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5" r:id="rId4"/>
    <p:sldId id="259" r:id="rId5"/>
    <p:sldId id="261" r:id="rId6"/>
    <p:sldId id="262" r:id="rId7"/>
    <p:sldId id="258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78A0D-9100-C043-963F-6FD43AA8E8E8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22E62-8D73-1542-9F23-6EAC5270E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61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just a focus</a:t>
            </a:r>
            <a:r>
              <a:rPr lang="en-US" baseline="0" dirty="0" smtClean="0"/>
              <a:t> on “word” method or sentences, but vocab, decoding, meaning, appreciation AND based in research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22E62-8D73-1542-9F23-6EAC5270E0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18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Teachers used informal tests to discover what students’ real reading</a:t>
            </a:r>
            <a:r>
              <a:rPr lang="en-US" baseline="0" dirty="0" smtClean="0"/>
              <a:t> needs were</a:t>
            </a:r>
          </a:p>
          <a:p>
            <a:r>
              <a:rPr lang="en-US" baseline="0" dirty="0" smtClean="0"/>
              <a:t>Sound a lot like formative assessment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22E62-8D73-1542-9F23-6EAC5270E0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66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reading took place in all facets of life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22E62-8D73-1542-9F23-6EAC5270E0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25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Sputnick</a:t>
            </a:r>
            <a:r>
              <a:rPr lang="en-US" dirty="0" smtClean="0"/>
              <a:t> shut and further research down that maturation</a:t>
            </a:r>
            <a:r>
              <a:rPr lang="en-US" baseline="0" dirty="0" smtClean="0"/>
              <a:t> theory around that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22E62-8D73-1542-9F23-6EAC5270E0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20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10/21/2013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</a:t>
            </a:r>
            <a:br>
              <a:rPr lang="en-US" dirty="0" smtClean="0"/>
            </a:br>
            <a:r>
              <a:rPr lang="en-US" dirty="0" smtClean="0"/>
              <a:t>Reading Instruction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Issues and Trends</a:t>
            </a:r>
          </a:p>
          <a:p>
            <a:r>
              <a:rPr lang="en-US" dirty="0" smtClean="0"/>
              <a:t>1920-1940</a:t>
            </a:r>
          </a:p>
          <a:p>
            <a:r>
              <a:rPr lang="en-US" dirty="0" smtClean="0"/>
              <a:t>Heather Rowlings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95023" y="374443"/>
            <a:ext cx="6965245" cy="99308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16378" y="1204728"/>
            <a:ext cx="7701068" cy="5079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Davis</a:t>
            </a:r>
            <a:r>
              <a:rPr lang="en-US" dirty="0"/>
              <a:t>, G. (1931). Procedures effective in improving pupils </a:t>
            </a:r>
            <a:r>
              <a:rPr lang="en-US" dirty="0" smtClean="0"/>
              <a:t>	of </a:t>
            </a:r>
            <a:r>
              <a:rPr lang="en-US" dirty="0"/>
              <a:t>poor reading ability in regular reading classes. </a:t>
            </a:r>
            <a:r>
              <a:rPr lang="en-US" dirty="0" smtClean="0"/>
              <a:t>	</a:t>
            </a:r>
            <a:r>
              <a:rPr lang="en-US" i="1" dirty="0" smtClean="0"/>
              <a:t>The </a:t>
            </a:r>
            <a:r>
              <a:rPr lang="en-US" i="1" dirty="0"/>
              <a:t>Elementary School Journal. 31</a:t>
            </a:r>
            <a:r>
              <a:rPr lang="en-US" dirty="0"/>
              <a:t>, 336-348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Gates, A.I. (1937). The necessary age for beginning 	reading.</a:t>
            </a:r>
            <a:r>
              <a:rPr lang="en-US" i="1" dirty="0"/>
              <a:t> The Elementary School Journal.</a:t>
            </a:r>
            <a:r>
              <a:rPr lang="en-US" dirty="0"/>
              <a:t> </a:t>
            </a:r>
            <a:r>
              <a:rPr lang="en-US" i="1" dirty="0"/>
              <a:t>37, 	</a:t>
            </a:r>
            <a:r>
              <a:rPr lang="en-US" dirty="0"/>
              <a:t>497-508.</a:t>
            </a:r>
          </a:p>
          <a:p>
            <a:pPr marL="0" indent="0">
              <a:buNone/>
            </a:pPr>
            <a:r>
              <a:rPr lang="en-US" dirty="0"/>
              <a:t>Kliebard, H.M. (2004). </a:t>
            </a:r>
            <a:r>
              <a:rPr lang="en-US" i="1" dirty="0"/>
              <a:t>The Struggle for the American 	Curriculum: 1893-1958.</a:t>
            </a:r>
            <a:r>
              <a:rPr lang="en-US" dirty="0"/>
              <a:t> New York: </a:t>
            </a:r>
            <a:r>
              <a:rPr lang="en-US" dirty="0" err="1"/>
              <a:t>Routledge</a:t>
            </a:r>
            <a:r>
              <a:rPr lang="en-US" dirty="0"/>
              <a:t> 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Falmer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Martinez, M.G. &amp; McGee L.M. (2000). Children’s literature 	in reading instruction: past present and future. 	</a:t>
            </a:r>
            <a:r>
              <a:rPr lang="en-US" i="1" dirty="0" smtClean="0"/>
              <a:t>Reading Research Quarterly. 35,</a:t>
            </a:r>
            <a:r>
              <a:rPr lang="en-US" dirty="0" smtClean="0"/>
              <a:t> 154-169.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20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182657"/>
            <a:ext cx="6965245" cy="120248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22" y="1172168"/>
            <a:ext cx="7652224" cy="51119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Robinson</a:t>
            </a:r>
            <a:r>
              <a:rPr lang="en-US" dirty="0"/>
              <a:t>, H.A., </a:t>
            </a:r>
            <a:r>
              <a:rPr lang="en-US" dirty="0" err="1"/>
              <a:t>Faraone</a:t>
            </a:r>
            <a:r>
              <a:rPr lang="en-US" dirty="0"/>
              <a:t>, V., </a:t>
            </a:r>
            <a:r>
              <a:rPr lang="en-US" dirty="0" err="1"/>
              <a:t>Hittelman</a:t>
            </a:r>
            <a:r>
              <a:rPr lang="en-US" dirty="0"/>
              <a:t>, D.R., &amp; Unruh, E. 	(1990). </a:t>
            </a:r>
            <a:r>
              <a:rPr lang="en-US" i="1" dirty="0"/>
              <a:t>Reading Comprehension Instruction 	1783-1987.</a:t>
            </a:r>
            <a:r>
              <a:rPr lang="en-US" dirty="0"/>
              <a:t> Newark Delaware: International </a:t>
            </a:r>
            <a:r>
              <a:rPr lang="en-US" dirty="0" smtClean="0"/>
              <a:t>	Reading Association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Smith, N.B. (2002). </a:t>
            </a:r>
            <a:r>
              <a:rPr lang="en-US" i="1" dirty="0" smtClean="0"/>
              <a:t>American Reading Instruction</a:t>
            </a:r>
            <a:r>
              <a:rPr lang="en-US" dirty="0" smtClean="0"/>
              <a:t>. 	Newark, DE: International Reading Association.</a:t>
            </a:r>
          </a:p>
          <a:p>
            <a:pPr marL="0" indent="0">
              <a:buNone/>
            </a:pPr>
            <a:r>
              <a:rPr lang="en-US" dirty="0" smtClean="0"/>
              <a:t>Teale</a:t>
            </a:r>
            <a:r>
              <a:rPr lang="en-US" dirty="0"/>
              <a:t>, W.H.. (1995). Young children and </a:t>
            </a:r>
            <a:r>
              <a:rPr lang="en-US" dirty="0" smtClean="0"/>
              <a:t>reading</a:t>
            </a:r>
            <a:r>
              <a:rPr lang="en-US" dirty="0"/>
              <a:t>: trends 	across the twentieth 	century. </a:t>
            </a:r>
            <a:r>
              <a:rPr lang="en-US" i="1" dirty="0"/>
              <a:t>Journal of </a:t>
            </a:r>
            <a:r>
              <a:rPr lang="en-US" i="1" dirty="0" smtClean="0"/>
              <a:t>	Education</a:t>
            </a:r>
            <a:r>
              <a:rPr lang="en-US" i="1" dirty="0"/>
              <a:t>. 117, </a:t>
            </a:r>
            <a:r>
              <a:rPr lang="en-US" dirty="0" smtClean="0"/>
              <a:t>95-127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General Findings 1920-1940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8787" y="2020067"/>
            <a:ext cx="6340659" cy="3703002"/>
          </a:xfrm>
        </p:spPr>
        <p:txBody>
          <a:bodyPr>
            <a:normAutofit/>
          </a:bodyPr>
          <a:lstStyle/>
          <a:p>
            <a:r>
              <a:rPr lang="en-US" dirty="0" smtClean="0"/>
              <a:t>Focus on research based methods for supporting struggling readers</a:t>
            </a:r>
          </a:p>
          <a:p>
            <a:pPr lvl="1"/>
            <a:r>
              <a:rPr lang="en-US" dirty="0" smtClean="0"/>
              <a:t>Individualized reading movement</a:t>
            </a:r>
          </a:p>
          <a:p>
            <a:r>
              <a:rPr lang="en-US" dirty="0" smtClean="0"/>
              <a:t>Divisions of philosophy- basal skill approach versus broad approach </a:t>
            </a:r>
          </a:p>
          <a:p>
            <a:r>
              <a:rPr lang="en-US" dirty="0"/>
              <a:t>Reading Readiness and Mental Age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546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Ties to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Thorndike’s IQ and reading assessments</a:t>
            </a:r>
          </a:p>
          <a:p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ord method was blamed for soldiers in WWI not being able to read instruction manuals</a:t>
            </a:r>
          </a:p>
          <a:p>
            <a:endParaRPr lang="en-US" dirty="0"/>
          </a:p>
          <a:p>
            <a:r>
              <a:rPr lang="en-US" dirty="0" smtClean="0"/>
              <a:t>Social Efficiency influences</a:t>
            </a:r>
          </a:p>
          <a:p>
            <a:endParaRPr lang="en-US" dirty="0"/>
          </a:p>
          <a:p>
            <a:r>
              <a:rPr lang="en-US" dirty="0" smtClean="0"/>
              <a:t>Progressive influences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2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Research and the Struggling Reader  1920-1940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504" y="2020067"/>
            <a:ext cx="7635942" cy="3703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Davis, G. (1931). Procedures effective in improving 	pupils of poor reading ability in regular reading </a:t>
            </a:r>
            <a:r>
              <a:rPr lang="en-US" sz="2000" dirty="0" smtClean="0"/>
              <a:t>classes</a:t>
            </a:r>
            <a:r>
              <a:rPr lang="en-US" sz="2000" dirty="0" smtClean="0"/>
              <a:t>. </a:t>
            </a:r>
            <a:r>
              <a:rPr lang="en-US" sz="2000" i="1" dirty="0" smtClean="0"/>
              <a:t>The Elementary School Journal. 31</a:t>
            </a:r>
            <a:r>
              <a:rPr lang="en-US" sz="2000" dirty="0" smtClean="0"/>
              <a:t>, 336-348.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dirty="0" smtClean="0"/>
              <a:t>How many poor readers are there in the 4</a:t>
            </a:r>
            <a:r>
              <a:rPr lang="en-US" baseline="30000" dirty="0" smtClean="0"/>
              <a:t>th</a:t>
            </a:r>
            <a:r>
              <a:rPr lang="en-US" dirty="0" smtClean="0"/>
              <a:t> grade?</a:t>
            </a:r>
          </a:p>
          <a:p>
            <a:r>
              <a:rPr lang="en-US" dirty="0" smtClean="0"/>
              <a:t>What effective procedures can be used to help improve reading ability</a:t>
            </a:r>
          </a:p>
          <a:p>
            <a:r>
              <a:rPr lang="en-US" dirty="0" smtClean="0"/>
              <a:t>Measured using the Gates Silent Reading Test (Forms A and C)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0846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Research and the Struggling Reader  1920-1940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Findings</a:t>
            </a:r>
          </a:p>
          <a:p>
            <a:pPr lvl="1"/>
            <a:r>
              <a:rPr lang="en-US" dirty="0" smtClean="0"/>
              <a:t>51% of </a:t>
            </a:r>
            <a:r>
              <a:rPr lang="en-US" dirty="0" smtClean="0"/>
              <a:t>students </a:t>
            </a:r>
            <a:r>
              <a:rPr lang="en-US" dirty="0" smtClean="0"/>
              <a:t>failed to meet their grade level reading ability on both forms of the assessment</a:t>
            </a:r>
          </a:p>
          <a:p>
            <a:pPr lvl="1"/>
            <a:r>
              <a:rPr lang="en-US" dirty="0" smtClean="0"/>
              <a:t>Students were then broken into groups based on specific reading </a:t>
            </a:r>
            <a:r>
              <a:rPr lang="en-US" dirty="0" smtClean="0"/>
              <a:t>need based on informal teacher assessments </a:t>
            </a:r>
            <a:endParaRPr lang="en-US" dirty="0" smtClean="0"/>
          </a:p>
          <a:p>
            <a:pPr lvl="1"/>
            <a:r>
              <a:rPr lang="en-US" dirty="0" smtClean="0"/>
              <a:t>Lack of comprehension and sight words were the two largest issues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60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Research and the Struggling Reader  1920-1940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22" y="2020067"/>
            <a:ext cx="7619661" cy="4443140"/>
          </a:xfrm>
        </p:spPr>
        <p:txBody>
          <a:bodyPr/>
          <a:lstStyle/>
          <a:p>
            <a:r>
              <a:rPr lang="en-US" dirty="0" smtClean="0"/>
              <a:t>Effective Procedures</a:t>
            </a:r>
          </a:p>
          <a:p>
            <a:pPr lvl="1"/>
            <a:r>
              <a:rPr lang="en-US" dirty="0" smtClean="0"/>
              <a:t>Strategic </a:t>
            </a:r>
            <a:r>
              <a:rPr lang="en-US" dirty="0" smtClean="0"/>
              <a:t>and flexible grouping</a:t>
            </a:r>
            <a:endParaRPr lang="en-US" dirty="0" smtClean="0"/>
          </a:p>
          <a:p>
            <a:pPr lvl="1"/>
            <a:r>
              <a:rPr lang="en-US" dirty="0" smtClean="0"/>
              <a:t>Drills in word recognition of new words</a:t>
            </a:r>
          </a:p>
          <a:p>
            <a:pPr lvl="1"/>
            <a:r>
              <a:rPr lang="en-US" dirty="0" smtClean="0"/>
              <a:t>“Vary assignments to fit the objectives taught” (Davis, 1931, p.342)</a:t>
            </a:r>
          </a:p>
          <a:p>
            <a:pPr lvl="1"/>
            <a:r>
              <a:rPr lang="en-US" dirty="0" smtClean="0"/>
              <a:t>Ask students interpretive questions</a:t>
            </a:r>
          </a:p>
          <a:p>
            <a:pPr lvl="1"/>
            <a:r>
              <a:rPr lang="en-US" dirty="0" smtClean="0"/>
              <a:t>Model fluency </a:t>
            </a:r>
          </a:p>
          <a:p>
            <a:pPr lvl="1"/>
            <a:r>
              <a:rPr lang="en-US" dirty="0" smtClean="0"/>
              <a:t>Lessons focusing on using context clues</a:t>
            </a:r>
          </a:p>
          <a:p>
            <a:pPr lvl="1"/>
            <a:r>
              <a:rPr lang="en-US" dirty="0" smtClean="0"/>
              <a:t>Introduce new books in an interesting manner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10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Philosophical Divisions 1929-1940 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732660" y="2119313"/>
            <a:ext cx="3930780" cy="3604830"/>
          </a:xfrm>
        </p:spPr>
        <p:txBody>
          <a:bodyPr/>
          <a:lstStyle/>
          <a:p>
            <a:r>
              <a:rPr lang="en-US" dirty="0" smtClean="0"/>
              <a:t>Broad Approaches </a:t>
            </a:r>
          </a:p>
          <a:p>
            <a:pPr lvl="1"/>
            <a:r>
              <a:rPr lang="en-US" dirty="0" smtClean="0"/>
              <a:t> </a:t>
            </a:r>
            <a:r>
              <a:rPr lang="en-US" sz="2000" dirty="0" smtClean="0"/>
              <a:t>Inspired by the Progressive movement</a:t>
            </a:r>
          </a:p>
          <a:p>
            <a:pPr lvl="1"/>
            <a:r>
              <a:rPr lang="en-US" sz="2000" dirty="0" smtClean="0"/>
              <a:t>Developing a variety of abilities</a:t>
            </a:r>
          </a:p>
          <a:p>
            <a:pPr lvl="1"/>
            <a:r>
              <a:rPr lang="en-US" sz="2000" dirty="0" smtClean="0"/>
              <a:t>Curriculum guides provided little information for teachers</a:t>
            </a:r>
          </a:p>
          <a:p>
            <a:pPr lvl="1"/>
            <a:r>
              <a:rPr lang="en-US" sz="2000" dirty="0" smtClean="0"/>
              <a:t>Child centered</a:t>
            </a:r>
          </a:p>
          <a:p>
            <a:pPr lvl="1"/>
            <a:endParaRPr lang="en-US" sz="20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607474" cy="3605212"/>
          </a:xfrm>
        </p:spPr>
        <p:txBody>
          <a:bodyPr/>
          <a:lstStyle/>
          <a:p>
            <a:pPr marL="274320" lvl="1"/>
            <a:r>
              <a:rPr lang="en-US" dirty="0" smtClean="0"/>
              <a:t>Basal Approaches</a:t>
            </a:r>
          </a:p>
          <a:p>
            <a:pPr marL="548640" lvl="2"/>
            <a:r>
              <a:rPr lang="en-US" dirty="0" smtClean="0"/>
              <a:t>Using </a:t>
            </a:r>
            <a:r>
              <a:rPr lang="en-US" dirty="0"/>
              <a:t>a scope and sequence of skills to teach </a:t>
            </a:r>
            <a:r>
              <a:rPr lang="en-US" dirty="0" smtClean="0"/>
              <a:t>reading</a:t>
            </a:r>
          </a:p>
          <a:p>
            <a:pPr marL="548640" lvl="2"/>
            <a:r>
              <a:rPr lang="en-US" dirty="0" smtClean="0"/>
              <a:t>Did not focus on one specific approach, but did focus on specific </a:t>
            </a:r>
            <a:r>
              <a:rPr lang="en-US" dirty="0" smtClean="0"/>
              <a:t>skills</a:t>
            </a:r>
            <a:endParaRPr lang="en-US" dirty="0"/>
          </a:p>
          <a:p>
            <a:pPr marL="548640" lvl="2"/>
            <a:r>
              <a:rPr lang="en-US" dirty="0" smtClean="0"/>
              <a:t>Aligned with Social Efficiency theories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1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Readiness</a:t>
            </a:r>
            <a:br>
              <a:rPr lang="en-US" dirty="0" smtClean="0"/>
            </a:br>
            <a:r>
              <a:rPr lang="en-US" dirty="0" smtClean="0"/>
              <a:t>1920-1940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81504" y="2020067"/>
            <a:ext cx="7456847" cy="370407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Arnold Gesell</a:t>
            </a:r>
          </a:p>
          <a:p>
            <a:r>
              <a:rPr lang="en-US" sz="2000" dirty="0" smtClean="0"/>
              <a:t>Development was controlled by maturation</a:t>
            </a:r>
          </a:p>
          <a:p>
            <a:r>
              <a:rPr lang="en-US" sz="2000" dirty="0" smtClean="0"/>
              <a:t>“If the child is not ready, wait” (Teale, 1995, p. 101)</a:t>
            </a:r>
          </a:p>
          <a:p>
            <a:r>
              <a:rPr lang="en-US" sz="2000" dirty="0" smtClean="0"/>
              <a:t>Morphett and Washburn (1931)</a:t>
            </a:r>
          </a:p>
          <a:p>
            <a:r>
              <a:rPr lang="en-US" sz="2000" dirty="0" smtClean="0"/>
              <a:t>If a child had the mental age of 6.6 then they were more likely to succeed in school</a:t>
            </a:r>
          </a:p>
          <a:p>
            <a:r>
              <a:rPr lang="en-US" sz="2000" dirty="0" smtClean="0"/>
              <a:t>Reading readiness tests began appearing as a diagnostic tool</a:t>
            </a:r>
          </a:p>
          <a:p>
            <a:r>
              <a:rPr lang="en-US" sz="2000" dirty="0" smtClean="0"/>
              <a:t>Reading instruction was prohibited in kindergarten in some cases</a:t>
            </a:r>
          </a:p>
          <a:p>
            <a:r>
              <a:rPr lang="en-US" sz="2000" dirty="0" smtClean="0"/>
              <a:t>In 1922, 12% of all children were enrolled in kindergarten</a:t>
            </a:r>
          </a:p>
          <a:p>
            <a:pPr lvl="1"/>
            <a:r>
              <a:rPr lang="en-US" sz="1800" dirty="0" smtClean="0"/>
              <a:t>Mainly to develop socially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1659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Laying the Groundwork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98448" y="2020067"/>
            <a:ext cx="6761820" cy="3704076"/>
          </a:xfrm>
        </p:spPr>
        <p:txBody>
          <a:bodyPr/>
          <a:lstStyle/>
          <a:p>
            <a:r>
              <a:rPr lang="en-US" dirty="0" smtClean="0"/>
              <a:t>Increased awareness and enrollment in kindergarten</a:t>
            </a:r>
          </a:p>
          <a:p>
            <a:r>
              <a:rPr lang="en-US" dirty="0" smtClean="0"/>
              <a:t>Maturation theories continued into the 1950s</a:t>
            </a:r>
          </a:p>
          <a:p>
            <a:r>
              <a:rPr lang="en-US" dirty="0" err="1" smtClean="0"/>
              <a:t>Basals</a:t>
            </a:r>
            <a:r>
              <a:rPr lang="en-US" dirty="0" smtClean="0"/>
              <a:t> included reading readiness activities</a:t>
            </a:r>
          </a:p>
          <a:p>
            <a:r>
              <a:rPr lang="en-US" dirty="0" smtClean="0"/>
              <a:t>Parallels to the phonics-whole language debates </a:t>
            </a:r>
          </a:p>
          <a:p>
            <a:r>
              <a:rPr lang="en-US" dirty="0" smtClean="0"/>
              <a:t>Influences in the equality movement </a:t>
            </a:r>
          </a:p>
        </p:txBody>
      </p:sp>
    </p:spTree>
    <p:extLst>
      <p:ext uri="{BB962C8B-B14F-4D97-AF65-F5344CB8AC3E}">
        <p14:creationId xmlns:p14="http://schemas.microsoft.com/office/powerpoint/2010/main" val="187719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8827</TotalTime>
  <Words>460</Words>
  <Application>Microsoft Office PowerPoint</Application>
  <PresentationFormat>On-screen Show (4:3)</PresentationFormat>
  <Paragraphs>84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Pushpin</vt:lpstr>
      <vt:lpstr>American  Reading Instruction</vt:lpstr>
      <vt:lpstr>General Findings 1920-1940</vt:lpstr>
      <vt:lpstr>Ties to the Past</vt:lpstr>
      <vt:lpstr>Research and the Struggling Reader  1920-1940</vt:lpstr>
      <vt:lpstr>Research and the Struggling Reader  1920-1940</vt:lpstr>
      <vt:lpstr>Research and the Struggling Reader  1920-1940</vt:lpstr>
      <vt:lpstr>Philosophical Divisions 1929-1940 </vt:lpstr>
      <vt:lpstr>Reading Readiness 1920-1940</vt:lpstr>
      <vt:lpstr>Laying the Groundwork</vt:lpstr>
      <vt:lpstr>References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 Reading Instruction</dc:title>
  <dc:creator>Heather Rowlings</dc:creator>
  <cp:lastModifiedBy>Heather Rowlings</cp:lastModifiedBy>
  <cp:revision>12</cp:revision>
  <dcterms:created xsi:type="dcterms:W3CDTF">2013-10-13T16:37:27Z</dcterms:created>
  <dcterms:modified xsi:type="dcterms:W3CDTF">2013-10-21T11:46:42Z</dcterms:modified>
</cp:coreProperties>
</file>