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74" r:id="rId9"/>
    <p:sldId id="272" r:id="rId10"/>
    <p:sldId id="275" r:id="rId11"/>
    <p:sldId id="264" r:id="rId12"/>
    <p:sldId id="265" r:id="rId13"/>
    <p:sldId id="266" r:id="rId14"/>
    <p:sldId id="267" r:id="rId15"/>
    <p:sldId id="269" r:id="rId16"/>
    <p:sldId id="270" r:id="rId17"/>
    <p:sldId id="268" r:id="rId18"/>
    <p:sldId id="271" r:id="rId19"/>
    <p:sldId id="263" r:id="rId20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2D8D0-340F-426F-953E-A702EA7900A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D75C9-BF0F-4961-82F0-34C003822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2031-315F-4D59-994E-41B2B54B245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E15183-2C29-4626-8110-87AA5AC94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2031-315F-4D59-994E-41B2B54B245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5183-2C29-4626-8110-87AA5AC94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2E15183-2C29-4626-8110-87AA5AC94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2031-315F-4D59-994E-41B2B54B245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2031-315F-4D59-994E-41B2B54B245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2E15183-2C29-4626-8110-87AA5AC94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2031-315F-4D59-994E-41B2B54B245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E15183-2C29-4626-8110-87AA5AC94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1482031-315F-4D59-994E-41B2B54B245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5183-2C29-4626-8110-87AA5AC94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2031-315F-4D59-994E-41B2B54B245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2E15183-2C29-4626-8110-87AA5AC94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2031-315F-4D59-994E-41B2B54B245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2E15183-2C29-4626-8110-87AA5AC94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2031-315F-4D59-994E-41B2B54B245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E15183-2C29-4626-8110-87AA5AC94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E15183-2C29-4626-8110-87AA5AC94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2031-315F-4D59-994E-41B2B54B245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2E15183-2C29-4626-8110-87AA5AC94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1482031-315F-4D59-994E-41B2B54B245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1482031-315F-4D59-994E-41B2B54B245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E15183-2C29-4626-8110-87AA5AC94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Andrea Mooney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Whole Language Movement</a:t>
            </a:r>
            <a:br>
              <a:rPr lang="en-US" dirty="0" smtClean="0"/>
            </a:br>
            <a:r>
              <a:rPr lang="en-US" dirty="0" smtClean="0"/>
              <a:t>1980s-1990s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Features  #3-7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Teacher support for learning: scaffolding</a:t>
            </a:r>
          </a:p>
          <a:p>
            <a:pPr lvl="1"/>
            <a:r>
              <a:rPr lang="en-US" dirty="0" smtClean="0"/>
              <a:t>As in phonics example</a:t>
            </a:r>
          </a:p>
          <a:p>
            <a:r>
              <a:rPr lang="en-US" dirty="0" smtClean="0"/>
              <a:t>Contextualized assessment emphasizing growth</a:t>
            </a:r>
          </a:p>
          <a:p>
            <a:pPr lvl="1"/>
            <a:r>
              <a:rPr lang="en-US" dirty="0" smtClean="0"/>
              <a:t>Portfolio; Data on effort, learning process; Individual goal setting</a:t>
            </a:r>
          </a:p>
          <a:p>
            <a:r>
              <a:rPr lang="en-US" dirty="0" smtClean="0"/>
              <a:t>Acceptance of learners </a:t>
            </a:r>
          </a:p>
          <a:p>
            <a:pPr lvl="1"/>
            <a:r>
              <a:rPr lang="en-US" dirty="0" smtClean="0"/>
              <a:t>Interests and needs</a:t>
            </a:r>
          </a:p>
          <a:p>
            <a:r>
              <a:rPr lang="en-US" dirty="0" smtClean="0"/>
              <a:t>Flexibility within structure</a:t>
            </a:r>
          </a:p>
          <a:p>
            <a:pPr lvl="1"/>
            <a:r>
              <a:rPr lang="en-US" dirty="0" smtClean="0"/>
              <a:t>Larger blocks of time for meaningful pursuits</a:t>
            </a:r>
          </a:p>
          <a:p>
            <a:r>
              <a:rPr lang="en-US" dirty="0" smtClean="0"/>
              <a:t>Supportive classroom community </a:t>
            </a:r>
          </a:p>
          <a:p>
            <a:pPr lvl="1"/>
            <a:r>
              <a:rPr lang="en-US" dirty="0" smtClean="0"/>
              <a:t>Skills for interacting, resolving conflicts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Ties to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John Dewey (1938, 1943)</a:t>
            </a:r>
          </a:p>
          <a:p>
            <a:pPr lvl="1"/>
            <a:r>
              <a:rPr lang="en-US" dirty="0" smtClean="0"/>
              <a:t>Participating in learning by solving real problems of concern in the present (</a:t>
            </a:r>
            <a:r>
              <a:rPr lang="en-US" i="1" dirty="0" smtClean="0"/>
              <a:t>Whole Language: Learning to read by reading and writing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Lev </a:t>
            </a:r>
            <a:r>
              <a:rPr lang="en-US" dirty="0" err="1" smtClean="0"/>
              <a:t>Vygotsky</a:t>
            </a:r>
            <a:r>
              <a:rPr lang="en-US" dirty="0" smtClean="0"/>
              <a:t> (1986)</a:t>
            </a:r>
          </a:p>
          <a:p>
            <a:pPr lvl="1"/>
            <a:r>
              <a:rPr lang="en-US" dirty="0" smtClean="0"/>
              <a:t>Zone of proximal development and more knowledgeable others (</a:t>
            </a:r>
            <a:r>
              <a:rPr lang="en-US" i="1" dirty="0" smtClean="0"/>
              <a:t>Whole Language: Teacher scaffolds reading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M. A. K. </a:t>
            </a:r>
            <a:r>
              <a:rPr lang="en-US" dirty="0" err="1" smtClean="0"/>
              <a:t>Halliday</a:t>
            </a:r>
            <a:r>
              <a:rPr lang="en-US" dirty="0" smtClean="0"/>
              <a:t> (1975)</a:t>
            </a:r>
          </a:p>
          <a:p>
            <a:pPr lvl="1"/>
            <a:r>
              <a:rPr lang="en-US" dirty="0" smtClean="0"/>
              <a:t>Systemic linguistics</a:t>
            </a:r>
          </a:p>
          <a:p>
            <a:r>
              <a:rPr lang="en-US" dirty="0" smtClean="0"/>
              <a:t>Louise Rosenblatt (1938/1976)</a:t>
            </a:r>
          </a:p>
          <a:p>
            <a:pPr lvl="1"/>
            <a:r>
              <a:rPr lang="en-US" dirty="0" smtClean="0"/>
              <a:t>Transactional nature of reading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See Goodman (1989)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Objections to Whole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Gough (1996): Two Primary Flawed Assumption</a:t>
            </a:r>
          </a:p>
          <a:p>
            <a:pPr lvl="0"/>
            <a:r>
              <a:rPr lang="en-US" dirty="0" smtClean="0"/>
              <a:t>Assumption 1: learning to read develops in the same natural manner as learning to speak (</a:t>
            </a:r>
            <a:r>
              <a:rPr lang="en-US" dirty="0" err="1" smtClean="0"/>
              <a:t>Tunmer</a:t>
            </a:r>
            <a:r>
              <a:rPr lang="en-US" dirty="0" smtClean="0"/>
              <a:t> &amp; Nicholson, 2011, p.407)</a:t>
            </a:r>
          </a:p>
          <a:p>
            <a:pPr lvl="0"/>
            <a:r>
              <a:rPr lang="en-US" dirty="0" smtClean="0"/>
              <a:t>Assumption 2: “skilled reading is a process in which minimal word-level information is used to confirm predictions about the upcoming words of text based on multiple sources of information” (</a:t>
            </a:r>
            <a:r>
              <a:rPr lang="en-US" dirty="0" err="1" smtClean="0"/>
              <a:t>Tunmer</a:t>
            </a:r>
            <a:r>
              <a:rPr lang="en-US" dirty="0" smtClean="0"/>
              <a:t> &amp; Nicholson, 2011, p. 410).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Assumption Identified by Gough (1996)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learning to read develops in the same natural manner as learning to speak (</a:t>
            </a:r>
            <a:r>
              <a:rPr lang="en-US" dirty="0" err="1" smtClean="0"/>
              <a:t>Tunmer</a:t>
            </a:r>
            <a:r>
              <a:rPr lang="en-US" dirty="0" smtClean="0"/>
              <a:t> &amp; Nicholson, 2011, p.407)</a:t>
            </a:r>
          </a:p>
          <a:p>
            <a:pPr lvl="1"/>
            <a:r>
              <a:rPr lang="en-US" dirty="0" smtClean="0"/>
              <a:t>The belief of whole language: immersion in print-rich environment </a:t>
            </a:r>
            <a:r>
              <a:rPr lang="en-US" dirty="0" smtClean="0">
                <a:sym typeface="Wingdings" pitchFamily="2" charset="2"/>
              </a:rPr>
              <a:t> reading</a:t>
            </a:r>
            <a:endParaRPr lang="en-US" dirty="0" smtClean="0"/>
          </a:p>
          <a:p>
            <a:pPr lvl="1"/>
            <a:r>
              <a:rPr lang="en-US" dirty="0" smtClean="0"/>
              <a:t>Instructional Implications</a:t>
            </a:r>
          </a:p>
          <a:p>
            <a:pPr lvl="2"/>
            <a:r>
              <a:rPr lang="en-US" dirty="0" smtClean="0"/>
              <a:t>First-language acquisition</a:t>
            </a:r>
          </a:p>
          <a:p>
            <a:pPr lvl="2"/>
            <a:r>
              <a:rPr lang="en-US" dirty="0" smtClean="0"/>
              <a:t>Focus: meaning construction NOT  teaching children the  abstract structural units of letters and sounds(</a:t>
            </a:r>
            <a:r>
              <a:rPr lang="en-US" dirty="0" err="1" smtClean="0"/>
              <a:t>Tunmer</a:t>
            </a:r>
            <a:r>
              <a:rPr lang="en-US" dirty="0" smtClean="0"/>
              <a:t> &amp; Nicholson, 2011)</a:t>
            </a:r>
          </a:p>
          <a:p>
            <a:pPr lvl="2"/>
            <a:r>
              <a:rPr lang="en-US" dirty="0" smtClean="0"/>
              <a:t>Downplaying of explicit instruction in word-level skills and strategies</a:t>
            </a:r>
          </a:p>
          <a:p>
            <a:pPr lvl="3"/>
            <a:r>
              <a:rPr lang="en-US" dirty="0" smtClean="0"/>
              <a:t>Letter-sound patterns: “caught, not taught” (</a:t>
            </a:r>
            <a:r>
              <a:rPr lang="en-US" dirty="0" err="1" smtClean="0"/>
              <a:t>Tunmer</a:t>
            </a:r>
            <a:r>
              <a:rPr lang="en-US" dirty="0" smtClean="0"/>
              <a:t> &amp; Nicholson, 2011, p. 407)</a:t>
            </a:r>
          </a:p>
          <a:p>
            <a:pPr lvl="3"/>
            <a:r>
              <a:rPr lang="en-US" dirty="0" smtClean="0"/>
              <a:t>Smith and </a:t>
            </a:r>
            <a:r>
              <a:rPr lang="en-US" dirty="0" err="1" smtClean="0"/>
              <a:t>Elley</a:t>
            </a:r>
            <a:r>
              <a:rPr lang="en-US" dirty="0" smtClean="0"/>
              <a:t> (1994): “children learn to read themselves; direct teaching plays only a minor role” (quoted in </a:t>
            </a:r>
            <a:r>
              <a:rPr lang="en-US" dirty="0" err="1" smtClean="0"/>
              <a:t>Tunmer</a:t>
            </a:r>
            <a:r>
              <a:rPr lang="en-US" dirty="0" smtClean="0"/>
              <a:t> &amp; Nicholson, 2011, p. 407)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Objected to Assumption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Support for Objection?</a:t>
            </a:r>
          </a:p>
          <a:p>
            <a:r>
              <a:rPr lang="en-US" dirty="0" smtClean="0"/>
              <a:t>New Zealand: 15-20% of New Zealand six-year-old whole-language students in Reading Recovery…despite print-rich environment and whole language approach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Along the same lines</a:t>
            </a:r>
          </a:p>
          <a:p>
            <a:r>
              <a:rPr lang="en-US" dirty="0" smtClean="0"/>
              <a:t>Many US reading specialists objected: “stronger support system, especially for word learning, was needed for poor readers than what was provided by whole-language instructional principles”  (McCormick &amp; Braithwaite, 2008, p. 178)</a:t>
            </a:r>
          </a:p>
          <a:p>
            <a:r>
              <a:rPr lang="en-US" dirty="0" smtClean="0"/>
              <a:t>Bottom Line Counterargument: </a:t>
            </a:r>
            <a:r>
              <a:rPr lang="en-US" i="1" dirty="0" smtClean="0"/>
              <a:t>Learning to read is not like acquiring one’s native language.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 Assumption Identified by Gough (1996)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“skilled reading is a process in which minimal word-level information is used to confirm predictions about the upcoming words of text based on multiple sources of information” (</a:t>
            </a:r>
            <a:r>
              <a:rPr lang="en-US" sz="2400" dirty="0" err="1" smtClean="0"/>
              <a:t>Tunmer</a:t>
            </a:r>
            <a:r>
              <a:rPr lang="en-US" sz="2400" dirty="0" smtClean="0"/>
              <a:t> &amp; Nicholson, 2011, p. 410).</a:t>
            </a:r>
          </a:p>
          <a:p>
            <a:pPr lvl="1"/>
            <a:r>
              <a:rPr lang="en-US" dirty="0" smtClean="0"/>
              <a:t>The belief of whole language: Readers use multiple text-based (NOT necessarily word-based) cues to identify unfamiliar words</a:t>
            </a:r>
          </a:p>
          <a:p>
            <a:pPr lvl="1"/>
            <a:r>
              <a:rPr lang="en-US" dirty="0" smtClean="0"/>
              <a:t>Not phonics first; Instead:</a:t>
            </a:r>
          </a:p>
          <a:p>
            <a:pPr lvl="2"/>
            <a:r>
              <a:rPr lang="en-US" dirty="0" smtClean="0"/>
              <a:t>picture cues, semantic sources of information, syntactic sources of information, preceding passage context, prior knowledge activated by the developing meaning of the text</a:t>
            </a:r>
            <a:endParaRPr lang="en-US" dirty="0"/>
          </a:p>
          <a:p>
            <a:pPr lvl="2"/>
            <a:r>
              <a:rPr lang="en-US" dirty="0" smtClean="0"/>
              <a:t>use letter-sound information to confirm or self-correct predictions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Objected to Assumption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Support for Objection?</a:t>
            </a:r>
          </a:p>
          <a:p>
            <a:pPr lvl="0"/>
            <a:r>
              <a:rPr lang="en-US" dirty="0" smtClean="0"/>
              <a:t>Research on </a:t>
            </a:r>
            <a:r>
              <a:rPr lang="en-US" dirty="0" err="1" smtClean="0"/>
              <a:t>graphophonic</a:t>
            </a:r>
            <a:r>
              <a:rPr lang="en-US" dirty="0" smtClean="0"/>
              <a:t> cues</a:t>
            </a:r>
          </a:p>
          <a:p>
            <a:pPr lvl="0"/>
            <a:r>
              <a:rPr lang="en-US" dirty="0" smtClean="0"/>
              <a:t>Pressley (2006) noted that “the scientific evidence is simply overwhelming that letter-sound cues are more important in recognizing words…than either semantic or syntactic cues’ (p. 21)” (quoted in </a:t>
            </a:r>
            <a:r>
              <a:rPr lang="en-US" dirty="0" err="1" smtClean="0"/>
              <a:t>Tunmer</a:t>
            </a:r>
            <a:r>
              <a:rPr lang="en-US" dirty="0" smtClean="0"/>
              <a:t> &amp; Nicholson, 2011, p. 411)</a:t>
            </a:r>
          </a:p>
          <a:p>
            <a:pPr lvl="0"/>
            <a:endParaRPr lang="en-US" dirty="0" smtClean="0"/>
          </a:p>
          <a:p>
            <a:pPr lvl="0">
              <a:buNone/>
            </a:pPr>
            <a:r>
              <a:rPr lang="en-US" i="1" dirty="0" smtClean="0"/>
              <a:t>And much of this research helped the pendulum swing away from whole language…</a:t>
            </a:r>
          </a:p>
          <a:p>
            <a:pPr lvl="0"/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Pendulum Swings away from Whole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NCLB’s Reading First (2001)</a:t>
            </a:r>
          </a:p>
          <a:p>
            <a:pPr lvl="0"/>
            <a:r>
              <a:rPr lang="en-US" dirty="0" smtClean="0"/>
              <a:t>Grants for “scientifically based” reading instruction awarded in grades K-3 </a:t>
            </a:r>
          </a:p>
          <a:p>
            <a:pPr lvl="0"/>
            <a:r>
              <a:rPr lang="en-US" dirty="0" smtClean="0"/>
              <a:t>Only programs </a:t>
            </a:r>
            <a:r>
              <a:rPr lang="en-US" smtClean="0"/>
              <a:t>claiming scientific base </a:t>
            </a:r>
            <a:r>
              <a:rPr lang="en-US" dirty="0" smtClean="0"/>
              <a:t>defined by experimental studies qualified</a:t>
            </a:r>
          </a:p>
          <a:p>
            <a:pPr lvl="1"/>
            <a:r>
              <a:rPr lang="en-US" dirty="0" smtClean="0"/>
              <a:t>More money went to programs using explicit phonics instruction</a:t>
            </a:r>
          </a:p>
          <a:p>
            <a:pPr lvl="1"/>
            <a:r>
              <a:rPr lang="en-US" dirty="0" smtClean="0"/>
              <a:t>So much so… “often to the exclusion of reading literature and reading information”  in beginning reading instruction (Walker, 2008, p. 47)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Changes in phonics instruction preceding whole language</a:t>
            </a:r>
          </a:p>
          <a:p>
            <a:r>
              <a:rPr lang="en-US" dirty="0" smtClean="0"/>
              <a:t>2001 Reading First</a:t>
            </a:r>
          </a:p>
          <a:p>
            <a:r>
              <a:rPr lang="en-US" dirty="0" smtClean="0"/>
              <a:t>Important Publications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Baumann, J. F., &amp; Hoffman, J. V. (1998). Where are teachers' voices in the phonics/whole language debate? Results from a survey of U.S. elementary classroom teachers. </a:t>
            </a:r>
            <a:r>
              <a:rPr lang="en-US" i="1" dirty="0" smtClean="0"/>
              <a:t>Reading Teacher</a:t>
            </a:r>
            <a:r>
              <a:rPr lang="en-US" dirty="0" smtClean="0"/>
              <a:t>, </a:t>
            </a:r>
            <a:r>
              <a:rPr lang="en-US" i="1" dirty="0" smtClean="0"/>
              <a:t>51</a:t>
            </a:r>
            <a:r>
              <a:rPr lang="en-US" dirty="0" smtClean="0"/>
              <a:t>(8), 636.</a:t>
            </a:r>
          </a:p>
          <a:p>
            <a:r>
              <a:rPr lang="en-US" dirty="0" smtClean="0"/>
              <a:t>Goodman, Y. (1989). Roots of the whole-language movement. </a:t>
            </a:r>
            <a:r>
              <a:rPr lang="en-US" i="1" dirty="0" smtClean="0"/>
              <a:t>The Elementary School Journal, 90</a:t>
            </a:r>
            <a:r>
              <a:rPr lang="en-US" dirty="0" smtClean="0"/>
              <a:t>(2), 113-127.</a:t>
            </a:r>
          </a:p>
          <a:p>
            <a:r>
              <a:rPr lang="en-US" dirty="0" smtClean="0"/>
              <a:t>McCormick, S. &amp; Braithwaite, J. (2008). Fifty years of remedial and clinical reading in the United States: A historical overview. In M. J. </a:t>
            </a:r>
            <a:r>
              <a:rPr lang="en-US" dirty="0" err="1" smtClean="0"/>
              <a:t>Fresch</a:t>
            </a:r>
            <a:r>
              <a:rPr lang="en-US" dirty="0" smtClean="0"/>
              <a:t> (Ed.), </a:t>
            </a:r>
            <a:r>
              <a:rPr lang="en-US" i="1" dirty="0" smtClean="0"/>
              <a:t>An Essential history of current reading practices </a:t>
            </a:r>
            <a:r>
              <a:rPr lang="en-US" dirty="0" smtClean="0"/>
              <a:t>(157-185). Newark, DE: International Reading Association</a:t>
            </a:r>
          </a:p>
          <a:p>
            <a:r>
              <a:rPr lang="en-US" dirty="0" smtClean="0"/>
              <a:t>Stahl, S. A., &amp; Miller, P.D. (1989). Whole language and language experience approaches for beginning reading: A quantitative research synthesis. </a:t>
            </a:r>
            <a:r>
              <a:rPr lang="en-US" i="1" dirty="0" smtClean="0"/>
              <a:t>Review of Educational Research</a:t>
            </a:r>
            <a:r>
              <a:rPr lang="en-US" dirty="0" smtClean="0"/>
              <a:t>, </a:t>
            </a:r>
            <a:r>
              <a:rPr lang="en-US" i="1" dirty="0" smtClean="0"/>
              <a:t>59</a:t>
            </a:r>
            <a:r>
              <a:rPr lang="en-US" dirty="0" smtClean="0"/>
              <a:t>, 87-116.</a:t>
            </a:r>
          </a:p>
          <a:p>
            <a:r>
              <a:rPr lang="en-US" dirty="0" err="1" smtClean="0"/>
              <a:t>Tunmer</a:t>
            </a:r>
            <a:r>
              <a:rPr lang="en-US" dirty="0" smtClean="0"/>
              <a:t>, W. E. &amp; Nicholson, T. (2011). The development of word recognition skill. In M. L. </a:t>
            </a:r>
            <a:r>
              <a:rPr lang="en-US" dirty="0" err="1" smtClean="0"/>
              <a:t>Kamil</a:t>
            </a:r>
            <a:r>
              <a:rPr lang="en-US" dirty="0" smtClean="0"/>
              <a:t>, P. D. Pearson, E. B. </a:t>
            </a:r>
            <a:r>
              <a:rPr lang="en-US" dirty="0" err="1" smtClean="0"/>
              <a:t>Moje</a:t>
            </a:r>
            <a:r>
              <a:rPr lang="en-US" dirty="0" smtClean="0"/>
              <a:t>, &amp; P. P. </a:t>
            </a:r>
            <a:r>
              <a:rPr lang="en-US" dirty="0" err="1" smtClean="0"/>
              <a:t>Afflerback</a:t>
            </a:r>
            <a:r>
              <a:rPr lang="en-US" dirty="0" smtClean="0"/>
              <a:t> (Eds.), </a:t>
            </a:r>
            <a:r>
              <a:rPr lang="en-US" i="1" dirty="0" smtClean="0"/>
              <a:t>Handbook of Reading Research Volume IV</a:t>
            </a:r>
            <a:r>
              <a:rPr lang="en-US" dirty="0" smtClean="0"/>
              <a:t>, (405-431).</a:t>
            </a:r>
          </a:p>
          <a:p>
            <a:r>
              <a:rPr lang="en-US" dirty="0" smtClean="0"/>
              <a:t>Walker, B. J. (2008). History of phonics instruction. In M. J. </a:t>
            </a:r>
            <a:r>
              <a:rPr lang="en-US" dirty="0" err="1" smtClean="0"/>
              <a:t>Fresch</a:t>
            </a:r>
            <a:r>
              <a:rPr lang="en-US" dirty="0" smtClean="0"/>
              <a:t> (Ed.), </a:t>
            </a:r>
            <a:r>
              <a:rPr lang="en-US" i="1" dirty="0" smtClean="0"/>
              <a:t>An Essential history of current reading practices </a:t>
            </a:r>
            <a:r>
              <a:rPr lang="en-US" dirty="0" smtClean="0"/>
              <a:t>(33-51). Newark, DE: International Reading Association.</a:t>
            </a:r>
          </a:p>
          <a:p>
            <a:r>
              <a:rPr lang="en-US" dirty="0" smtClean="0"/>
              <a:t>Weaver, C., </a:t>
            </a:r>
            <a:r>
              <a:rPr lang="en-US" dirty="0" err="1" smtClean="0"/>
              <a:t>Gillmeister</a:t>
            </a:r>
            <a:r>
              <a:rPr lang="en-US" dirty="0" smtClean="0"/>
              <a:t>-Krause, L., &amp; Vento-</a:t>
            </a:r>
            <a:r>
              <a:rPr lang="en-US" dirty="0" err="1" smtClean="0"/>
              <a:t>Zogby</a:t>
            </a:r>
            <a:r>
              <a:rPr lang="en-US" dirty="0" smtClean="0"/>
              <a:t>, G. (1996) </a:t>
            </a:r>
            <a:r>
              <a:rPr lang="en-US" i="1" dirty="0" smtClean="0"/>
              <a:t>Creating support for effective literary education. </a:t>
            </a:r>
            <a:r>
              <a:rPr lang="en-US" dirty="0" smtClean="0"/>
              <a:t>Portsmouth, NH: Heinemann.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Movement of Various Descriptions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Philosophy</a:t>
            </a:r>
          </a:p>
          <a:p>
            <a:pPr lvl="1"/>
            <a:r>
              <a:rPr lang="en-US" dirty="0" smtClean="0"/>
              <a:t>Belief system</a:t>
            </a:r>
          </a:p>
          <a:p>
            <a:pPr lvl="1"/>
            <a:r>
              <a:rPr lang="en-US" dirty="0" smtClean="0"/>
              <a:t>Attitude</a:t>
            </a:r>
          </a:p>
          <a:p>
            <a:pPr lvl="1"/>
            <a:r>
              <a:rPr lang="en-US" dirty="0" smtClean="0"/>
              <a:t>Set of instructional strategies (</a:t>
            </a:r>
            <a:r>
              <a:rPr lang="en-US" dirty="0" err="1" smtClean="0"/>
              <a:t>Tunmer</a:t>
            </a:r>
            <a:r>
              <a:rPr lang="en-US" dirty="0" smtClean="0"/>
              <a:t> &amp; Nicholson, 2011, p. 407)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Approaching a More Precise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 constructivist approach to learning based on the belief that “forming </a:t>
            </a:r>
            <a:r>
              <a:rPr lang="en-US" dirty="0"/>
              <a:t>concepts about language—oral or written—is easier when learners are presented with whole, natural </a:t>
            </a:r>
            <a:r>
              <a:rPr lang="en-US" dirty="0" smtClean="0"/>
              <a:t>language” (Weaver, </a:t>
            </a:r>
            <a:r>
              <a:rPr lang="en-US" dirty="0" err="1" smtClean="0"/>
              <a:t>Gillmeister</a:t>
            </a:r>
            <a:r>
              <a:rPr lang="en-US" dirty="0" smtClean="0"/>
              <a:t>-Krause, &amp; Vento-</a:t>
            </a:r>
            <a:r>
              <a:rPr lang="en-US" dirty="0" err="1" smtClean="0"/>
              <a:t>Zogby</a:t>
            </a:r>
            <a:r>
              <a:rPr lang="en-US" dirty="0" smtClean="0"/>
              <a:t>, 1996).</a:t>
            </a:r>
          </a:p>
          <a:p>
            <a:pPr lvl="1"/>
            <a:r>
              <a:rPr lang="en-US" dirty="0" smtClean="0"/>
              <a:t> “not </a:t>
            </a:r>
            <a:r>
              <a:rPr lang="en-US" dirty="0"/>
              <a:t>unnatural language patterns like ‘Nan can fan </a:t>
            </a:r>
            <a:r>
              <a:rPr lang="en-US" dirty="0" smtClean="0"/>
              <a:t>Dan”</a:t>
            </a:r>
          </a:p>
          <a:p>
            <a:pPr lvl="1"/>
            <a:r>
              <a:rPr lang="en-US" dirty="0" smtClean="0"/>
              <a:t>“not </a:t>
            </a:r>
            <a:r>
              <a:rPr lang="en-US" dirty="0"/>
              <a:t>the vastly simplified language of some primers in basal reading </a:t>
            </a:r>
            <a:r>
              <a:rPr lang="en-US" dirty="0" smtClean="0"/>
              <a:t>programs”</a:t>
            </a:r>
          </a:p>
          <a:p>
            <a:pPr lvl="1"/>
            <a:r>
              <a:rPr lang="en-US" dirty="0" smtClean="0"/>
              <a:t>“not </a:t>
            </a:r>
            <a:r>
              <a:rPr lang="en-US" dirty="0"/>
              <a:t>the bits and pieces of language found in many workbook exercises and skills </a:t>
            </a:r>
            <a:r>
              <a:rPr lang="en-US" dirty="0" smtClean="0"/>
              <a:t>programs” </a:t>
            </a:r>
            <a:r>
              <a:rPr lang="en-US" dirty="0"/>
              <a:t>(Weaver, </a:t>
            </a:r>
            <a:r>
              <a:rPr lang="en-US" dirty="0" err="1"/>
              <a:t>Gillmeister</a:t>
            </a:r>
            <a:r>
              <a:rPr lang="en-US" dirty="0"/>
              <a:t>-Krause, &amp; Vento-</a:t>
            </a:r>
            <a:r>
              <a:rPr lang="en-US" dirty="0" err="1"/>
              <a:t>Zogby</a:t>
            </a:r>
            <a:r>
              <a:rPr lang="en-US" dirty="0"/>
              <a:t>, 1996).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“Learning to read is natural” (Goodman &amp; Goodman, 1979)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Children </a:t>
            </a:r>
            <a:r>
              <a:rPr lang="en-US" dirty="0"/>
              <a:t>can learn to read </a:t>
            </a:r>
            <a:r>
              <a:rPr lang="en-US" dirty="0" smtClean="0"/>
              <a:t>in the same natural way that they learned to speak</a:t>
            </a:r>
          </a:p>
          <a:p>
            <a:pPr lvl="1"/>
            <a:r>
              <a:rPr lang="en-US" dirty="0" smtClean="0"/>
              <a:t>Immerse them in a print-rich environment</a:t>
            </a:r>
          </a:p>
          <a:p>
            <a:r>
              <a:rPr lang="en-US" dirty="0" smtClean="0"/>
              <a:t>Children </a:t>
            </a:r>
            <a:r>
              <a:rPr lang="en-US" dirty="0"/>
              <a:t>learn to read and write best when the reading and writing are for authentic </a:t>
            </a:r>
            <a:r>
              <a:rPr lang="en-US" dirty="0" smtClean="0"/>
              <a:t>purposes</a:t>
            </a:r>
          </a:p>
          <a:p>
            <a:pPr lvl="1"/>
            <a:r>
              <a:rPr lang="en-US" dirty="0" smtClean="0"/>
              <a:t>Reading whole texts; writing their own stories</a:t>
            </a:r>
          </a:p>
          <a:p>
            <a:pPr lvl="1"/>
            <a:r>
              <a:rPr lang="en-US" dirty="0" smtClean="0"/>
              <a:t>Not immersed in readiness activities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Phonics</a:t>
            </a:r>
          </a:p>
          <a:p>
            <a:pPr lvl="1"/>
            <a:r>
              <a:rPr lang="en-US" dirty="0" smtClean="0"/>
              <a:t>Primary Need: Explicit Instruction in Letter-Sound Information</a:t>
            </a:r>
          </a:p>
          <a:p>
            <a:pPr lvl="1"/>
            <a:r>
              <a:rPr lang="en-US" dirty="0" smtClean="0"/>
              <a:t>Phonics First</a:t>
            </a:r>
          </a:p>
          <a:p>
            <a:r>
              <a:rPr lang="en-US" dirty="0" smtClean="0"/>
              <a:t>Whole Language</a:t>
            </a:r>
          </a:p>
          <a:p>
            <a:pPr lvl="1"/>
            <a:r>
              <a:rPr lang="en-US" dirty="0" smtClean="0"/>
              <a:t>Readers’ Prior Knowledge + Text Knowledge to Construct Meaning</a:t>
            </a:r>
          </a:p>
          <a:p>
            <a:pPr lvl="1"/>
            <a:r>
              <a:rPr lang="en-US" dirty="0" smtClean="0"/>
              <a:t>Text-Based Cues</a:t>
            </a:r>
          </a:p>
          <a:p>
            <a:pPr lvl="1"/>
            <a:r>
              <a:rPr lang="en-US" dirty="0" smtClean="0"/>
              <a:t>Letter-Sound Information to Confirm or Self-Correct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Period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1980s-1990s</a:t>
            </a:r>
          </a:p>
          <a:p>
            <a:pPr lvl="1"/>
            <a:r>
              <a:rPr lang="en-US" dirty="0" smtClean="0"/>
              <a:t>Mid-to-late 1970s</a:t>
            </a:r>
          </a:p>
          <a:p>
            <a:pPr lvl="1"/>
            <a:r>
              <a:rPr lang="en-US" dirty="0" smtClean="0"/>
              <a:t>2001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Defining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dirty="0" smtClean="0"/>
              <a:t>We know about a belief in presenting the “whole, natural language”…but what else is there?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Constance Weaver (1996): Seven Key Attributes</a:t>
            </a:r>
          </a:p>
          <a:p>
            <a:pPr lvl="1"/>
            <a:r>
              <a:rPr lang="en-US" dirty="0" smtClean="0"/>
              <a:t>Expectations for success as students engage in "real" reading, writing, and learning</a:t>
            </a:r>
          </a:p>
          <a:p>
            <a:pPr lvl="1"/>
            <a:r>
              <a:rPr lang="en-US" dirty="0" smtClean="0"/>
              <a:t>Skills taught in context</a:t>
            </a:r>
          </a:p>
          <a:p>
            <a:pPr lvl="1"/>
            <a:r>
              <a:rPr lang="en-US" dirty="0" smtClean="0"/>
              <a:t>Teacher support for learning: scaffolding  </a:t>
            </a:r>
          </a:p>
          <a:p>
            <a:pPr lvl="1"/>
            <a:r>
              <a:rPr lang="en-US" dirty="0" smtClean="0"/>
              <a:t>Contextualized assessment emphasizing growth</a:t>
            </a:r>
          </a:p>
          <a:p>
            <a:pPr lvl="1"/>
            <a:r>
              <a:rPr lang="en-US" dirty="0" smtClean="0"/>
              <a:t>Acceptance of learners </a:t>
            </a:r>
          </a:p>
          <a:p>
            <a:pPr lvl="1"/>
            <a:r>
              <a:rPr lang="en-US" dirty="0" smtClean="0"/>
              <a:t>Flexibility within structure</a:t>
            </a:r>
          </a:p>
          <a:p>
            <a:pPr lvl="1"/>
            <a:r>
              <a:rPr lang="en-US" dirty="0" smtClean="0"/>
              <a:t>Supportive classroom community </a:t>
            </a:r>
          </a:p>
          <a:p>
            <a:pPr lvl="1">
              <a:buNone/>
            </a:pPr>
            <a:r>
              <a:rPr lang="en-US" dirty="0" smtClean="0"/>
              <a:t>(Weaver, C., </a:t>
            </a:r>
            <a:r>
              <a:rPr lang="en-US" dirty="0" err="1" smtClean="0"/>
              <a:t>Gillmeister</a:t>
            </a:r>
            <a:r>
              <a:rPr lang="en-US" dirty="0" smtClean="0"/>
              <a:t>-Krause, L., &amp; Vento-</a:t>
            </a:r>
            <a:r>
              <a:rPr lang="en-US" dirty="0" err="1" smtClean="0"/>
              <a:t>Zogby</a:t>
            </a:r>
            <a:r>
              <a:rPr lang="en-US" dirty="0" smtClean="0"/>
              <a:t>, G., 1996)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#1: “Real” Reading, Writing and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Instead of “readiness” activities…</a:t>
            </a:r>
          </a:p>
          <a:p>
            <a:r>
              <a:rPr lang="en-US" dirty="0" smtClean="0"/>
              <a:t>Whole texts from the beginning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#2: Skills Taught in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No skills taught in isolation; skills taught in the context of reading and writing </a:t>
            </a:r>
          </a:p>
          <a:p>
            <a:pPr>
              <a:buNone/>
            </a:pPr>
            <a:r>
              <a:rPr lang="en-US" i="1" dirty="0" smtClean="0"/>
              <a:t>Example: Phonics taught through discussion and activities related to a text read multiple times with the teacher</a:t>
            </a:r>
          </a:p>
          <a:p>
            <a:pPr>
              <a:buNone/>
            </a:pPr>
            <a:r>
              <a:rPr lang="en-US" i="1" dirty="0" smtClean="0"/>
              <a:t>	</a:t>
            </a:r>
          </a:p>
          <a:p>
            <a:r>
              <a:rPr lang="en-US" sz="2900" dirty="0" smtClean="0"/>
              <a:t>Teacher reads story several times</a:t>
            </a:r>
          </a:p>
          <a:p>
            <a:r>
              <a:rPr lang="en-US" sz="2900" dirty="0" smtClean="0"/>
              <a:t>Children read story independently with teacher scaffolding learning with a cueing system:</a:t>
            </a:r>
          </a:p>
          <a:p>
            <a:pPr lvl="1"/>
            <a:r>
              <a:rPr lang="en-US" sz="2400" dirty="0" smtClean="0"/>
              <a:t>1. semantic cues: cues about meaning or what makes sense in the sentence or story</a:t>
            </a:r>
          </a:p>
          <a:p>
            <a:pPr lvl="1"/>
            <a:r>
              <a:rPr lang="en-US" sz="2400" dirty="0" smtClean="0"/>
              <a:t>2. </a:t>
            </a:r>
            <a:r>
              <a:rPr lang="en-US" sz="2400" dirty="0" err="1" smtClean="0"/>
              <a:t>graphophonic</a:t>
            </a:r>
            <a:r>
              <a:rPr lang="en-US" sz="2400" dirty="0" smtClean="0"/>
              <a:t> cues: cues about the letters and their sounds </a:t>
            </a:r>
          </a:p>
          <a:p>
            <a:pPr lvl="1"/>
            <a:r>
              <a:rPr lang="en-US" sz="2400" dirty="0" smtClean="0"/>
              <a:t>3.  syntactic cues: cues about the grammar of the sentence (Walker, 2008, p. 42-3)</a:t>
            </a:r>
          </a:p>
          <a:p>
            <a:pPr lvl="0"/>
            <a:r>
              <a:rPr lang="en-US" sz="2800" dirty="0" smtClean="0"/>
              <a:t>To help students confirm their predictions about unfamiliar words, the teacher would ask one of the following questions:</a:t>
            </a:r>
          </a:p>
          <a:p>
            <a:pPr lvl="1"/>
            <a:r>
              <a:rPr lang="en-US" sz="2400" dirty="0" smtClean="0"/>
              <a:t>Did what you read make sense? (semantic cue)</a:t>
            </a:r>
          </a:p>
          <a:p>
            <a:pPr lvl="1"/>
            <a:r>
              <a:rPr lang="en-US" sz="2400" dirty="0" smtClean="0"/>
              <a:t>What word would make sense and start with the sound of the beginning letter? (</a:t>
            </a:r>
            <a:r>
              <a:rPr lang="en-US" sz="2400" dirty="0" err="1" smtClean="0"/>
              <a:t>graphophonic</a:t>
            </a:r>
            <a:r>
              <a:rPr lang="en-US" sz="2400" dirty="0" smtClean="0"/>
              <a:t> cue)</a:t>
            </a:r>
          </a:p>
          <a:p>
            <a:pPr lvl="1"/>
            <a:r>
              <a:rPr lang="en-US" sz="2400" dirty="0" smtClean="0"/>
              <a:t>Did the sentence sound like spoken English? (syntactic cue)</a:t>
            </a:r>
          </a:p>
          <a:p>
            <a:pPr lvl="1"/>
            <a:endParaRPr lang="en-US" sz="2400" dirty="0" smtClean="0"/>
          </a:p>
          <a:p>
            <a:pPr>
              <a:buNone/>
            </a:pPr>
            <a:r>
              <a:rPr lang="en-US" sz="2900" i="1" dirty="0" smtClean="0"/>
              <a:t>How words work within a sentence, not in isolation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590</TotalTime>
  <Words>1313</Words>
  <Application>Microsoft Office PowerPoint</Application>
  <PresentationFormat>On-screen Show (4:3)</PresentationFormat>
  <Paragraphs>133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The Whole Language Movement 1980s-1990s</vt:lpstr>
      <vt:lpstr>A Movement of Various Descriptions</vt:lpstr>
      <vt:lpstr>Approaching a More Precise Definition</vt:lpstr>
      <vt:lpstr>“Learning to read is natural” (Goodman &amp; Goodman, 1979)</vt:lpstr>
      <vt:lpstr>The Debate</vt:lpstr>
      <vt:lpstr>Time Period </vt:lpstr>
      <vt:lpstr>   Defining Features</vt:lpstr>
      <vt:lpstr>#1: “Real” Reading, Writing and Learning</vt:lpstr>
      <vt:lpstr>#2: Skills Taught in Context</vt:lpstr>
      <vt:lpstr>Defining Features  #3-7</vt:lpstr>
      <vt:lpstr>Ties to the Past</vt:lpstr>
      <vt:lpstr>    Objections to Whole Language</vt:lpstr>
      <vt:lpstr>First Assumption Identified by Gough (1996)</vt:lpstr>
      <vt:lpstr>Many Objected to Assumption 1</vt:lpstr>
      <vt:lpstr>Second Assumption Identified by Gough (1996)</vt:lpstr>
      <vt:lpstr>Many Objected to Assumption 2</vt:lpstr>
      <vt:lpstr>Pendulum Swings away from Whole Language</vt:lpstr>
      <vt:lpstr>Timeline Overview</vt:lpstr>
      <vt:lpstr>References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Your User Name</cp:lastModifiedBy>
  <cp:revision>81</cp:revision>
  <dcterms:created xsi:type="dcterms:W3CDTF">2013-10-13T22:49:16Z</dcterms:created>
  <dcterms:modified xsi:type="dcterms:W3CDTF">2013-10-21T05:00:46Z</dcterms:modified>
</cp:coreProperties>
</file>