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2"/>
    <p:sldMasterId id="2147483683" r:id="rId3"/>
    <p:sldMasterId id="2147483717" r:id="rId4"/>
    <p:sldMasterId id="2147483754" r:id="rId5"/>
  </p:sldMasterIdLst>
  <p:notesMasterIdLst>
    <p:notesMasterId r:id="rId20"/>
  </p:notesMasterIdLst>
  <p:sldIdLst>
    <p:sldId id="377" r:id="rId6"/>
    <p:sldId id="371" r:id="rId7"/>
    <p:sldId id="386" r:id="rId8"/>
    <p:sldId id="387" r:id="rId9"/>
    <p:sldId id="388" r:id="rId10"/>
    <p:sldId id="389" r:id="rId11"/>
    <p:sldId id="391" r:id="rId12"/>
    <p:sldId id="378" r:id="rId13"/>
    <p:sldId id="395" r:id="rId14"/>
    <p:sldId id="392" r:id="rId15"/>
    <p:sldId id="393" r:id="rId16"/>
    <p:sldId id="397" r:id="rId17"/>
    <p:sldId id="384" r:id="rId18"/>
    <p:sldId id="396" r:id="rId19"/>
  </p:sldIdLst>
  <p:sldSz cx="9144000" cy="6858000" type="screen4x3"/>
  <p:notesSz cx="7010400" cy="92964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99"/>
    <a:srgbClr val="F0340E"/>
    <a:srgbClr val="080808"/>
    <a:srgbClr val="1C1C1C"/>
    <a:srgbClr val="A5D9E9"/>
    <a:srgbClr val="046D86"/>
    <a:srgbClr val="00A9FE"/>
    <a:srgbClr val="5DD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4022" autoAdjust="0"/>
  </p:normalViewPr>
  <p:slideViewPr>
    <p:cSldViewPr snapToGrid="0">
      <p:cViewPr varScale="1">
        <p:scale>
          <a:sx n="62" d="100"/>
          <a:sy n="62" d="100"/>
        </p:scale>
        <p:origin x="756" y="78"/>
      </p:cViewPr>
      <p:guideLst>
        <p:guide orient="horz" pos="4319"/>
        <p:guide/>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56" d="100"/>
          <a:sy n="56" d="100"/>
        </p:scale>
        <p:origin x="180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37840" cy="464820"/>
          </a:xfrm>
          <a:prstGeom prst="rect">
            <a:avLst/>
          </a:prstGeom>
        </p:spPr>
        <p:txBody>
          <a:bodyPr vert="horz" wrap="square" lIns="93172" tIns="46587" rIns="93172" bIns="46587" numCol="1" anchor="t" anchorCtr="0" compatLnSpc="1">
            <a:prstTxWarp prst="textNoShape">
              <a:avLst/>
            </a:prstTxWarp>
          </a:bodyPr>
          <a:lstStyle>
            <a:lvl1pPr>
              <a:defRPr sz="1200"/>
            </a:lvl1pPr>
          </a:lstStyle>
          <a:p>
            <a:pPr>
              <a:defRPr/>
            </a:pPr>
            <a:endParaRPr lang="en-US"/>
          </a:p>
        </p:txBody>
      </p:sp>
      <p:sp>
        <p:nvSpPr>
          <p:cNvPr id="3" name="Pladsholder til dato 2"/>
          <p:cNvSpPr>
            <a:spLocks noGrp="1"/>
          </p:cNvSpPr>
          <p:nvPr>
            <p:ph type="dt" idx="1"/>
          </p:nvPr>
        </p:nvSpPr>
        <p:spPr>
          <a:xfrm>
            <a:off x="3970938" y="0"/>
            <a:ext cx="3037840" cy="464820"/>
          </a:xfrm>
          <a:prstGeom prst="rect">
            <a:avLst/>
          </a:prstGeom>
        </p:spPr>
        <p:txBody>
          <a:bodyPr vert="horz" wrap="square" lIns="93172" tIns="46587" rIns="93172" bIns="46587" numCol="1" anchor="t" anchorCtr="0" compatLnSpc="1">
            <a:prstTxWarp prst="textNoShape">
              <a:avLst/>
            </a:prstTxWarp>
          </a:bodyPr>
          <a:lstStyle>
            <a:lvl1pPr algn="r">
              <a:defRPr sz="1200"/>
            </a:lvl1pPr>
          </a:lstStyle>
          <a:p>
            <a:pPr>
              <a:defRPr/>
            </a:pPr>
            <a:fld id="{967B8AB3-81C1-4F0E-A52C-3A001249FE25}" type="datetime1">
              <a:rPr lang="da-DK"/>
              <a:pPr>
                <a:defRPr/>
              </a:pPr>
              <a:t>21-10-2013</a:t>
            </a:fld>
            <a:endParaRPr lang="da-DK"/>
          </a:p>
        </p:txBody>
      </p:sp>
      <p:sp>
        <p:nvSpPr>
          <p:cNvPr id="4" name="Pladsholder til diasbillede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2" tIns="46587" rIns="93172" bIns="46587" numCol="1" anchor="ctr" anchorCtr="0" compatLnSpc="1">
            <a:prstTxWarp prst="textNoShape">
              <a:avLst/>
            </a:prstTxWarp>
          </a:bodyPr>
          <a:lstStyle/>
          <a:p>
            <a:pPr lvl="0"/>
            <a:endParaRPr lang="en-US" noProof="0" smtClean="0"/>
          </a:p>
        </p:txBody>
      </p:sp>
      <p:sp>
        <p:nvSpPr>
          <p:cNvPr id="5" name="Pladsholder til noter 4"/>
          <p:cNvSpPr>
            <a:spLocks noGrp="1"/>
          </p:cNvSpPr>
          <p:nvPr>
            <p:ph type="body" sz="quarter" idx="3"/>
          </p:nvPr>
        </p:nvSpPr>
        <p:spPr>
          <a:xfrm>
            <a:off x="701040" y="4415790"/>
            <a:ext cx="5608320" cy="4183380"/>
          </a:xfrm>
          <a:prstGeom prst="rect">
            <a:avLst/>
          </a:prstGeom>
        </p:spPr>
        <p:txBody>
          <a:bodyPr vert="horz" wrap="square" lIns="93172" tIns="46587" rIns="93172" bIns="46587" numCol="1" anchor="t" anchorCtr="0" compatLnSpc="1">
            <a:prstTxWarp prst="textNoShape">
              <a:avLst/>
            </a:prstTxWarp>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8829967"/>
            <a:ext cx="3037840" cy="464820"/>
          </a:xfrm>
          <a:prstGeom prst="rect">
            <a:avLst/>
          </a:prstGeom>
        </p:spPr>
        <p:txBody>
          <a:bodyPr vert="horz" wrap="square" lIns="93172" tIns="46587" rIns="93172" bIns="46587" numCol="1" anchor="b" anchorCtr="0" compatLnSpc="1">
            <a:prstTxWarp prst="textNoShape">
              <a:avLst/>
            </a:prstTxWarp>
          </a:bodyPr>
          <a:lstStyle>
            <a:lvl1pPr>
              <a:defRPr sz="1200"/>
            </a:lvl1pPr>
          </a:lstStyle>
          <a:p>
            <a:pPr>
              <a:defRPr/>
            </a:pPr>
            <a:endParaRPr lang="en-US"/>
          </a:p>
        </p:txBody>
      </p:sp>
      <p:sp>
        <p:nvSpPr>
          <p:cNvPr id="7" name="Pladsholder til diasnummer 6"/>
          <p:cNvSpPr>
            <a:spLocks noGrp="1"/>
          </p:cNvSpPr>
          <p:nvPr>
            <p:ph type="sldNum" sz="quarter" idx="5"/>
          </p:nvPr>
        </p:nvSpPr>
        <p:spPr>
          <a:xfrm>
            <a:off x="3970938" y="8829967"/>
            <a:ext cx="3037840" cy="464820"/>
          </a:xfrm>
          <a:prstGeom prst="rect">
            <a:avLst/>
          </a:prstGeom>
        </p:spPr>
        <p:txBody>
          <a:bodyPr vert="horz" wrap="square" lIns="93172" tIns="46587" rIns="93172" bIns="46587" numCol="1" anchor="b" anchorCtr="0" compatLnSpc="1">
            <a:prstTxWarp prst="textNoShape">
              <a:avLst/>
            </a:prstTxWarp>
          </a:bodyPr>
          <a:lstStyle>
            <a:lvl1pPr algn="r">
              <a:defRPr sz="1200"/>
            </a:lvl1pPr>
          </a:lstStyle>
          <a:p>
            <a:pPr>
              <a:defRPr/>
            </a:pPr>
            <a:fld id="{CE93A024-E0A4-463F-BB24-D6DD53643AD2}" type="slidenum">
              <a:rPr lang="da-DK"/>
              <a:pPr>
                <a:defRPr/>
              </a:pPr>
              <a:t>‹#›</a:t>
            </a:fld>
            <a:endParaRPr lang="da-DK"/>
          </a:p>
        </p:txBody>
      </p:sp>
    </p:spTree>
    <p:extLst>
      <p:ext uri="{BB962C8B-B14F-4D97-AF65-F5344CB8AC3E}">
        <p14:creationId xmlns:p14="http://schemas.microsoft.com/office/powerpoint/2010/main" val="2398328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1507" name="Pladsholder til noter 2"/>
          <p:cNvSpPr>
            <a:spLocks noGrp="1"/>
          </p:cNvSpPr>
          <p:nvPr>
            <p:ph type="body" idx="1"/>
          </p:nvPr>
        </p:nvSpPr>
        <p:spPr bwMode="auto">
          <a:noFill/>
        </p:spPr>
        <p:txBody>
          <a:bodyPr/>
          <a:lstStyle/>
          <a:p>
            <a:pPr eaLnBrk="1" hangingPunct="1">
              <a:spcBef>
                <a:spcPct val="0"/>
              </a:spcBef>
            </a:pPr>
            <a:r>
              <a:rPr lang="en-US" dirty="0" smtClean="0">
                <a:ea typeface="ＭＳ Ｐゴシック" pitchFamily="-109" charset="-128"/>
              </a:rPr>
              <a:t>Good</a:t>
            </a:r>
            <a:r>
              <a:rPr lang="en-US" baseline="0" dirty="0" smtClean="0">
                <a:ea typeface="ＭＳ Ｐゴシック" pitchFamily="-109" charset="-128"/>
              </a:rPr>
              <a:t> afternoon and welcome to my Decades X 2 presentation.  Obviously, the Bush and Obama administration form the bookends for my analysis.  What is ironic is that despite these two presidents’ radically different political agendas, their education policies are strikingly similar.  Their ed. policies are standards-based and focused on bolstering our place in the global economy.</a:t>
            </a:r>
            <a:endParaRPr lang="en-US" dirty="0" smtClean="0">
              <a:ea typeface="ＭＳ Ｐゴシック" pitchFamily="-109" charset="-128"/>
            </a:endParaRPr>
          </a:p>
        </p:txBody>
      </p:sp>
      <p:sp>
        <p:nvSpPr>
          <p:cNvPr id="21508" name="Pladsholder til diasnummer 3"/>
          <p:cNvSpPr>
            <a:spLocks noGrp="1"/>
          </p:cNvSpPr>
          <p:nvPr>
            <p:ph type="sldNum" sz="quarter" idx="5"/>
          </p:nvPr>
        </p:nvSpPr>
        <p:spPr bwMode="auto">
          <a:noFill/>
          <a:ln>
            <a:miter lim="800000"/>
            <a:headEnd/>
            <a:tailEnd/>
          </a:ln>
        </p:spPr>
        <p:txBody>
          <a:bodyPr/>
          <a:lstStyle/>
          <a:p>
            <a:fld id="{8ECFA11D-4FEF-4086-A236-856BB0D10C38}" type="slidenum">
              <a:rPr lang="da-DK" smtClean="0"/>
              <a:pPr/>
              <a:t>1</a:t>
            </a:fld>
            <a:endParaRPr lang="da-DK" smtClean="0"/>
          </a:p>
        </p:txBody>
      </p:sp>
    </p:spTree>
    <p:extLst>
      <p:ext uri="{BB962C8B-B14F-4D97-AF65-F5344CB8AC3E}">
        <p14:creationId xmlns:p14="http://schemas.microsoft.com/office/powerpoint/2010/main" val="802810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2531" name="Pladsholder til noter 2"/>
          <p:cNvSpPr>
            <a:spLocks noGrp="1"/>
          </p:cNvSpPr>
          <p:nvPr>
            <p:ph type="body" idx="1"/>
          </p:nvPr>
        </p:nvSpPr>
        <p:spPr bwMode="auto">
          <a:noFill/>
        </p:spPr>
        <p:txBody>
          <a:bodyPr>
            <a:normAutofit fontScale="92500" lnSpcReduction="20000"/>
          </a:bodyPr>
          <a:lstStyle/>
          <a:p>
            <a:pPr eaLnBrk="1" hangingPunct="1">
              <a:spcBef>
                <a:spcPct val="0"/>
              </a:spcBef>
            </a:pPr>
            <a:r>
              <a:rPr lang="en-US" b="1" dirty="0" smtClean="0">
                <a:ea typeface="ＭＳ Ｐゴシック" pitchFamily="-109" charset="-128"/>
              </a:rPr>
              <a:t>“Scientific” Approaches:  </a:t>
            </a:r>
            <a:r>
              <a:rPr lang="en-US" b="0" noProof="1" smtClean="0">
                <a:solidFill>
                  <a:srgbClr val="080808"/>
                </a:solidFill>
                <a:latin typeface="Calibri" pitchFamily="-111" charset="0"/>
                <a:ea typeface="ＭＳ Ｐゴシック" pitchFamily="-111" charset="-128"/>
                <a:cs typeface="Arial" charset="0"/>
              </a:rPr>
              <a:t>Now</a:t>
            </a:r>
            <a:r>
              <a:rPr lang="en-US" b="0" baseline="0" noProof="1" smtClean="0">
                <a:solidFill>
                  <a:srgbClr val="080808"/>
                </a:solidFill>
                <a:latin typeface="Calibri" pitchFamily="-111" charset="0"/>
                <a:ea typeface="ＭＳ Ｐゴシック" pitchFamily="-111" charset="-128"/>
                <a:cs typeface="Arial" charset="0"/>
              </a:rPr>
              <a:t> many of us think of science as processes of discovery conducted by empowered students who follow their interests and passions.  As J</a:t>
            </a:r>
            <a:r>
              <a:rPr lang="en-US" noProof="1" smtClean="0">
                <a:solidFill>
                  <a:srgbClr val="080808"/>
                </a:solidFill>
                <a:latin typeface="Calibri" pitchFamily="-111" charset="0"/>
                <a:cs typeface="Arial" charset="0"/>
              </a:rPr>
              <a:t>oel Spring, author of The American School, asserts this is and has not often been</a:t>
            </a:r>
            <a:r>
              <a:rPr lang="en-US" baseline="0" noProof="1" smtClean="0">
                <a:solidFill>
                  <a:srgbClr val="080808"/>
                </a:solidFill>
                <a:latin typeface="Calibri" pitchFamily="-111" charset="0"/>
                <a:cs typeface="Arial" charset="0"/>
              </a:rPr>
              <a:t> the case.  Springer asserts that </a:t>
            </a:r>
            <a:r>
              <a:rPr lang="en-US" noProof="1" smtClean="0">
                <a:solidFill>
                  <a:srgbClr val="080808"/>
                </a:solidFill>
                <a:latin typeface="Calibri" pitchFamily="-111" charset="0"/>
                <a:cs typeface="Arial" charset="0"/>
              </a:rPr>
              <a:t>t</a:t>
            </a:r>
            <a:r>
              <a:rPr lang="en-US" noProof="1">
                <a:solidFill>
                  <a:srgbClr val="080808"/>
                </a:solidFill>
                <a:latin typeface="Calibri" pitchFamily="-111" charset="0"/>
                <a:cs typeface="Arial" charset="0"/>
              </a:rPr>
              <a:t>oday’s schools are scientifically managed by teams of professional administrators that make decisions based on standardized test scores, standardized curricula, and extensive data collection, and that these practices are not new.  So-caleld intelligence testing, for instance, has been used in the past to measure immigrants, make soldier placements during WWI, and eventually help colleges decide which students to select.  Now perhaps Lewis Terman, who that believed testing proved the superiority of Nordic and Alpine strains, and Harry Laughlin, author of “The Eugenical Sterilization of the Feebleminded” wouldn’t find a job at the U.S. Ed. Dept. today.  Nonetheless, education experts, politicians, and the high-tech managers that support them are all too ready to track student performance and dehumanize education. </a:t>
            </a:r>
            <a:endParaRPr lang="en-US" b="1" dirty="0" smtClean="0">
              <a:ea typeface="ＭＳ Ｐゴシック" pitchFamily="-109" charset="-128"/>
            </a:endParaRPr>
          </a:p>
          <a:p>
            <a:pPr eaLnBrk="1" hangingPunct="1">
              <a:spcBef>
                <a:spcPct val="0"/>
              </a:spcBef>
            </a:pPr>
            <a:endParaRPr lang="en-US" b="1" dirty="0" smtClean="0">
              <a:ea typeface="ＭＳ Ｐゴシック" pitchFamily="-109" charset="-128"/>
            </a:endParaRPr>
          </a:p>
          <a:p>
            <a:pPr eaLnBrk="1" hangingPunct="1">
              <a:spcBef>
                <a:spcPct val="0"/>
              </a:spcBef>
            </a:pPr>
            <a:r>
              <a:rPr lang="en-US" b="1" dirty="0" smtClean="0">
                <a:ea typeface="ＭＳ Ｐゴシック" pitchFamily="-109" charset="-128"/>
              </a:rPr>
              <a:t>Diversity/Multiculturalism:</a:t>
            </a:r>
            <a:r>
              <a:rPr lang="en-US" b="1" baseline="0" dirty="0" smtClean="0">
                <a:ea typeface="ＭＳ Ｐゴシック" pitchFamily="-109" charset="-128"/>
              </a:rPr>
              <a:t>  </a:t>
            </a:r>
            <a:r>
              <a:rPr lang="en-US" baseline="0" dirty="0" smtClean="0">
                <a:ea typeface="ＭＳ Ｐゴシック" pitchFamily="-109" charset="-128"/>
              </a:rPr>
              <a:t>Brisk (2006) points in Bilingual Education that “Bilingual students are often branded as not only children whose English is inferior, but as students who are themselves inferior (p. 1).  Thus, while Mann’s common schools sought to Americanize foreign students, today’s public schools are not so different in that they administer English-only instruction, for example.  Also, while overt segregation is no longer socially acceptable, a de facto brand of segregation still exists, e.g., L2 students are misplaced in special needs courses for the sake of expediency and efficiency.    </a:t>
            </a:r>
          </a:p>
          <a:p>
            <a:pPr defTabSz="931723" eaLnBrk="1" hangingPunct="1">
              <a:spcBef>
                <a:spcPct val="0"/>
              </a:spcBef>
              <a:defRPr/>
            </a:pPr>
            <a:endParaRPr lang="en-US" b="1" noProof="1">
              <a:solidFill>
                <a:srgbClr val="080808"/>
              </a:solidFill>
              <a:latin typeface="Calibri" pitchFamily="-111" charset="0"/>
              <a:cs typeface="Arial" charset="0"/>
            </a:endParaRPr>
          </a:p>
          <a:p>
            <a:pPr defTabSz="931723" eaLnBrk="1" hangingPunct="1">
              <a:spcBef>
                <a:spcPct val="0"/>
              </a:spcBef>
              <a:defRPr/>
            </a:pPr>
            <a:r>
              <a:rPr lang="en-US" b="1" noProof="1">
                <a:solidFill>
                  <a:srgbClr val="080808"/>
                </a:solidFill>
                <a:latin typeface="Calibri" pitchFamily="-111" charset="0"/>
                <a:cs typeface="Arial" charset="0"/>
              </a:rPr>
              <a:t>Correctness and Accuracy are Prized.  </a:t>
            </a:r>
            <a:r>
              <a:rPr lang="en-US" noProof="1">
                <a:solidFill>
                  <a:srgbClr val="080808"/>
                </a:solidFill>
                <a:latin typeface="Calibri" pitchFamily="-111" charset="0"/>
                <a:cs typeface="Arial" charset="0"/>
              </a:rPr>
              <a:t>Creativity and meaning making are messy practices.  They depend on student empowerment; therefore, they can be disorderly.  Authority figures assert their power and propel their agenda through practices that promote correctness and accuracy (e.g., multiple-choice tests, stressful read-alouds).  Noah Webster’s Grammar books sought to inculcate students with a national language.  Today monolingualism and convergent assessment is doing the same</a:t>
            </a:r>
            <a:r>
              <a:rPr lang="en-US" noProof="1" smtClean="0">
                <a:solidFill>
                  <a:srgbClr val="080808"/>
                </a:solidFill>
                <a:latin typeface="Calibri" pitchFamily="-111" charset="0"/>
                <a:cs typeface="Arial" charset="0"/>
              </a:rPr>
              <a:t>.</a:t>
            </a:r>
          </a:p>
          <a:p>
            <a:pPr defTabSz="931723" eaLnBrk="1" hangingPunct="1">
              <a:spcBef>
                <a:spcPct val="0"/>
              </a:spcBef>
              <a:defRPr/>
            </a:pPr>
            <a:r>
              <a:rPr lang="en-US" b="1" baseline="0" noProof="1" smtClean="0">
                <a:solidFill>
                  <a:srgbClr val="080808"/>
                </a:solidFill>
                <a:latin typeface="Calibri" pitchFamily="-111" charset="0"/>
                <a:ea typeface="ＭＳ Ｐゴシック" pitchFamily="-109" charset="-128"/>
                <a:cs typeface="Arial" charset="0"/>
              </a:rPr>
              <a:t>Fear of diversity:  Read slide.</a:t>
            </a:r>
          </a:p>
          <a:p>
            <a:pPr defTabSz="931723" eaLnBrk="1" hangingPunct="1">
              <a:spcBef>
                <a:spcPct val="0"/>
              </a:spcBef>
              <a:defRPr/>
            </a:pPr>
            <a:r>
              <a:rPr lang="en-US" b="1" baseline="0" noProof="1" smtClean="0">
                <a:solidFill>
                  <a:srgbClr val="080808"/>
                </a:solidFill>
                <a:latin typeface="Calibri" pitchFamily="-111" charset="0"/>
                <a:ea typeface="ＭＳ Ｐゴシック" pitchFamily="-109" charset="-128"/>
                <a:cs typeface="Arial" charset="0"/>
              </a:rPr>
              <a:t>Contemporary creativity research.  Read slide.</a:t>
            </a:r>
            <a:endParaRPr lang="en-US" b="1" baseline="0" dirty="0" smtClean="0">
              <a:ea typeface="ＭＳ Ｐゴシック" pitchFamily="-109" charset="-128"/>
            </a:endParaRPr>
          </a:p>
          <a:p>
            <a:pPr eaLnBrk="1" hangingPunct="1">
              <a:spcBef>
                <a:spcPct val="0"/>
              </a:spcBef>
            </a:pPr>
            <a:endParaRPr lang="en-US" dirty="0" smtClean="0">
              <a:ea typeface="ＭＳ Ｐゴシック" pitchFamily="-109" charset="-128"/>
            </a:endParaRPr>
          </a:p>
        </p:txBody>
      </p:sp>
      <p:sp>
        <p:nvSpPr>
          <p:cNvPr id="22532" name="Pladsholder til diasnummer 3"/>
          <p:cNvSpPr>
            <a:spLocks noGrp="1"/>
          </p:cNvSpPr>
          <p:nvPr>
            <p:ph type="sldNum" sz="quarter" idx="5"/>
          </p:nvPr>
        </p:nvSpPr>
        <p:spPr bwMode="auto">
          <a:noFill/>
          <a:ln>
            <a:miter lim="800000"/>
            <a:headEnd/>
            <a:tailEnd/>
          </a:ln>
        </p:spPr>
        <p:txBody>
          <a:bodyPr/>
          <a:lstStyle/>
          <a:p>
            <a:fld id="{BBA2030A-AEE0-47F1-88AB-D00B8DF005D8}" type="slidenum">
              <a:rPr lang="da-DK" smtClean="0"/>
              <a:pPr/>
              <a:t>10</a:t>
            </a:fld>
            <a:endParaRPr lang="da-DK" smtClean="0"/>
          </a:p>
        </p:txBody>
      </p:sp>
    </p:spTree>
    <p:extLst>
      <p:ext uri="{BB962C8B-B14F-4D97-AF65-F5344CB8AC3E}">
        <p14:creationId xmlns:p14="http://schemas.microsoft.com/office/powerpoint/2010/main" val="167738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2531" name="Pladsholder til noter 2"/>
          <p:cNvSpPr>
            <a:spLocks noGrp="1"/>
          </p:cNvSpPr>
          <p:nvPr>
            <p:ph type="body" idx="1"/>
          </p:nvPr>
        </p:nvSpPr>
        <p:spPr bwMode="auto">
          <a:noFill/>
        </p:spPr>
        <p:txBody>
          <a:bodyPr/>
          <a:lstStyle/>
          <a:p>
            <a:pPr eaLnBrk="1" hangingPunct="1">
              <a:spcBef>
                <a:spcPct val="0"/>
              </a:spcBef>
            </a:pPr>
            <a:r>
              <a:rPr lang="en-US" b="1" dirty="0" smtClean="0">
                <a:ea typeface="ＭＳ Ｐゴシック" pitchFamily="-109" charset="-128"/>
              </a:rPr>
              <a:t>Educate teachers:  </a:t>
            </a:r>
            <a:r>
              <a:rPr lang="en-US" dirty="0" smtClean="0">
                <a:ea typeface="ＭＳ Ｐゴシック" pitchFamily="-109" charset="-128"/>
              </a:rPr>
              <a:t>James Murphy, author of </a:t>
            </a:r>
            <a:r>
              <a:rPr lang="en-US" i="1" dirty="0" smtClean="0">
                <a:ea typeface="ＭＳ Ｐゴシック" pitchFamily="-109" charset="-128"/>
              </a:rPr>
              <a:t>A Short History of Writing Instruction, </a:t>
            </a:r>
            <a:r>
              <a:rPr lang="en-US" dirty="0" smtClean="0">
                <a:ea typeface="ＭＳ Ｐゴシック" pitchFamily="-109" charset="-128"/>
              </a:rPr>
              <a:t>has suggested that a new and old teachers alike need to be taught to recognize old patterns from the past, for better or worse.</a:t>
            </a:r>
          </a:p>
          <a:p>
            <a:pPr eaLnBrk="1" hangingPunct="1">
              <a:spcBef>
                <a:spcPct val="0"/>
              </a:spcBef>
            </a:pPr>
            <a:r>
              <a:rPr lang="en-US" b="1" dirty="0" smtClean="0">
                <a:ea typeface="ＭＳ Ｐゴシック" pitchFamily="-109" charset="-128"/>
              </a:rPr>
              <a:t>Educate parents:  </a:t>
            </a:r>
            <a:r>
              <a:rPr lang="en-US" dirty="0" smtClean="0">
                <a:ea typeface="ＭＳ Ｐゴシック" pitchFamily="-109" charset="-128"/>
              </a:rPr>
              <a:t>We teachers know all too well that parents hound us about one thing:  grades.  They need to be asking if their child is engaged, pursuing their interests, building identity, developing voice—the things that Andy Hargreaves and Dennis Shirley discuss in </a:t>
            </a:r>
            <a:r>
              <a:rPr lang="en-US" i="1" dirty="0" smtClean="0">
                <a:ea typeface="ＭＳ Ｐゴシック" pitchFamily="-109" charset="-128"/>
              </a:rPr>
              <a:t>The Fourth Way.  </a:t>
            </a:r>
          </a:p>
          <a:p>
            <a:pPr eaLnBrk="1" hangingPunct="1">
              <a:spcBef>
                <a:spcPct val="0"/>
              </a:spcBef>
            </a:pPr>
            <a:r>
              <a:rPr lang="en-US" b="1" dirty="0" smtClean="0">
                <a:ea typeface="ＭＳ Ｐゴシック" pitchFamily="-109" charset="-128"/>
              </a:rPr>
              <a:t>Improve teacher training:  </a:t>
            </a:r>
            <a:r>
              <a:rPr lang="en-US" dirty="0" smtClean="0">
                <a:ea typeface="ＭＳ Ｐゴシック" pitchFamily="-109" charset="-128"/>
              </a:rPr>
              <a:t>The chasm between professors and administrators needs to be bridged.  Furthermore, as Dr. </a:t>
            </a:r>
            <a:r>
              <a:rPr lang="en-US" dirty="0" err="1" smtClean="0">
                <a:ea typeface="ＭＳ Ｐゴシック" pitchFamily="-109" charset="-128"/>
              </a:rPr>
              <a:t>Ambe</a:t>
            </a:r>
            <a:r>
              <a:rPr lang="en-US" dirty="0" smtClean="0">
                <a:ea typeface="ＭＳ Ｐゴシック" pitchFamily="-109" charset="-128"/>
              </a:rPr>
              <a:t> in one of her articles, if “teacher preparation programs” are not “holistically transformed to reflect multicultural awareness,” then how will we transform our schools?</a:t>
            </a:r>
          </a:p>
          <a:p>
            <a:pPr eaLnBrk="1" hangingPunct="1">
              <a:spcBef>
                <a:spcPct val="0"/>
              </a:spcBef>
            </a:pPr>
            <a:r>
              <a:rPr lang="en-US" b="1" dirty="0" smtClean="0">
                <a:ea typeface="ＭＳ Ｐゴシック" pitchFamily="-109" charset="-128"/>
              </a:rPr>
              <a:t>Consider the roles … textbooks.  </a:t>
            </a:r>
            <a:r>
              <a:rPr lang="en-US" dirty="0" smtClean="0">
                <a:ea typeface="ＭＳ Ｐゴシック" pitchFamily="-109" charset="-128"/>
              </a:rPr>
              <a:t>Read slide.</a:t>
            </a:r>
          </a:p>
          <a:p>
            <a:pPr eaLnBrk="1" hangingPunct="1">
              <a:spcBef>
                <a:spcPct val="0"/>
              </a:spcBef>
            </a:pPr>
            <a:r>
              <a:rPr lang="en-US" b="1" dirty="0" smtClean="0">
                <a:ea typeface="ＭＳ Ｐゴシック" pitchFamily="-109" charset="-128"/>
              </a:rPr>
              <a:t>Examine how technology….  </a:t>
            </a:r>
            <a:r>
              <a:rPr lang="en-US" dirty="0" smtClean="0">
                <a:ea typeface="ＭＳ Ｐゴシック" pitchFamily="-109" charset="-128"/>
              </a:rPr>
              <a:t> Not to be cynical but P21 is, to a certain extent, a marketing plan.  Is there a better way to market gadgets and software to schools that to write digital literacy into the curriculum.  Yet beyond the cynicism, we know that technology has value.  For instance, computers increase writing fluency for students with </a:t>
            </a:r>
            <a:r>
              <a:rPr lang="en-US" dirty="0" err="1" smtClean="0">
                <a:ea typeface="ＭＳ Ｐゴシック" pitchFamily="-109" charset="-128"/>
              </a:rPr>
              <a:t>dysgraphia</a:t>
            </a:r>
            <a:r>
              <a:rPr lang="en-US" dirty="0" smtClean="0">
                <a:ea typeface="ＭＳ Ｐゴシック" pitchFamily="-109" charset="-128"/>
              </a:rPr>
              <a:t>.  That being said, digital devices are also distracters, and they serve as vehicles for materials that are inappropriate in academic settings.</a:t>
            </a:r>
          </a:p>
          <a:p>
            <a:pPr eaLnBrk="1" hangingPunct="1">
              <a:spcBef>
                <a:spcPct val="0"/>
              </a:spcBef>
            </a:pPr>
            <a:r>
              <a:rPr lang="en-US" b="1" dirty="0" smtClean="0">
                <a:ea typeface="ＭＳ Ｐゴシック" pitchFamily="-109" charset="-128"/>
              </a:rPr>
              <a:t>Help teachers, students, and parents view … cultural perspectives:  </a:t>
            </a:r>
            <a:r>
              <a:rPr lang="en-US" dirty="0" smtClean="0">
                <a:ea typeface="ＭＳ Ｐゴシック" pitchFamily="-109" charset="-128"/>
              </a:rPr>
              <a:t>Robert Rueda in “Cultural Perspectives in Reading” stresses that there is neither a “grand culture” nor a superior discourse.</a:t>
            </a:r>
            <a:endParaRPr lang="en-US" b="1" dirty="0" smtClean="0">
              <a:ea typeface="ＭＳ Ｐゴシック" pitchFamily="-109" charset="-128"/>
            </a:endParaRPr>
          </a:p>
          <a:p>
            <a:pPr eaLnBrk="1" hangingPunct="1">
              <a:spcBef>
                <a:spcPct val="0"/>
              </a:spcBef>
            </a:pPr>
            <a:endParaRPr lang="en-US" b="1" dirty="0" smtClean="0">
              <a:ea typeface="ＭＳ Ｐゴシック" pitchFamily="-109" charset="-128"/>
            </a:endParaRPr>
          </a:p>
        </p:txBody>
      </p:sp>
      <p:sp>
        <p:nvSpPr>
          <p:cNvPr id="22532" name="Pladsholder til diasnummer 3"/>
          <p:cNvSpPr>
            <a:spLocks noGrp="1"/>
          </p:cNvSpPr>
          <p:nvPr>
            <p:ph type="sldNum" sz="quarter" idx="5"/>
          </p:nvPr>
        </p:nvSpPr>
        <p:spPr bwMode="auto">
          <a:noFill/>
          <a:ln>
            <a:miter lim="800000"/>
            <a:headEnd/>
            <a:tailEnd/>
          </a:ln>
        </p:spPr>
        <p:txBody>
          <a:bodyPr/>
          <a:lstStyle/>
          <a:p>
            <a:fld id="{BBA2030A-AEE0-47F1-88AB-D00B8DF005D8}" type="slidenum">
              <a:rPr lang="da-DK" smtClean="0"/>
              <a:pPr/>
              <a:t>11</a:t>
            </a:fld>
            <a:endParaRPr lang="da-DK" smtClean="0"/>
          </a:p>
        </p:txBody>
      </p:sp>
    </p:spTree>
    <p:extLst>
      <p:ext uri="{BB962C8B-B14F-4D97-AF65-F5344CB8AC3E}">
        <p14:creationId xmlns:p14="http://schemas.microsoft.com/office/powerpoint/2010/main" val="1890419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2531" name="Pladsholder til noter 2"/>
          <p:cNvSpPr>
            <a:spLocks noGrp="1"/>
          </p:cNvSpPr>
          <p:nvPr>
            <p:ph type="body" idx="1"/>
          </p:nvPr>
        </p:nvSpPr>
        <p:spPr bwMode="auto">
          <a:noFill/>
        </p:spPr>
        <p:txBody>
          <a:bodyPr/>
          <a:lstStyle/>
          <a:p>
            <a:pPr eaLnBrk="1" hangingPunct="1">
              <a:spcBef>
                <a:spcPct val="0"/>
              </a:spcBef>
            </a:pPr>
            <a:r>
              <a:rPr lang="en-US" b="1" noProof="1" smtClean="0">
                <a:solidFill>
                  <a:srgbClr val="080808"/>
                </a:solidFill>
                <a:latin typeface="Calibri" pitchFamily="-111" charset="0"/>
                <a:cs typeface="Arial" charset="0"/>
              </a:rPr>
              <a:t>Make clear provisions for creativity…   </a:t>
            </a:r>
            <a:r>
              <a:rPr lang="en-US" noProof="1" smtClean="0">
                <a:solidFill>
                  <a:srgbClr val="080808"/>
                </a:solidFill>
                <a:latin typeface="Calibri" pitchFamily="-111" charset="0"/>
                <a:cs typeface="Arial" charset="0"/>
              </a:rPr>
              <a:t>Read slide.  Add the following:  Consequently, as Alexander and Fox point out in “Adolescents as Readers” (p. 168), adolescent learner engagement is a fruitful and most necessary area of future study.  Ultimately, the more educators stress creativity in the classroom, the clearer everyone will see the relation between cognition and emotion that Ward and Kolomyts explore in their article “Cognition and Creativity.”  We need to move beyond strictly empirical approaches and embrace what Nietzche has described as the pathos of authenticity (i.e., authentic passion) in the classroom.</a:t>
            </a:r>
          </a:p>
          <a:p>
            <a:pPr eaLnBrk="1" hangingPunct="1">
              <a:spcBef>
                <a:spcPct val="0"/>
              </a:spcBef>
            </a:pPr>
            <a:r>
              <a:rPr lang="en-US" b="1" noProof="1" smtClean="0">
                <a:solidFill>
                  <a:srgbClr val="080808"/>
                </a:solidFill>
                <a:latin typeface="Calibri" pitchFamily="-111" charset="0"/>
                <a:cs typeface="Arial" charset="0"/>
              </a:rPr>
              <a:t>Conduct reseach using balanced, layered , and inventive methodologies.  </a:t>
            </a:r>
            <a:r>
              <a:rPr lang="en-US" noProof="1" smtClean="0">
                <a:solidFill>
                  <a:srgbClr val="080808"/>
                </a:solidFill>
                <a:latin typeface="Calibri" pitchFamily="-111" charset="0"/>
                <a:cs typeface="Arial" charset="0"/>
              </a:rPr>
              <a:t>Schatschneider and Petscher in “Statistical Modeling in Literacy Research” highlight the shortcomings of statistical models in expression abstractions due to the fact that they are grounded in “empiricism and analytic reductionism.”  Ergo, not only do researchers need to conduct more blended quant-qual research, but they need to experiment with new methodologies in order to understand higher-order (i.e., creative) thinking.</a:t>
            </a:r>
          </a:p>
          <a:p>
            <a:pPr eaLnBrk="1" hangingPunct="1">
              <a:spcBef>
                <a:spcPct val="0"/>
              </a:spcBef>
            </a:pPr>
            <a:r>
              <a:rPr lang="en-US" b="1" noProof="1" smtClean="0">
                <a:solidFill>
                  <a:srgbClr val="080808"/>
                </a:solidFill>
                <a:latin typeface="Calibri" pitchFamily="-111" charset="0"/>
                <a:ea typeface="ＭＳ Ｐゴシック" pitchFamily="-109" charset="-128"/>
                <a:cs typeface="Arial" charset="0"/>
              </a:rPr>
              <a:t>Broaden . . . Assessments.  </a:t>
            </a:r>
            <a:r>
              <a:rPr lang="en-US" noProof="1" smtClean="0">
                <a:solidFill>
                  <a:srgbClr val="080808"/>
                </a:solidFill>
                <a:latin typeface="Calibri" pitchFamily="-111" charset="0"/>
                <a:ea typeface="ＭＳ Ｐゴシック" pitchFamily="-109" charset="-128"/>
                <a:cs typeface="Arial" charset="0"/>
              </a:rPr>
              <a:t>PARCC offers two optional formative assessments; however, it stresses the summative assessment by making two of them required.  Enlightened assessment researchers are calling for new and broad heurstic frameworks that measure higher-order thinking.  Mark Batey’s framework, for one, considers the level of thinking (e.g., individual, culture), facets of thought and expression (e.g., process, product), and measurement approaches (e.g., objective, subjective, self-assessment).</a:t>
            </a:r>
            <a:endParaRPr lang="en-US" dirty="0" smtClean="0">
              <a:ea typeface="ＭＳ Ｐゴシック" pitchFamily="-109" charset="-128"/>
            </a:endParaRPr>
          </a:p>
        </p:txBody>
      </p:sp>
      <p:sp>
        <p:nvSpPr>
          <p:cNvPr id="22532" name="Pladsholder til diasnummer 3"/>
          <p:cNvSpPr>
            <a:spLocks noGrp="1"/>
          </p:cNvSpPr>
          <p:nvPr>
            <p:ph type="sldNum" sz="quarter" idx="5"/>
          </p:nvPr>
        </p:nvSpPr>
        <p:spPr bwMode="auto">
          <a:noFill/>
          <a:ln>
            <a:miter lim="800000"/>
            <a:headEnd/>
            <a:tailEnd/>
          </a:ln>
        </p:spPr>
        <p:txBody>
          <a:bodyPr/>
          <a:lstStyle/>
          <a:p>
            <a:fld id="{BBA2030A-AEE0-47F1-88AB-D00B8DF005D8}" type="slidenum">
              <a:rPr lang="da-DK" smtClean="0"/>
              <a:pPr/>
              <a:t>12</a:t>
            </a:fld>
            <a:endParaRPr lang="da-DK" smtClean="0"/>
          </a:p>
        </p:txBody>
      </p:sp>
    </p:spTree>
    <p:extLst>
      <p:ext uri="{BB962C8B-B14F-4D97-AF65-F5344CB8AC3E}">
        <p14:creationId xmlns:p14="http://schemas.microsoft.com/office/powerpoint/2010/main" val="3432528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93A024-E0A4-463F-BB24-D6DD53643AD2}" type="slidenum">
              <a:rPr lang="da-DK" smtClean="0"/>
              <a:pPr>
                <a:defRPr/>
              </a:pPr>
              <a:t>13</a:t>
            </a:fld>
            <a:endParaRPr lang="da-DK"/>
          </a:p>
        </p:txBody>
      </p:sp>
    </p:spTree>
    <p:extLst>
      <p:ext uri="{BB962C8B-B14F-4D97-AF65-F5344CB8AC3E}">
        <p14:creationId xmlns:p14="http://schemas.microsoft.com/office/powerpoint/2010/main" val="3064059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93A024-E0A4-463F-BB24-D6DD53643AD2}" type="slidenum">
              <a:rPr lang="da-DK" smtClean="0"/>
              <a:pPr>
                <a:defRPr/>
              </a:pPr>
              <a:t>14</a:t>
            </a:fld>
            <a:endParaRPr lang="da-DK"/>
          </a:p>
        </p:txBody>
      </p:sp>
    </p:spTree>
    <p:extLst>
      <p:ext uri="{BB962C8B-B14F-4D97-AF65-F5344CB8AC3E}">
        <p14:creationId xmlns:p14="http://schemas.microsoft.com/office/powerpoint/2010/main" val="255927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2</a:t>
            </a:fld>
            <a:endParaRPr lang="da-DK" smtClean="0"/>
          </a:p>
        </p:txBody>
      </p:sp>
    </p:spTree>
    <p:extLst>
      <p:ext uri="{BB962C8B-B14F-4D97-AF65-F5344CB8AC3E}">
        <p14:creationId xmlns:p14="http://schemas.microsoft.com/office/powerpoint/2010/main" val="1440904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3</a:t>
            </a:fld>
            <a:endParaRPr lang="da-DK" smtClean="0"/>
          </a:p>
        </p:txBody>
      </p:sp>
    </p:spTree>
    <p:extLst>
      <p:ext uri="{BB962C8B-B14F-4D97-AF65-F5344CB8AC3E}">
        <p14:creationId xmlns:p14="http://schemas.microsoft.com/office/powerpoint/2010/main" val="62506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4</a:t>
            </a:fld>
            <a:endParaRPr lang="da-DK" smtClean="0"/>
          </a:p>
        </p:txBody>
      </p:sp>
    </p:spTree>
    <p:extLst>
      <p:ext uri="{BB962C8B-B14F-4D97-AF65-F5344CB8AC3E}">
        <p14:creationId xmlns:p14="http://schemas.microsoft.com/office/powerpoint/2010/main" val="3460478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5</a:t>
            </a:fld>
            <a:endParaRPr lang="da-DK" smtClean="0"/>
          </a:p>
        </p:txBody>
      </p:sp>
    </p:spTree>
    <p:extLst>
      <p:ext uri="{BB962C8B-B14F-4D97-AF65-F5344CB8AC3E}">
        <p14:creationId xmlns:p14="http://schemas.microsoft.com/office/powerpoint/2010/main" val="3004249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6</a:t>
            </a:fld>
            <a:endParaRPr lang="da-DK" smtClean="0"/>
          </a:p>
        </p:txBody>
      </p:sp>
    </p:spTree>
    <p:extLst>
      <p:ext uri="{BB962C8B-B14F-4D97-AF65-F5344CB8AC3E}">
        <p14:creationId xmlns:p14="http://schemas.microsoft.com/office/powerpoint/2010/main" val="427282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109" charset="-128"/>
            </a:endParaRPr>
          </a:p>
        </p:txBody>
      </p:sp>
      <p:sp>
        <p:nvSpPr>
          <p:cNvPr id="16388" name="Pladsholder til diasnummer 3"/>
          <p:cNvSpPr>
            <a:spLocks noGrp="1"/>
          </p:cNvSpPr>
          <p:nvPr>
            <p:ph type="sldNum" sz="quarter" idx="5"/>
          </p:nvPr>
        </p:nvSpPr>
        <p:spPr bwMode="auto">
          <a:noFill/>
          <a:ln>
            <a:miter lim="800000"/>
            <a:headEnd/>
            <a:tailEnd/>
          </a:ln>
        </p:spPr>
        <p:txBody>
          <a:bodyPr/>
          <a:lstStyle/>
          <a:p>
            <a:fld id="{6DB1F033-3244-4CB4-8EEA-CA0A03D5C4C1}" type="slidenum">
              <a:rPr lang="da-DK" smtClean="0"/>
              <a:pPr/>
              <a:t>7</a:t>
            </a:fld>
            <a:endParaRPr lang="da-DK" smtClean="0"/>
          </a:p>
        </p:txBody>
      </p:sp>
    </p:spTree>
    <p:extLst>
      <p:ext uri="{BB962C8B-B14F-4D97-AF65-F5344CB8AC3E}">
        <p14:creationId xmlns:p14="http://schemas.microsoft.com/office/powerpoint/2010/main" val="3400054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2531" name="Pladsholder til noter 2"/>
          <p:cNvSpPr>
            <a:spLocks noGrp="1"/>
          </p:cNvSpPr>
          <p:nvPr>
            <p:ph type="body" idx="1"/>
          </p:nvPr>
        </p:nvSpPr>
        <p:spPr bwMode="auto">
          <a:noFill/>
        </p:spPr>
        <p:txBody>
          <a:bodyPr>
            <a:normAutofit fontScale="92500" lnSpcReduction="20000"/>
          </a:bodyPr>
          <a:lstStyle/>
          <a:p>
            <a:pPr eaLnBrk="1" hangingPunct="1">
              <a:spcBef>
                <a:spcPct val="0"/>
              </a:spcBef>
            </a:pPr>
            <a:r>
              <a:rPr lang="en-US" b="1" dirty="0" smtClean="0">
                <a:ea typeface="ＭＳ Ｐゴシック" pitchFamily="-109" charset="-128"/>
              </a:rPr>
              <a:t>Technology:  </a:t>
            </a:r>
            <a:r>
              <a:rPr lang="en-US" dirty="0" smtClean="0">
                <a:ea typeface="ＭＳ Ｐゴシック" pitchFamily="-109" charset="-128"/>
              </a:rPr>
              <a:t>Obviously those things that kids carry in their pockets are not telephones, but mini-computers that can be used to make calls, take pictures, and conduct research.  So how do we manage this and other technologies and use them in positive ways?  On another front, technology is enabling us to quantify text and assign it grade levels or </a:t>
            </a:r>
            <a:r>
              <a:rPr lang="en-US" dirty="0" err="1" smtClean="0">
                <a:ea typeface="ＭＳ Ｐゴシック" pitchFamily="-109" charset="-128"/>
              </a:rPr>
              <a:t>lexile</a:t>
            </a:r>
            <a:r>
              <a:rPr lang="en-US" dirty="0" smtClean="0">
                <a:ea typeface="ＭＳ Ｐゴシック" pitchFamily="-109" charset="-128"/>
              </a:rPr>
              <a:t> scores.  Unfortunately, as </a:t>
            </a:r>
            <a:r>
              <a:rPr lang="en-US" dirty="0" err="1" smtClean="0">
                <a:ea typeface="ＭＳ Ｐゴシック" pitchFamily="-109" charset="-128"/>
              </a:rPr>
              <a:t>Foorman</a:t>
            </a:r>
            <a:r>
              <a:rPr lang="en-US" dirty="0" smtClean="0">
                <a:ea typeface="ＭＳ Ｐゴシック" pitchFamily="-109" charset="-128"/>
              </a:rPr>
              <a:t> and Connor point out in “Primary Grade Reading,” readability scores can be manipulated (e.g., by textbook manufacturers) by varying sentence lengths and altering diction.</a:t>
            </a:r>
          </a:p>
          <a:p>
            <a:pPr eaLnBrk="1" hangingPunct="1">
              <a:spcBef>
                <a:spcPct val="0"/>
              </a:spcBef>
            </a:pPr>
            <a:r>
              <a:rPr lang="en-US" b="1" dirty="0" smtClean="0">
                <a:ea typeface="ＭＳ Ｐゴシック" pitchFamily="-109" charset="-128"/>
              </a:rPr>
              <a:t>Educators, psychologists…neurology and literacy:  Read slide</a:t>
            </a:r>
          </a:p>
          <a:p>
            <a:pPr eaLnBrk="1" hangingPunct="1">
              <a:spcBef>
                <a:spcPct val="0"/>
              </a:spcBef>
            </a:pPr>
            <a:r>
              <a:rPr lang="en-US" b="1" dirty="0" smtClean="0">
                <a:ea typeface="ＭＳ Ｐゴシック" pitchFamily="-109" charset="-128"/>
              </a:rPr>
              <a:t>Concept of “text”:  </a:t>
            </a:r>
            <a:r>
              <a:rPr lang="en-US" dirty="0" smtClean="0">
                <a:ea typeface="ＭＳ Ｐゴシック" pitchFamily="-109" charset="-128"/>
              </a:rPr>
              <a:t>Maureen McLaughlin in “Reading Comprehension: An Evolution of Theory, Research, and Practice,” speaks to the “changing nature of text.”  For instance, the graphic novel is now widely accepted as legitimate forms of text.  However, some are questioning the concept of “digital literacy,” or at least how it is being interpreted in academic settings.  When we think of digital literacy as the ability to think critically about the device and the content it carries, then we are on safe ground.  When we think of digital literacy as knowing how to operate gadgets, then we embracing a concept that will inevitably lead us down the path to illiteracy.</a:t>
            </a:r>
            <a:endParaRPr lang="en-US" b="1" dirty="0" smtClean="0">
              <a:ea typeface="ＭＳ Ｐゴシック" pitchFamily="-109" charset="-128"/>
            </a:endParaRPr>
          </a:p>
          <a:p>
            <a:pPr eaLnBrk="1" hangingPunct="1">
              <a:spcBef>
                <a:spcPct val="0"/>
              </a:spcBef>
            </a:pPr>
            <a:r>
              <a:rPr lang="en-US" b="1" dirty="0" smtClean="0">
                <a:ea typeface="ＭＳ Ｐゴシック" pitchFamily="-109" charset="-128"/>
              </a:rPr>
              <a:t>Literacy is viewed contextually:  </a:t>
            </a:r>
            <a:r>
              <a:rPr lang="en-US" dirty="0" err="1" smtClean="0">
                <a:ea typeface="ＭＳ Ｐゴシック" pitchFamily="-109" charset="-128"/>
              </a:rPr>
              <a:t>Guafong</a:t>
            </a:r>
            <a:r>
              <a:rPr lang="en-US" dirty="0" smtClean="0">
                <a:ea typeface="ＭＳ Ｐゴシック" pitchFamily="-109" charset="-128"/>
              </a:rPr>
              <a:t> Li in “The Role of Culture in Literacy, Learning, and Teaching” highlights Gees work on situated meanings, and he talks about power struggles that exist between discourses, e.g., how home discourses can be pitted against more mainstream discourses.  </a:t>
            </a:r>
          </a:p>
          <a:p>
            <a:pPr eaLnBrk="1" hangingPunct="1">
              <a:spcBef>
                <a:spcPct val="0"/>
              </a:spcBef>
            </a:pPr>
            <a:r>
              <a:rPr lang="en-US" b="1" dirty="0" smtClean="0">
                <a:ea typeface="ＭＳ Ｐゴシック" pitchFamily="-109" charset="-128"/>
              </a:rPr>
              <a:t>Linguistic and cultural diversity:  </a:t>
            </a:r>
            <a:r>
              <a:rPr lang="en-US" dirty="0" smtClean="0">
                <a:ea typeface="ＭＳ Ｐゴシック" pitchFamily="-109" charset="-128"/>
              </a:rPr>
              <a:t>As Gold, Hobbs, and Berlin point out . . . (read slide.)</a:t>
            </a:r>
            <a:endParaRPr lang="en-US" b="1" dirty="0" smtClean="0">
              <a:ea typeface="ＭＳ Ｐゴシック" pitchFamily="-109" charset="-128"/>
            </a:endParaRPr>
          </a:p>
          <a:p>
            <a:pPr eaLnBrk="1" hangingPunct="1">
              <a:spcBef>
                <a:spcPct val="0"/>
              </a:spcBef>
            </a:pPr>
            <a:r>
              <a:rPr lang="en-US" b="1" dirty="0" smtClean="0">
                <a:ea typeface="ＭＳ Ｐゴシック" pitchFamily="-109" charset="-128"/>
              </a:rPr>
              <a:t>Growing concern for “at risk” learners:  </a:t>
            </a:r>
            <a:r>
              <a:rPr lang="en-US" dirty="0" smtClean="0">
                <a:ea typeface="ＭＳ Ｐゴシック" pitchFamily="-109" charset="-128"/>
              </a:rPr>
              <a:t>Read slide.  Ultimately, the at risk adolescent, for instance, as Alexander suggests, feels separated from the curriculum.  He believes that textbooks, for one are irrelevant and impersonal authoritative sources.</a:t>
            </a:r>
          </a:p>
          <a:p>
            <a:pPr eaLnBrk="1" hangingPunct="1">
              <a:spcBef>
                <a:spcPct val="0"/>
              </a:spcBef>
            </a:pPr>
            <a:r>
              <a:rPr lang="en-US" b="1" dirty="0" smtClean="0">
                <a:ea typeface="ＭＳ Ｐゴシック" pitchFamily="-109" charset="-128"/>
              </a:rPr>
              <a:t>More concern for the engaged:  </a:t>
            </a:r>
            <a:r>
              <a:rPr lang="en-US" dirty="0" err="1" smtClean="0">
                <a:ea typeface="ＭＳ Ｐゴシック" pitchFamily="-109" charset="-128"/>
              </a:rPr>
              <a:t>Pintrich</a:t>
            </a:r>
            <a:r>
              <a:rPr lang="en-US" dirty="0" smtClean="0">
                <a:ea typeface="ＭＳ Ｐゴシック" pitchFamily="-109" charset="-128"/>
              </a:rPr>
              <a:t>, </a:t>
            </a:r>
            <a:r>
              <a:rPr lang="en-US" dirty="0" err="1" smtClean="0">
                <a:ea typeface="ＭＳ Ｐゴシック" pitchFamily="-109" charset="-128"/>
              </a:rPr>
              <a:t>Dweck</a:t>
            </a:r>
            <a:r>
              <a:rPr lang="en-US" dirty="0" smtClean="0">
                <a:ea typeface="ＭＳ Ｐゴシック" pitchFamily="-109" charset="-128"/>
              </a:rPr>
              <a:t>, </a:t>
            </a:r>
            <a:r>
              <a:rPr lang="en-US" dirty="0" err="1" smtClean="0">
                <a:ea typeface="ＭＳ Ｐゴシック" pitchFamily="-109" charset="-128"/>
              </a:rPr>
              <a:t>Csikszentmihalyi</a:t>
            </a:r>
            <a:r>
              <a:rPr lang="en-US" dirty="0" smtClean="0">
                <a:ea typeface="ＭＳ Ｐゴシック" pitchFamily="-109" charset="-128"/>
              </a:rPr>
              <a:t> and other provided practitioners with evidence that motivation is not merely a “nice to have” in the language arts classroom.  </a:t>
            </a:r>
          </a:p>
          <a:p>
            <a:pPr eaLnBrk="1" hangingPunct="1">
              <a:spcBef>
                <a:spcPct val="0"/>
              </a:spcBef>
            </a:pPr>
            <a:r>
              <a:rPr lang="en-US" b="1" dirty="0" smtClean="0">
                <a:ea typeface="ＭＳ Ｐゴシック" pitchFamily="-109" charset="-128"/>
              </a:rPr>
              <a:t>More concern for civic engagement:  </a:t>
            </a:r>
            <a:r>
              <a:rPr lang="en-US" dirty="0" smtClean="0">
                <a:ea typeface="ＭＳ Ｐゴシック" pitchFamily="-109" charset="-128"/>
              </a:rPr>
              <a:t>In turn, as Hargreaves and Shirley posit in </a:t>
            </a:r>
            <a:r>
              <a:rPr lang="en-US" i="1" dirty="0" smtClean="0">
                <a:ea typeface="ＭＳ Ｐゴシック" pitchFamily="-109" charset="-128"/>
              </a:rPr>
              <a:t>Fourth Way, </a:t>
            </a:r>
            <a:r>
              <a:rPr lang="en-US" dirty="0" smtClean="0">
                <a:ea typeface="ＭＳ Ｐゴシック" pitchFamily="-109" charset="-128"/>
              </a:rPr>
              <a:t>the community must help to create nurturing social environments in which advanced literacy can flourish.</a:t>
            </a:r>
          </a:p>
          <a:p>
            <a:pPr eaLnBrk="1" hangingPunct="1">
              <a:spcBef>
                <a:spcPct val="0"/>
              </a:spcBef>
            </a:pPr>
            <a:endParaRPr lang="en-US" dirty="0" smtClean="0">
              <a:ea typeface="ＭＳ Ｐゴシック" pitchFamily="-109" charset="-128"/>
            </a:endParaRPr>
          </a:p>
        </p:txBody>
      </p:sp>
      <p:sp>
        <p:nvSpPr>
          <p:cNvPr id="22532" name="Pladsholder til diasnummer 3"/>
          <p:cNvSpPr>
            <a:spLocks noGrp="1"/>
          </p:cNvSpPr>
          <p:nvPr>
            <p:ph type="sldNum" sz="quarter" idx="5"/>
          </p:nvPr>
        </p:nvSpPr>
        <p:spPr bwMode="auto">
          <a:noFill/>
          <a:ln>
            <a:miter lim="800000"/>
            <a:headEnd/>
            <a:tailEnd/>
          </a:ln>
        </p:spPr>
        <p:txBody>
          <a:bodyPr/>
          <a:lstStyle/>
          <a:p>
            <a:fld id="{BBA2030A-AEE0-47F1-88AB-D00B8DF005D8}" type="slidenum">
              <a:rPr lang="da-DK" smtClean="0"/>
              <a:pPr/>
              <a:t>8</a:t>
            </a:fld>
            <a:endParaRPr lang="da-DK" smtClean="0"/>
          </a:p>
        </p:txBody>
      </p:sp>
    </p:spTree>
    <p:extLst>
      <p:ext uri="{BB962C8B-B14F-4D97-AF65-F5344CB8AC3E}">
        <p14:creationId xmlns:p14="http://schemas.microsoft.com/office/powerpoint/2010/main" val="709704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22531" name="Pladsholder til noter 2"/>
          <p:cNvSpPr>
            <a:spLocks noGrp="1"/>
          </p:cNvSpPr>
          <p:nvPr>
            <p:ph type="body" idx="1"/>
          </p:nvPr>
        </p:nvSpPr>
        <p:spPr bwMode="auto">
          <a:noFill/>
        </p:spPr>
        <p:txBody>
          <a:bodyPr/>
          <a:lstStyle/>
          <a:p>
            <a:pPr eaLnBrk="1" hangingPunct="1">
              <a:spcBef>
                <a:spcPct val="0"/>
              </a:spcBef>
            </a:pPr>
            <a:r>
              <a:rPr lang="en-US" b="1" dirty="0" smtClean="0">
                <a:ea typeface="ＭＳ Ｐゴシック" pitchFamily="-109" charset="-128"/>
              </a:rPr>
              <a:t>IDEA 2004:  </a:t>
            </a:r>
            <a:r>
              <a:rPr lang="en-US" dirty="0" smtClean="0">
                <a:ea typeface="ＭＳ Ｐゴシック" pitchFamily="-109" charset="-128"/>
              </a:rPr>
              <a:t>Donald</a:t>
            </a:r>
            <a:r>
              <a:rPr lang="en-US" baseline="0" dirty="0" smtClean="0">
                <a:ea typeface="ＭＳ Ｐゴシック" pitchFamily="-109" charset="-128"/>
              </a:rPr>
              <a:t> Deshler states that providing tailored instruction to students who need it is not cheap in terms of time, technology, and other resources; nonetheless, it is necessary and beneficial. </a:t>
            </a:r>
          </a:p>
          <a:p>
            <a:pPr eaLnBrk="1" hangingPunct="1">
              <a:spcBef>
                <a:spcPct val="0"/>
              </a:spcBef>
            </a:pPr>
            <a:r>
              <a:rPr lang="en-US" b="1" dirty="0" smtClean="0">
                <a:ea typeface="ＭＳ Ｐゴシック" pitchFamily="-109" charset="-128"/>
              </a:rPr>
              <a:t>Researchers…top-down</a:t>
            </a:r>
            <a:r>
              <a:rPr lang="en-US" b="1" baseline="0" dirty="0" smtClean="0">
                <a:ea typeface="ＭＳ Ｐゴシック" pitchFamily="-109" charset="-128"/>
              </a:rPr>
              <a:t> and bottom up:  </a:t>
            </a:r>
            <a:r>
              <a:rPr lang="en-US" b="0" baseline="0" dirty="0" err="1" smtClean="0">
                <a:ea typeface="ＭＳ Ｐゴシック" pitchFamily="-109" charset="-128"/>
              </a:rPr>
              <a:t>Foorman</a:t>
            </a:r>
            <a:r>
              <a:rPr lang="en-US" b="0" baseline="0" dirty="0" smtClean="0">
                <a:ea typeface="ＭＳ Ｐゴシック" pitchFamily="-109" charset="-128"/>
              </a:rPr>
              <a:t> in particular discusses the blend of teacher-managed, student-managed, code-focused, and meaning-focused literacy activities.  He contends that they cannot be applied in a one-size-fits-all fashion.  For instance, code-focused activities may need to be extended for students with certain special needs.</a:t>
            </a:r>
          </a:p>
          <a:p>
            <a:pPr eaLnBrk="1" hangingPunct="1">
              <a:spcBef>
                <a:spcPct val="0"/>
              </a:spcBef>
            </a:pPr>
            <a:r>
              <a:rPr lang="en-US" b="1" baseline="0" dirty="0" smtClean="0">
                <a:ea typeface="ＭＳ Ｐゴシック" pitchFamily="-109" charset="-128"/>
              </a:rPr>
              <a:t>Increasing concern … global community:  Read slide.</a:t>
            </a:r>
          </a:p>
          <a:p>
            <a:pPr eaLnBrk="1" hangingPunct="1">
              <a:spcBef>
                <a:spcPct val="0"/>
              </a:spcBef>
            </a:pPr>
            <a:r>
              <a:rPr lang="en-US" b="1" baseline="0" dirty="0" smtClean="0">
                <a:ea typeface="ＭＳ Ｐゴシック" pitchFamily="-109" charset="-128"/>
              </a:rPr>
              <a:t>Standards:  </a:t>
            </a:r>
            <a:r>
              <a:rPr lang="en-US" b="0" baseline="0" dirty="0" smtClean="0">
                <a:ea typeface="ＭＳ Ｐゴシック" pitchFamily="-109" charset="-128"/>
              </a:rPr>
              <a:t>Need I say more?</a:t>
            </a:r>
          </a:p>
          <a:p>
            <a:pPr eaLnBrk="1" hangingPunct="1">
              <a:spcBef>
                <a:spcPct val="0"/>
              </a:spcBef>
            </a:pPr>
            <a:r>
              <a:rPr lang="en-US" b="1" baseline="0" dirty="0" smtClean="0">
                <a:ea typeface="ＭＳ Ｐゴシック" pitchFamily="-109" charset="-128"/>
              </a:rPr>
              <a:t>Concerns about teacher efficacy:  </a:t>
            </a:r>
            <a:r>
              <a:rPr lang="en-US" b="0" baseline="0" dirty="0" smtClean="0">
                <a:ea typeface="ＭＳ Ｐゴシック" pitchFamily="-109" charset="-128"/>
              </a:rPr>
              <a:t>Teachers should not be demonized for the problems with education today; however they should accept some responsibility as Gold, Hobbs, and Berlin assert in their article about writing in the 21</a:t>
            </a:r>
            <a:r>
              <a:rPr lang="en-US" b="0" baseline="30000" dirty="0" smtClean="0">
                <a:ea typeface="ＭＳ Ｐゴシック" pitchFamily="-109" charset="-128"/>
              </a:rPr>
              <a:t>st</a:t>
            </a:r>
            <a:r>
              <a:rPr lang="en-US" b="0" baseline="0" dirty="0" smtClean="0">
                <a:ea typeface="ＭＳ Ｐゴシック" pitchFamily="-109" charset="-128"/>
              </a:rPr>
              <a:t>-century.  For one classrooms are still teacher-centered as </a:t>
            </a:r>
            <a:r>
              <a:rPr lang="en-US" b="0" baseline="0" dirty="0" err="1" smtClean="0">
                <a:ea typeface="ＭＳ Ｐゴシック" pitchFamily="-109" charset="-128"/>
              </a:rPr>
              <a:t>Foorman</a:t>
            </a:r>
            <a:r>
              <a:rPr lang="en-US" b="0" baseline="0" dirty="0" smtClean="0">
                <a:ea typeface="ＭＳ Ｐゴシック" pitchFamily="-109" charset="-128"/>
              </a:rPr>
              <a:t> argues, and they do little to foster advanced literacy.  Also, teachers tend to overgeneralize models (e.g., the five-paragraph essay) because they become complacent and routinized.  Finally, early childhood instructors tend to cling to bottom-up, code-related activities because they see success with those in the early grades.  Yet, by the third and fourth grades reading accuracy begins to become distinguished from comprehension; thus, more holistic methods are needed to propel students to advanced literacy.</a:t>
            </a:r>
            <a:endParaRPr lang="en-US" b="1" dirty="0" smtClean="0">
              <a:ea typeface="ＭＳ Ｐゴシック" pitchFamily="-109" charset="-128"/>
            </a:endParaRPr>
          </a:p>
        </p:txBody>
      </p:sp>
      <p:sp>
        <p:nvSpPr>
          <p:cNvPr id="22532" name="Pladsholder til diasnummer 3"/>
          <p:cNvSpPr>
            <a:spLocks noGrp="1"/>
          </p:cNvSpPr>
          <p:nvPr>
            <p:ph type="sldNum" sz="quarter" idx="5"/>
          </p:nvPr>
        </p:nvSpPr>
        <p:spPr bwMode="auto">
          <a:noFill/>
          <a:ln>
            <a:miter lim="800000"/>
            <a:headEnd/>
            <a:tailEnd/>
          </a:ln>
        </p:spPr>
        <p:txBody>
          <a:bodyPr/>
          <a:lstStyle/>
          <a:p>
            <a:fld id="{BBA2030A-AEE0-47F1-88AB-D00B8DF005D8}" type="slidenum">
              <a:rPr lang="da-DK" smtClean="0"/>
              <a:pPr/>
              <a:t>9</a:t>
            </a:fld>
            <a:endParaRPr lang="da-DK" smtClean="0"/>
          </a:p>
        </p:txBody>
      </p:sp>
    </p:spTree>
    <p:extLst>
      <p:ext uri="{BB962C8B-B14F-4D97-AF65-F5344CB8AC3E}">
        <p14:creationId xmlns:p14="http://schemas.microsoft.com/office/powerpoint/2010/main" val="82136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da-DK"/>
          </a:p>
        </p:txBody>
      </p:sp>
      <p:sp>
        <p:nvSpPr>
          <p:cNvPr id="3" name="Und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Pladsholder til dato 3"/>
          <p:cNvSpPr>
            <a:spLocks noGrp="1"/>
          </p:cNvSpPr>
          <p:nvPr>
            <p:ph type="dt" sz="half" idx="10"/>
          </p:nvPr>
        </p:nvSpPr>
        <p:spPr/>
        <p:txBody>
          <a:bodyPr/>
          <a:lstStyle>
            <a:lvl1pPr>
              <a:defRPr/>
            </a:lvl1pPr>
          </a:lstStyle>
          <a:p>
            <a:pPr>
              <a:defRPr/>
            </a:pPr>
            <a:fld id="{BC8665B1-84AE-4B0D-A83D-B0E87FC315C3}"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4AD02A92-C157-4D05-8B4A-A7E487227D86}" type="slidenum">
              <a:rPr lang="da-DK"/>
              <a:pPr>
                <a:defRPr/>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6D47B129-8AFE-4FF4-A4BA-4D89B927EB98}"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0680DD55-B773-4677-B4CA-D9EDAD88DD3F}" type="slidenum">
              <a:rPr lang="da-DK"/>
              <a:pPr>
                <a:defRPr/>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da-DK"/>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F5B642F7-8A19-4065-B804-1A8E6B2B6D3C}"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FCFB56C5-27B0-412C-920C-8260A072C45A}" type="slidenum">
              <a:rPr lang="da-DK"/>
              <a:pPr>
                <a:defRPr/>
              </a:pPr>
              <a:t>‹#›</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C5704B33-A9F8-4D82-AD3B-3BAE03A573D2}"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5671DFF2-D7BB-4291-B13A-1CC6A9542F1C}" type="slidenum">
              <a:rPr lang="da-DK"/>
              <a:pPr>
                <a:defRPr/>
              </a:pPr>
              <a:t>‹#›</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339F203E-2E10-48F4-867B-1798CD7BAEBE}"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D67E1BA2-E9AF-49CB-AA66-7FEBB6C2FC58}" type="slidenum">
              <a:rPr lang="da-DK"/>
              <a:pPr>
                <a:defRPr/>
              </a:pPr>
              <a:t>‹#›</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745D9517-3274-4DA4-B37D-6DE1C3DD1407}"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CDD91F18-E6B1-41C1-9B78-51A4E1DD31D2}" type="slidenum">
              <a:rPr lang="da-DK"/>
              <a:pPr>
                <a:defRPr/>
              </a:pPr>
              <a:t>‹#›</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DA1AACB5-D373-449C-90A0-2B3FDE684584}"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084F29DD-D00E-42A8-BAB2-D3A997F7572B}" type="slidenum">
              <a:rPr lang="da-DK"/>
              <a:pPr>
                <a:defRPr/>
              </a:pPr>
              <a:t>‹#›</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87CB14EC-FFD4-4000-AA09-093C6F02D426}" type="datetime1">
              <a:rPr lang="da-DK"/>
              <a:pPr>
                <a:defRPr/>
              </a:pPr>
              <a:t>21-10-2013</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en-US"/>
          </a:p>
        </p:txBody>
      </p:sp>
      <p:sp>
        <p:nvSpPr>
          <p:cNvPr id="9" name="Pladsholder til diasnummer 5"/>
          <p:cNvSpPr>
            <a:spLocks noGrp="1"/>
          </p:cNvSpPr>
          <p:nvPr>
            <p:ph type="sldNum" sz="quarter" idx="12"/>
          </p:nvPr>
        </p:nvSpPr>
        <p:spPr/>
        <p:txBody>
          <a:bodyPr/>
          <a:lstStyle>
            <a:lvl1pPr>
              <a:defRPr/>
            </a:lvl1pPr>
          </a:lstStyle>
          <a:p>
            <a:pPr>
              <a:defRPr/>
            </a:pPr>
            <a:fld id="{53908222-B733-4BD9-961A-2C0A871CBF98}" type="slidenum">
              <a:rPr lang="da-DK"/>
              <a:pPr>
                <a:defRPr/>
              </a:pPr>
              <a:t>‹#›</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DF3768CC-01F9-44F9-A60E-ECD916107C4F}" type="datetime1">
              <a:rPr lang="da-DK"/>
              <a:pPr>
                <a:defRPr/>
              </a:pPr>
              <a:t>21-10-2013</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en-US"/>
          </a:p>
        </p:txBody>
      </p:sp>
      <p:sp>
        <p:nvSpPr>
          <p:cNvPr id="5" name="Pladsholder til diasnummer 5"/>
          <p:cNvSpPr>
            <a:spLocks noGrp="1"/>
          </p:cNvSpPr>
          <p:nvPr>
            <p:ph type="sldNum" sz="quarter" idx="12"/>
          </p:nvPr>
        </p:nvSpPr>
        <p:spPr/>
        <p:txBody>
          <a:bodyPr/>
          <a:lstStyle>
            <a:lvl1pPr>
              <a:defRPr/>
            </a:lvl1pPr>
          </a:lstStyle>
          <a:p>
            <a:pPr>
              <a:defRPr/>
            </a:pPr>
            <a:fld id="{D0A434A9-9363-438A-B341-2E0C61618C7B}" type="slidenum">
              <a:rPr lang="da-DK"/>
              <a:pPr>
                <a:defRPr/>
              </a:pPr>
              <a:t>‹#›</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104CE3F9-2831-49F0-9095-6B5FFD0436B0}" type="datetime1">
              <a:rPr lang="da-DK"/>
              <a:pPr>
                <a:defRPr/>
              </a:pPr>
              <a:t>21-10-2013</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en-US"/>
          </a:p>
        </p:txBody>
      </p:sp>
      <p:sp>
        <p:nvSpPr>
          <p:cNvPr id="4" name="Pladsholder til diasnummer 5"/>
          <p:cNvSpPr>
            <a:spLocks noGrp="1"/>
          </p:cNvSpPr>
          <p:nvPr>
            <p:ph type="sldNum" sz="quarter" idx="12"/>
          </p:nvPr>
        </p:nvSpPr>
        <p:spPr/>
        <p:txBody>
          <a:bodyPr/>
          <a:lstStyle>
            <a:lvl1pPr>
              <a:defRPr/>
            </a:lvl1pPr>
          </a:lstStyle>
          <a:p>
            <a:pPr>
              <a:defRPr/>
            </a:pPr>
            <a:fld id="{7C8211FB-D7D4-4300-AFA8-2B23F3BA9561}" type="slidenum">
              <a:rPr lang="da-DK"/>
              <a:pPr>
                <a:defRPr/>
              </a:pPr>
              <a:t>‹#›</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3417B29A-EF26-479D-A5B0-B59E6C86FC56}"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06981DD5-BD04-471E-B974-A71B64AB699B}" type="slidenum">
              <a:rPr lang="da-DK"/>
              <a:pPr>
                <a:defRPr/>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Pladsholder til indhold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dato 3"/>
          <p:cNvSpPr>
            <a:spLocks noGrp="1"/>
          </p:cNvSpPr>
          <p:nvPr>
            <p:ph type="dt" sz="half" idx="10"/>
          </p:nvPr>
        </p:nvSpPr>
        <p:spPr/>
        <p:txBody>
          <a:bodyPr/>
          <a:lstStyle>
            <a:lvl1pPr>
              <a:defRPr/>
            </a:lvl1pPr>
          </a:lstStyle>
          <a:p>
            <a:pPr>
              <a:defRPr/>
            </a:pPr>
            <a:fld id="{E587CD5F-D02A-4BDD-A9D1-EF10DB0905D3}"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471AFED6-BBB0-4289-ACFE-70F3C02A214F}" type="slidenum">
              <a:rPr lang="da-DK"/>
              <a:pPr>
                <a:defRPr/>
              </a:pPr>
              <a:t>‹#›</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3AA41D40-B7A7-4895-A57C-0277716ECF23}"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9DDA6DC9-94A1-4867-9F1B-067B0154FE06}" type="slidenum">
              <a:rPr lang="da-DK"/>
              <a:pPr>
                <a:defRPr/>
              </a:pPr>
              <a:t>‹#›</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4CCCD9F7-FBE2-4926-BCCC-FDE931B3E080}"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DCE4B027-D033-4170-8705-352FBB56AA2D}" type="slidenum">
              <a:rPr lang="da-DK"/>
              <a:pPr>
                <a:defRPr/>
              </a:pPr>
              <a:t>‹#›</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ADD074C8-F321-49A4-A8D0-403D0A3134F2}"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411B2D85-BB80-4681-B70E-614C9C9E77D3}" type="slidenum">
              <a:rPr lang="da-DK"/>
              <a:pPr>
                <a:defRPr/>
              </a:pPr>
              <a:t>‹#›</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C0DF7DBC-91F4-4CD8-9841-76EE9A6D917E}"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8D6C8297-FB77-48A2-9377-5060429AD58E}" type="slidenum">
              <a:rPr lang="da-DK"/>
              <a:pPr>
                <a:defRPr/>
              </a:pPr>
              <a:t>‹#›</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6E9D7D-487D-46FB-82FC-26B738A775A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83CE0D-08AC-42A8-8841-D9C8CC9E43F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373EB-0521-4710-89F7-1193A70DD9DC}"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498DBD-B30D-407D-BDD2-348C56C7BCA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DD808B-84D2-4334-A47C-DC8A92FD9F8F}"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9B3FDA-028F-45B7-B13E-DB1683A497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da-DK"/>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Pladsholder til dato 3"/>
          <p:cNvSpPr>
            <a:spLocks noGrp="1"/>
          </p:cNvSpPr>
          <p:nvPr>
            <p:ph type="dt" sz="half" idx="10"/>
          </p:nvPr>
        </p:nvSpPr>
        <p:spPr/>
        <p:txBody>
          <a:bodyPr/>
          <a:lstStyle>
            <a:lvl1pPr>
              <a:defRPr/>
            </a:lvl1pPr>
          </a:lstStyle>
          <a:p>
            <a:pPr>
              <a:defRPr/>
            </a:pPr>
            <a:fld id="{36549763-3CA9-4BA8-9E98-722BED59EA4F}" type="datetime1">
              <a:rPr lang="da-DK"/>
              <a:pPr>
                <a:defRPr/>
              </a:pPr>
              <a:t>21-10-2013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en-US"/>
          </a:p>
        </p:txBody>
      </p:sp>
      <p:sp>
        <p:nvSpPr>
          <p:cNvPr id="6" name="Pladsholder til diasnummer 5"/>
          <p:cNvSpPr>
            <a:spLocks noGrp="1"/>
          </p:cNvSpPr>
          <p:nvPr>
            <p:ph type="sldNum" sz="quarter" idx="12"/>
          </p:nvPr>
        </p:nvSpPr>
        <p:spPr/>
        <p:txBody>
          <a:bodyPr/>
          <a:lstStyle>
            <a:lvl1pPr>
              <a:defRPr/>
            </a:lvl1pPr>
          </a:lstStyle>
          <a:p>
            <a:pPr>
              <a:defRPr/>
            </a:pPr>
            <a:fld id="{C9321A16-4238-40CC-9D11-C74A3797A5DC}" type="slidenum">
              <a:rPr lang="da-DK"/>
              <a:pPr>
                <a:defRPr/>
              </a:pPr>
              <a:t>‹#›</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6F2208-7B48-455B-A428-73F3D944145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A4F12D-7822-43BD-A76B-35C47C3AF6EB}"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AD0B5F-4CC3-4C7D-944F-353C67F0425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436166-C344-4773-A86B-7C70A742356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03D44F-59AA-472B-940E-1BE367664C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dato 3"/>
          <p:cNvSpPr>
            <a:spLocks noGrp="1"/>
          </p:cNvSpPr>
          <p:nvPr>
            <p:ph type="dt" sz="half" idx="10"/>
          </p:nvPr>
        </p:nvSpPr>
        <p:spPr/>
        <p:txBody>
          <a:bodyPr/>
          <a:lstStyle>
            <a:lvl1pPr>
              <a:defRPr/>
            </a:lvl1pPr>
          </a:lstStyle>
          <a:p>
            <a:pPr>
              <a:defRPr/>
            </a:pPr>
            <a:fld id="{81EB6EF6-5046-4B91-A11D-291608001591}"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0A63452B-7407-493A-A36A-E8EE4EB26AD2}" type="slidenum">
              <a:rPr lang="da-DK"/>
              <a:pPr>
                <a:defRPr/>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da-DK"/>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Pladsholder til dato 3"/>
          <p:cNvSpPr>
            <a:spLocks noGrp="1"/>
          </p:cNvSpPr>
          <p:nvPr>
            <p:ph type="dt" sz="half" idx="10"/>
          </p:nvPr>
        </p:nvSpPr>
        <p:spPr/>
        <p:txBody>
          <a:bodyPr/>
          <a:lstStyle>
            <a:lvl1pPr>
              <a:defRPr/>
            </a:lvl1pPr>
          </a:lstStyle>
          <a:p>
            <a:pPr>
              <a:defRPr/>
            </a:pPr>
            <a:fld id="{7C72ADDB-65C4-4D19-B1BA-133292C352FC}" type="datetime1">
              <a:rPr lang="da-DK"/>
              <a:pPr>
                <a:defRPr/>
              </a:pPr>
              <a:t>21-10-2013</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en-US"/>
          </a:p>
        </p:txBody>
      </p:sp>
      <p:sp>
        <p:nvSpPr>
          <p:cNvPr id="9" name="Pladsholder til diasnummer 5"/>
          <p:cNvSpPr>
            <a:spLocks noGrp="1"/>
          </p:cNvSpPr>
          <p:nvPr>
            <p:ph type="sldNum" sz="quarter" idx="12"/>
          </p:nvPr>
        </p:nvSpPr>
        <p:spPr/>
        <p:txBody>
          <a:bodyPr/>
          <a:lstStyle>
            <a:lvl1pPr>
              <a:defRPr/>
            </a:lvl1pPr>
          </a:lstStyle>
          <a:p>
            <a:pPr>
              <a:defRPr/>
            </a:pPr>
            <a:fld id="{AB22B9F8-79BA-406C-8C8A-08A718628E6E}" type="slidenum">
              <a:rPr lang="da-DK"/>
              <a:pPr>
                <a:defRPr/>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Pladsholder til dato 3"/>
          <p:cNvSpPr>
            <a:spLocks noGrp="1"/>
          </p:cNvSpPr>
          <p:nvPr>
            <p:ph type="dt" sz="half" idx="10"/>
          </p:nvPr>
        </p:nvSpPr>
        <p:spPr/>
        <p:txBody>
          <a:bodyPr/>
          <a:lstStyle>
            <a:lvl1pPr>
              <a:defRPr/>
            </a:lvl1pPr>
          </a:lstStyle>
          <a:p>
            <a:pPr>
              <a:defRPr/>
            </a:pPr>
            <a:fld id="{E5FE2081-4249-4DCC-8AFC-0BC0E235402D}" type="datetime1">
              <a:rPr lang="da-DK"/>
              <a:pPr>
                <a:defRPr/>
              </a:pPr>
              <a:t>21-10-2013</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en-US"/>
          </a:p>
        </p:txBody>
      </p:sp>
      <p:sp>
        <p:nvSpPr>
          <p:cNvPr id="5" name="Pladsholder til diasnummer 5"/>
          <p:cNvSpPr>
            <a:spLocks noGrp="1"/>
          </p:cNvSpPr>
          <p:nvPr>
            <p:ph type="sldNum" sz="quarter" idx="12"/>
          </p:nvPr>
        </p:nvSpPr>
        <p:spPr/>
        <p:txBody>
          <a:bodyPr/>
          <a:lstStyle>
            <a:lvl1pPr>
              <a:defRPr/>
            </a:lvl1pPr>
          </a:lstStyle>
          <a:p>
            <a:pPr>
              <a:defRPr/>
            </a:pPr>
            <a:fld id="{3477D502-C79C-4356-B78B-006397C9DC0F}" type="slidenum">
              <a:rPr lang="da-DK"/>
              <a:pPr>
                <a:defRPr/>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7C64D3D0-D096-41B7-99F4-57EDE339BA31}" type="datetime1">
              <a:rPr lang="da-DK"/>
              <a:pPr>
                <a:defRPr/>
              </a:pPr>
              <a:t>21-10-2013</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en-US"/>
          </a:p>
        </p:txBody>
      </p:sp>
      <p:sp>
        <p:nvSpPr>
          <p:cNvPr id="4" name="Pladsholder til diasnummer 5"/>
          <p:cNvSpPr>
            <a:spLocks noGrp="1"/>
          </p:cNvSpPr>
          <p:nvPr>
            <p:ph type="sldNum" sz="quarter" idx="12"/>
          </p:nvPr>
        </p:nvSpPr>
        <p:spPr/>
        <p:txBody>
          <a:bodyPr/>
          <a:lstStyle>
            <a:lvl1pPr>
              <a:defRPr/>
            </a:lvl1pPr>
          </a:lstStyle>
          <a:p>
            <a:pPr>
              <a:defRPr/>
            </a:pPr>
            <a:fld id="{27844BD9-EA17-4302-B5A8-5FA13FCC3E5D}" type="slidenum">
              <a:rPr lang="da-DK"/>
              <a:pPr>
                <a:defRPr/>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da-DK"/>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p:txBody>
          <a:bodyPr/>
          <a:lstStyle>
            <a:lvl1pPr>
              <a:defRPr/>
            </a:lvl1pPr>
          </a:lstStyle>
          <a:p>
            <a:pPr>
              <a:defRPr/>
            </a:pPr>
            <a:fld id="{CF4E4AB3-9B4A-4117-A4B6-7BB933B8FAA4}"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4FA0DCD9-FDF6-40C2-ACE4-C8C734BA4059}" type="slidenum">
              <a:rPr lang="da-DK"/>
              <a:pPr>
                <a:defRPr/>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da-DK"/>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a-DK" noProof="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p:txBody>
          <a:bodyPr/>
          <a:lstStyle>
            <a:lvl1pPr>
              <a:defRPr/>
            </a:lvl1pPr>
          </a:lstStyle>
          <a:p>
            <a:pPr>
              <a:defRPr/>
            </a:pPr>
            <a:fld id="{D9864673-A5B5-4CCB-9199-8235EB679E31}" type="datetime1">
              <a:rPr lang="da-DK"/>
              <a:pPr>
                <a:defRPr/>
              </a:pPr>
              <a:t>21-10-2013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en-US"/>
          </a:p>
        </p:txBody>
      </p:sp>
      <p:sp>
        <p:nvSpPr>
          <p:cNvPr id="7" name="Pladsholder til diasnummer 5"/>
          <p:cNvSpPr>
            <a:spLocks noGrp="1"/>
          </p:cNvSpPr>
          <p:nvPr>
            <p:ph type="sldNum" sz="quarter" idx="12"/>
          </p:nvPr>
        </p:nvSpPr>
        <p:spPr/>
        <p:txBody>
          <a:bodyPr/>
          <a:lstStyle>
            <a:lvl1pPr>
              <a:defRPr/>
            </a:lvl1pPr>
          </a:lstStyle>
          <a:p>
            <a:pPr>
              <a:defRPr/>
            </a:pPr>
            <a:fld id="{ECB56A2A-D8D9-4FA7-BE0A-499E3125A306}" type="slidenum">
              <a:rPr lang="da-DK"/>
              <a:pPr>
                <a:defRPr/>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111" charset="0"/>
              </a:defRPr>
            </a:lvl1pPr>
          </a:lstStyle>
          <a:p>
            <a:pPr>
              <a:defRPr/>
            </a:pPr>
            <a:fld id="{1D4F824D-944C-4BA4-9943-C0C23B3FB535}" type="datetime1">
              <a:rPr lang="da-DK"/>
              <a:pPr>
                <a:defRPr/>
              </a:pPr>
              <a:t>21-10-2013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111" charset="0"/>
              </a:defRPr>
            </a:lvl1pPr>
          </a:lstStyle>
          <a:p>
            <a:pPr>
              <a:defRPr/>
            </a:pPr>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111" charset="0"/>
              </a:defRPr>
            </a:lvl1pPr>
          </a:lstStyle>
          <a:p>
            <a:pPr>
              <a:defRPr/>
            </a:pPr>
            <a:fld id="{AAB85F4D-5A1A-4EE3-B99E-90B8DA528DC6}" type="slidenum">
              <a:rPr lang="da-DK"/>
              <a:pPr>
                <a:defRPr/>
              </a:pPr>
              <a:t>‹#›</a:t>
            </a:fld>
            <a:endParaRPr lang="da-DK"/>
          </a:p>
        </p:txBody>
      </p:sp>
    </p:spTree>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5"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2051"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C6BE8515-3425-42B1-88DD-9AD4FCAC37D6}" type="datetime1">
              <a:rPr lang="da-DK"/>
              <a:pPr>
                <a:defRPr/>
              </a:pPr>
              <a:t>21-10-2013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9D468CF8-1F69-4F9A-9742-7D451B53A549}" type="slidenum">
              <a:rPr lang="da-DK"/>
              <a:pPr>
                <a:defRPr/>
              </a:pPr>
              <a:t>‹#›</a:t>
            </a:fld>
            <a:endParaRPr lang="da-DK"/>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11" charset="-128"/>
          <a:cs typeface="ＭＳ Ｐゴシック" pitchFamily="-11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11" charset="-128"/>
          <a:cs typeface="ＭＳ Ｐゴシック" pitchFamily="-11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11" charset="-128"/>
          <a:cs typeface="ＭＳ Ｐゴシック" pitchFamily="-11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11" charset="-128"/>
          <a:cs typeface="ＭＳ Ｐゴシック" pitchFamily="-11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000">
              <a:schemeClr val="tx1"/>
            </a:gs>
            <a:gs pos="39000">
              <a:sysClr val="windowText" lastClr="000000">
                <a:alpha val="14000"/>
              </a:sysClr>
            </a:gs>
            <a:gs pos="100000">
              <a:sysClr val="window" lastClr="FFFFFF">
                <a:alpha val="48000"/>
              </a:sysClr>
            </a:gs>
          </a:gsLst>
          <a:lin ang="5400000" scaled="1"/>
          <a:tileRect/>
        </a:gradFill>
        <a:effectLst/>
      </p:bgPr>
    </p:bg>
    <p:spTree>
      <p:nvGrpSpPr>
        <p:cNvPr id="1" name=""/>
        <p:cNvGrpSpPr/>
        <p:nvPr/>
      </p:nvGrpSpPr>
      <p:grpSpPr>
        <a:xfrm>
          <a:off x="0" y="0"/>
          <a:ext cx="0" cy="0"/>
          <a:chOff x="0" y="0"/>
          <a:chExt cx="0" cy="0"/>
        </a:xfrm>
      </p:grpSpPr>
      <p:sp>
        <p:nvSpPr>
          <p:cNvPr id="3074"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masteren</a:t>
            </a:r>
          </a:p>
        </p:txBody>
      </p:sp>
      <p:sp>
        <p:nvSpPr>
          <p:cNvPr id="3075"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111" charset="0"/>
              </a:defRPr>
            </a:lvl1pPr>
          </a:lstStyle>
          <a:p>
            <a:pPr>
              <a:defRPr/>
            </a:pPr>
            <a:fld id="{31E91361-B960-444C-A520-DC7BCF0DB715}" type="datetime1">
              <a:rPr lang="da-DK"/>
              <a:pPr>
                <a:defRPr/>
              </a:pPr>
              <a:t>21-10-2013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111" charset="0"/>
              </a:defRPr>
            </a:lvl1pPr>
          </a:lstStyle>
          <a:p>
            <a:pPr>
              <a:defRPr/>
            </a:pPr>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111" charset="0"/>
              </a:defRPr>
            </a:lvl1pPr>
          </a:lstStyle>
          <a:p>
            <a:pPr>
              <a:defRPr/>
            </a:pPr>
            <a:fld id="{F4DD6D97-2DF8-4B38-9525-2FEB1F760A20}" type="slidenum">
              <a:rPr lang="da-DK"/>
              <a:pPr>
                <a:defRPr/>
              </a:pPr>
              <a:t>‹#›</a:t>
            </a:fld>
            <a:endParaRPr lang="da-DK"/>
          </a:p>
        </p:txBody>
      </p:sp>
    </p:spTree>
  </p:cSld>
  <p:clrMap bg1="dk1" tx1="lt1" bg2="dk2" tx2="lt2" accent1="accent1" accent2="accent2" accent3="accent3" accent4="accent4" accent5="accent5" accent6="accent6" hlink="hlink" folHlink="folHlink"/>
  <p:sldLayoutIdLst>
    <p:sldLayoutId id="2147483777"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4A68EB-8523-4C53-957C-199776D858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3.xml"/><Relationship Id="rId5" Type="http://schemas.openxmlformats.org/officeDocument/2006/relationships/image" Target="../media/image6.gif"/><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4.xml"/><Relationship Id="rId4" Type="http://schemas.openxmlformats.org/officeDocument/2006/relationships/hyperlink" Target="http://www.whitehouse.gov/issues/education/higher-educatio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hyperlink" Target="http://www.p21.org/about-us/our-histor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 name="Rektangel 623"/>
          <p:cNvSpPr>
            <a:spLocks noChangeArrowheads="1"/>
          </p:cNvSpPr>
          <p:nvPr/>
        </p:nvSpPr>
        <p:spPr bwMode="auto">
          <a:xfrm>
            <a:off x="6172200" y="1203325"/>
            <a:ext cx="2408238" cy="4222750"/>
          </a:xfrm>
          <a:prstGeom prst="rect">
            <a:avLst/>
          </a:prstGeom>
          <a:gradFill rotWithShape="1">
            <a:gsLst>
              <a:gs pos="0">
                <a:srgbClr val="080808"/>
              </a:gs>
              <a:gs pos="50000">
                <a:srgbClr val="080808">
                  <a:alpha val="50000"/>
                </a:srgbClr>
              </a:gs>
              <a:gs pos="100000">
                <a:srgbClr val="F3F3F3">
                  <a:alpha val="0"/>
                </a:srgbClr>
              </a:gs>
            </a:gsLst>
            <a:lin ang="16200000" scaled="1"/>
          </a:gradFill>
          <a:ln w="9525">
            <a:noFill/>
            <a:miter lim="800000"/>
            <a:headEnd/>
            <a:tailEnd/>
          </a:ln>
          <a:effectLst>
            <a:outerShdw blurRad="63500" dist="38100" dir="2700000" algn="tl" rotWithShape="0">
              <a:srgbClr val="000000">
                <a:alpha val="39999"/>
              </a:srgbClr>
            </a:outerShdw>
          </a:effectLst>
        </p:spPr>
        <p:txBody>
          <a:bodyPr anchor="ctr"/>
          <a:lstStyle/>
          <a:p>
            <a:pPr algn="ctr" defTabSz="914400">
              <a:defRPr/>
            </a:pPr>
            <a:endParaRPr lang="en-US" dirty="0">
              <a:solidFill>
                <a:srgbClr val="FFFFFF"/>
              </a:solidFill>
              <a:latin typeface="Calibri" pitchFamily="-111" charset="0"/>
            </a:endParaRPr>
          </a:p>
        </p:txBody>
      </p:sp>
      <p:sp>
        <p:nvSpPr>
          <p:cNvPr id="622" name="Rektangel 621"/>
          <p:cNvSpPr>
            <a:spLocks noChangeArrowheads="1"/>
          </p:cNvSpPr>
          <p:nvPr/>
        </p:nvSpPr>
        <p:spPr bwMode="auto">
          <a:xfrm>
            <a:off x="503238" y="1203325"/>
            <a:ext cx="2636837" cy="4206875"/>
          </a:xfrm>
          <a:prstGeom prst="rect">
            <a:avLst/>
          </a:prstGeom>
          <a:gradFill rotWithShape="1">
            <a:gsLst>
              <a:gs pos="0">
                <a:srgbClr val="080808"/>
              </a:gs>
              <a:gs pos="50000">
                <a:srgbClr val="080808">
                  <a:alpha val="50000"/>
                </a:srgbClr>
              </a:gs>
              <a:gs pos="100000">
                <a:srgbClr val="F3F3F3">
                  <a:alpha val="0"/>
                </a:srgbClr>
              </a:gs>
            </a:gsLst>
            <a:lin ang="16200000" scaled="1"/>
          </a:gradFill>
          <a:ln w="9525">
            <a:noFill/>
            <a:miter lim="800000"/>
            <a:headEnd/>
            <a:tailEnd/>
          </a:ln>
          <a:effectLst>
            <a:outerShdw blurRad="63500" dist="38100" dir="2700000" algn="tl" rotWithShape="0">
              <a:srgbClr val="000000">
                <a:alpha val="39999"/>
              </a:srgbClr>
            </a:outerShdw>
          </a:effectLst>
        </p:spPr>
        <p:txBody>
          <a:bodyPr anchor="ctr"/>
          <a:lstStyle/>
          <a:p>
            <a:pPr algn="ctr" defTabSz="914400">
              <a:defRPr/>
            </a:pPr>
            <a:endParaRPr lang="en-US" dirty="0">
              <a:solidFill>
                <a:srgbClr val="FFFFFF"/>
              </a:solidFill>
              <a:latin typeface="Calibri" pitchFamily="-111" charset="0"/>
            </a:endParaRPr>
          </a:p>
        </p:txBody>
      </p:sp>
      <p:grpSp>
        <p:nvGrpSpPr>
          <p:cNvPr id="11269" name="Gruppe 528"/>
          <p:cNvGrpSpPr>
            <a:grpSpLocks/>
          </p:cNvGrpSpPr>
          <p:nvPr/>
        </p:nvGrpSpPr>
        <p:grpSpPr bwMode="auto">
          <a:xfrm>
            <a:off x="331788" y="5426075"/>
            <a:ext cx="8505825" cy="760413"/>
            <a:chOff x="331788" y="3667126"/>
            <a:chExt cx="8505825" cy="760909"/>
          </a:xfrm>
        </p:grpSpPr>
        <p:grpSp>
          <p:nvGrpSpPr>
            <p:cNvPr id="3" name="Gruppe 520"/>
            <p:cNvGrpSpPr/>
            <p:nvPr/>
          </p:nvGrpSpPr>
          <p:grpSpPr>
            <a:xfrm>
              <a:off x="331788" y="4042865"/>
              <a:ext cx="8505825" cy="385170"/>
              <a:chOff x="331788" y="3667126"/>
              <a:chExt cx="8505825" cy="385170"/>
            </a:xfrm>
            <a:gradFill flip="none" rotWithShape="1">
              <a:gsLst>
                <a:gs pos="0">
                  <a:schemeClr val="accent1">
                    <a:shade val="30000"/>
                    <a:satMod val="115000"/>
                  </a:schemeClr>
                </a:gs>
                <a:gs pos="50000">
                  <a:schemeClr val="accent1">
                    <a:shade val="67500"/>
                    <a:satMod val="115000"/>
                    <a:alpha val="0"/>
                  </a:schemeClr>
                </a:gs>
                <a:gs pos="100000">
                  <a:schemeClr val="accent1">
                    <a:shade val="100000"/>
                    <a:satMod val="115000"/>
                    <a:alpha val="0"/>
                  </a:schemeClr>
                </a:gs>
              </a:gsLst>
              <a:lin ang="5400000" scaled="1"/>
              <a:tileRect/>
            </a:gradFill>
          </p:grpSpPr>
          <p:sp>
            <p:nvSpPr>
              <p:cNvPr id="522" name="AutoShape 252"/>
              <p:cNvSpPr>
                <a:spLocks noChangeArrowheads="1"/>
              </p:cNvSpPr>
              <p:nvPr/>
            </p:nvSpPr>
            <p:spPr bwMode="auto">
              <a:xfrm>
                <a:off x="6140449" y="3669026"/>
                <a:ext cx="2516505" cy="383270"/>
              </a:xfrm>
              <a:prstGeom prst="chevron">
                <a:avLst>
                  <a:gd name="adj" fmla="val 25734"/>
                </a:avLst>
              </a:prstGeom>
              <a:grpFill/>
              <a:ln w="9525" cap="flat" cmpd="sng" algn="ctr">
                <a:noFill/>
                <a:prstDash val="solid"/>
              </a:ln>
              <a:effectLst/>
            </p:spPr>
            <p:txBody>
              <a:bodyPr anchor="ctr"/>
              <a:lstStyle/>
              <a:p>
                <a:pPr indent="-342900" algn="ctr" defTabSz="914400" fontAlgn="auto">
                  <a:spcBef>
                    <a:spcPts val="0"/>
                  </a:spcBef>
                  <a:spcAft>
                    <a:spcPts val="0"/>
                  </a:spcAft>
                  <a:buFont typeface="+mj-lt"/>
                  <a:buAutoNum type="arabicPeriod"/>
                  <a:defRPr/>
                </a:pPr>
                <a:endParaRPr lang="da-DK" kern="0" noProof="1">
                  <a:solidFill>
                    <a:sysClr val="window" lastClr="FFFFFF"/>
                  </a:solidFill>
                  <a:latin typeface="Calibri"/>
                  <a:ea typeface="ＭＳ Ｐゴシック" pitchFamily="-97" charset="-128"/>
                </a:endParaRPr>
              </a:p>
            </p:txBody>
          </p:sp>
          <p:sp>
            <p:nvSpPr>
              <p:cNvPr id="523" name="AutoShape 252"/>
              <p:cNvSpPr>
                <a:spLocks noChangeArrowheads="1"/>
              </p:cNvSpPr>
              <p:nvPr/>
            </p:nvSpPr>
            <p:spPr bwMode="auto">
              <a:xfrm>
                <a:off x="3330893" y="3667126"/>
                <a:ext cx="2697162" cy="383270"/>
              </a:xfrm>
              <a:prstGeom prst="chevron">
                <a:avLst>
                  <a:gd name="adj" fmla="val 25734"/>
                </a:avLst>
              </a:prstGeom>
              <a:grpFill/>
              <a:ln w="9525" cap="flat" cmpd="sng" algn="ctr">
                <a:noFill/>
                <a:prstDash val="solid"/>
              </a:ln>
              <a:effectLst/>
            </p:spPr>
            <p:txBody>
              <a:bodyPr anchor="ctr"/>
              <a:lstStyle/>
              <a:p>
                <a:pPr indent="-342900" algn="ctr" defTabSz="914400" fontAlgn="auto">
                  <a:spcBef>
                    <a:spcPts val="0"/>
                  </a:spcBef>
                  <a:spcAft>
                    <a:spcPts val="0"/>
                  </a:spcAft>
                  <a:buFont typeface="+mj-lt"/>
                  <a:buAutoNum type="arabicPeriod"/>
                  <a:defRPr/>
                </a:pPr>
                <a:endParaRPr lang="da-DK" kern="0" noProof="1">
                  <a:solidFill>
                    <a:sysClr val="window" lastClr="FFFFFF"/>
                  </a:solidFill>
                  <a:latin typeface="Calibri"/>
                  <a:ea typeface="ＭＳ Ｐゴシック" pitchFamily="-97" charset="-128"/>
                </a:endParaRPr>
              </a:p>
            </p:txBody>
          </p:sp>
          <p:sp>
            <p:nvSpPr>
              <p:cNvPr id="524" name="AutoShape 250"/>
              <p:cNvSpPr>
                <a:spLocks noChangeArrowheads="1"/>
              </p:cNvSpPr>
              <p:nvPr/>
            </p:nvSpPr>
            <p:spPr bwMode="auto">
              <a:xfrm>
                <a:off x="331788" y="3667126"/>
                <a:ext cx="250825" cy="383270"/>
              </a:xfrm>
              <a:prstGeom prst="chevron">
                <a:avLst>
                  <a:gd name="adj" fmla="val 39616"/>
                </a:avLst>
              </a:prstGeom>
              <a:grpFill/>
              <a:ln w="19050" cap="flat" cmpd="sng">
                <a:noFill/>
                <a:prstDash val="solid"/>
                <a:round/>
                <a:headEnd type="none" w="med" len="med"/>
                <a:tailEnd type="none" w="med" len="med"/>
              </a:ln>
              <a:effectLst/>
            </p:spPr>
            <p:txBody>
              <a:bodyPr/>
              <a:lstStyle/>
              <a:p>
                <a:pPr defTabSz="914400" fontAlgn="auto">
                  <a:spcBef>
                    <a:spcPts val="0"/>
                  </a:spcBef>
                  <a:spcAft>
                    <a:spcPts val="0"/>
                  </a:spcAft>
                  <a:defRPr/>
                </a:pPr>
                <a:endParaRPr lang="da-DK" kern="0">
                  <a:solidFill>
                    <a:sysClr val="windowText" lastClr="000000">
                      <a:lumMod val="95000"/>
                      <a:lumOff val="5000"/>
                    </a:sysClr>
                  </a:solidFill>
                  <a:latin typeface="Calibri"/>
                  <a:ea typeface="ＭＳ Ｐゴシック" pitchFamily="-97" charset="-128"/>
                </a:endParaRPr>
              </a:p>
            </p:txBody>
          </p:sp>
          <p:sp>
            <p:nvSpPr>
              <p:cNvPr id="525" name="AutoShape 252"/>
              <p:cNvSpPr>
                <a:spLocks noChangeArrowheads="1"/>
              </p:cNvSpPr>
              <p:nvPr/>
            </p:nvSpPr>
            <p:spPr bwMode="auto">
              <a:xfrm>
                <a:off x="519113" y="3667126"/>
                <a:ext cx="2697162" cy="383270"/>
              </a:xfrm>
              <a:prstGeom prst="chevron">
                <a:avLst>
                  <a:gd name="adj" fmla="val 25734"/>
                </a:avLst>
              </a:prstGeom>
              <a:grpFill/>
              <a:ln w="19050" cap="flat" cmpd="sng">
                <a:noFill/>
                <a:prstDash val="solid"/>
                <a:round/>
                <a:headEnd type="none" w="med" len="med"/>
                <a:tailEnd type="none" w="med" len="med"/>
              </a:ln>
              <a:effectLst/>
            </p:spPr>
            <p:txBody>
              <a:bodyPr/>
              <a:lstStyle/>
              <a:p>
                <a:pPr defTabSz="914400" fontAlgn="auto">
                  <a:spcBef>
                    <a:spcPts val="0"/>
                  </a:spcBef>
                  <a:spcAft>
                    <a:spcPts val="0"/>
                  </a:spcAft>
                  <a:defRPr/>
                </a:pPr>
                <a:endParaRPr lang="da-DK" kern="0" noProof="1">
                  <a:solidFill>
                    <a:sysClr val="windowText" lastClr="000000">
                      <a:lumMod val="95000"/>
                      <a:lumOff val="5000"/>
                    </a:sysClr>
                  </a:solidFill>
                  <a:latin typeface="Calibri"/>
                  <a:ea typeface="ＭＳ Ｐゴシック" pitchFamily="-97" charset="-128"/>
                </a:endParaRPr>
              </a:p>
            </p:txBody>
          </p:sp>
          <p:sp>
            <p:nvSpPr>
              <p:cNvPr id="526" name="AutoShape 266"/>
              <p:cNvSpPr>
                <a:spLocks noChangeArrowheads="1"/>
              </p:cNvSpPr>
              <p:nvPr/>
            </p:nvSpPr>
            <p:spPr bwMode="auto">
              <a:xfrm>
                <a:off x="3146425" y="3667126"/>
                <a:ext cx="250825" cy="383270"/>
              </a:xfrm>
              <a:prstGeom prst="chevron">
                <a:avLst>
                  <a:gd name="adj" fmla="val 39616"/>
                </a:avLst>
              </a:prstGeom>
              <a:grpFill/>
              <a:ln w="19050" cap="flat" cmpd="sng">
                <a:noFill/>
                <a:prstDash val="solid"/>
                <a:round/>
                <a:headEnd type="none" w="med" len="med"/>
                <a:tailEnd type="none" w="med" len="med"/>
              </a:ln>
              <a:effectLst/>
            </p:spPr>
            <p:txBody>
              <a:bodyPr/>
              <a:lstStyle/>
              <a:p>
                <a:pPr indent="-342900" defTabSz="914400" fontAlgn="auto">
                  <a:spcBef>
                    <a:spcPts val="0"/>
                  </a:spcBef>
                  <a:spcAft>
                    <a:spcPts val="0"/>
                  </a:spcAft>
                  <a:buFont typeface="+mj-lt"/>
                  <a:buAutoNum type="arabicPeriod"/>
                  <a:defRPr/>
                </a:pPr>
                <a:endParaRPr lang="da-DK" kern="0">
                  <a:solidFill>
                    <a:sysClr val="windowText" lastClr="000000">
                      <a:lumMod val="95000"/>
                      <a:lumOff val="5000"/>
                    </a:sysClr>
                  </a:solidFill>
                  <a:latin typeface="Calibri"/>
                  <a:ea typeface="ＭＳ Ｐゴシック" pitchFamily="-97" charset="-128"/>
                </a:endParaRPr>
              </a:p>
            </p:txBody>
          </p:sp>
          <p:sp>
            <p:nvSpPr>
              <p:cNvPr id="527" name="AutoShape 282"/>
              <p:cNvSpPr>
                <a:spLocks noChangeArrowheads="1"/>
              </p:cNvSpPr>
              <p:nvPr/>
            </p:nvSpPr>
            <p:spPr bwMode="auto">
              <a:xfrm>
                <a:off x="5959475" y="3667126"/>
                <a:ext cx="249238" cy="383270"/>
              </a:xfrm>
              <a:prstGeom prst="chevron">
                <a:avLst>
                  <a:gd name="adj" fmla="val 39616"/>
                </a:avLst>
              </a:prstGeom>
              <a:grpFill/>
              <a:ln w="19050" cap="flat" cmpd="sng">
                <a:noFill/>
                <a:prstDash val="solid"/>
                <a:round/>
                <a:headEnd type="none" w="med" len="med"/>
                <a:tailEnd type="none" w="med" len="med"/>
              </a:ln>
              <a:effectLst/>
            </p:spPr>
            <p:txBody>
              <a:bodyPr/>
              <a:lstStyle/>
              <a:p>
                <a:pPr indent="-342900" defTabSz="914400" fontAlgn="auto">
                  <a:spcBef>
                    <a:spcPts val="0"/>
                  </a:spcBef>
                  <a:spcAft>
                    <a:spcPts val="0"/>
                  </a:spcAft>
                  <a:buFont typeface="+mj-lt"/>
                  <a:buAutoNum type="arabicPeriod"/>
                  <a:defRPr/>
                </a:pPr>
                <a:endParaRPr lang="da-DK" kern="0" dirty="0">
                  <a:solidFill>
                    <a:sysClr val="windowText" lastClr="000000">
                      <a:lumMod val="95000"/>
                      <a:lumOff val="5000"/>
                    </a:sysClr>
                  </a:solidFill>
                  <a:latin typeface="Calibri"/>
                  <a:ea typeface="ＭＳ Ｐゴシック" pitchFamily="-97" charset="-128"/>
                </a:endParaRPr>
              </a:p>
            </p:txBody>
          </p:sp>
          <p:sp>
            <p:nvSpPr>
              <p:cNvPr id="528" name="AutoShape 296"/>
              <p:cNvSpPr>
                <a:spLocks noChangeArrowheads="1"/>
              </p:cNvSpPr>
              <p:nvPr/>
            </p:nvSpPr>
            <p:spPr bwMode="auto">
              <a:xfrm>
                <a:off x="8586788" y="3667126"/>
                <a:ext cx="250825" cy="383270"/>
              </a:xfrm>
              <a:prstGeom prst="chevron">
                <a:avLst>
                  <a:gd name="adj" fmla="val 39616"/>
                </a:avLst>
              </a:prstGeom>
              <a:grpFill/>
              <a:ln w="19050" cap="flat" cmpd="sng">
                <a:noFill/>
                <a:prstDash val="solid"/>
                <a:round/>
                <a:headEnd type="none" w="med" len="med"/>
                <a:tailEnd type="none" w="med" len="med"/>
              </a:ln>
              <a:effectLst/>
            </p:spPr>
            <p:txBody>
              <a:bodyPr/>
              <a:lstStyle/>
              <a:p>
                <a:pPr indent="-342900" defTabSz="914400" fontAlgn="auto">
                  <a:spcBef>
                    <a:spcPts val="0"/>
                  </a:spcBef>
                  <a:spcAft>
                    <a:spcPts val="0"/>
                  </a:spcAft>
                  <a:buFont typeface="+mj-lt"/>
                  <a:buAutoNum type="arabicPeriod"/>
                  <a:defRPr/>
                </a:pPr>
                <a:endParaRPr lang="da-DK" kern="0" dirty="0">
                  <a:solidFill>
                    <a:sysClr val="windowText" lastClr="000000">
                      <a:lumMod val="95000"/>
                      <a:lumOff val="5000"/>
                    </a:sysClr>
                  </a:solidFill>
                  <a:latin typeface="Calibri"/>
                  <a:ea typeface="ＭＳ Ｐゴシック" pitchFamily="-97" charset="-128"/>
                </a:endParaRPr>
              </a:p>
            </p:txBody>
          </p:sp>
        </p:grpSp>
        <p:grpSp>
          <p:nvGrpSpPr>
            <p:cNvPr id="11281" name="Gruppe 519"/>
            <p:cNvGrpSpPr>
              <a:grpSpLocks/>
            </p:cNvGrpSpPr>
            <p:nvPr/>
          </p:nvGrpSpPr>
          <p:grpSpPr bwMode="auto">
            <a:xfrm>
              <a:off x="331788" y="3667126"/>
              <a:ext cx="8505825" cy="385170"/>
              <a:chOff x="331788" y="3667126"/>
              <a:chExt cx="8505825" cy="385170"/>
            </a:xfrm>
          </p:grpSpPr>
          <p:sp>
            <p:nvSpPr>
              <p:cNvPr id="11282" name="AutoShape 252"/>
              <p:cNvSpPr>
                <a:spLocks noChangeArrowheads="1"/>
              </p:cNvSpPr>
              <p:nvPr/>
            </p:nvSpPr>
            <p:spPr bwMode="auto">
              <a:xfrm>
                <a:off x="6140450" y="3668715"/>
                <a:ext cx="2516188" cy="382836"/>
              </a:xfrm>
              <a:prstGeom prst="chevron">
                <a:avLst>
                  <a:gd name="adj" fmla="val 25742"/>
                </a:avLst>
              </a:prstGeom>
              <a:gradFill rotWithShape="1">
                <a:gsLst>
                  <a:gs pos="0">
                    <a:srgbClr val="C0FF4D"/>
                  </a:gs>
                  <a:gs pos="100000">
                    <a:srgbClr val="A4D329"/>
                  </a:gs>
                </a:gsLst>
                <a:lin ang="5400000" scaled="1"/>
              </a:gradFill>
              <a:ln w="19050">
                <a:noFill/>
                <a:round/>
                <a:headEnd/>
                <a:tailEnd/>
              </a:ln>
            </p:spPr>
            <p:txBody>
              <a:bodyPr/>
              <a:lstStyle/>
              <a:p>
                <a:pPr indent="-342900" defTabSz="914400">
                  <a:buFont typeface="Calibri" pitchFamily="-111" charset="0"/>
                  <a:buAutoNum type="arabicPeriod"/>
                </a:pPr>
                <a:endParaRPr lang="en-US" noProof="1">
                  <a:solidFill>
                    <a:srgbClr val="0D0D0D"/>
                  </a:solidFill>
                  <a:latin typeface="Calibri" pitchFamily="-111" charset="0"/>
                </a:endParaRPr>
              </a:p>
            </p:txBody>
          </p:sp>
          <p:sp>
            <p:nvSpPr>
              <p:cNvPr id="11283" name="AutoShape 252"/>
              <p:cNvSpPr>
                <a:spLocks noChangeArrowheads="1"/>
              </p:cNvSpPr>
              <p:nvPr/>
            </p:nvSpPr>
            <p:spPr bwMode="auto">
              <a:xfrm>
                <a:off x="3330575" y="3667126"/>
                <a:ext cx="2697163" cy="382837"/>
              </a:xfrm>
              <a:prstGeom prst="chevron">
                <a:avLst>
                  <a:gd name="adj" fmla="val 25735"/>
                </a:avLst>
              </a:prstGeom>
              <a:gradFill rotWithShape="1">
                <a:gsLst>
                  <a:gs pos="0">
                    <a:srgbClr val="C0FF4D"/>
                  </a:gs>
                  <a:gs pos="100000">
                    <a:srgbClr val="A4D329"/>
                  </a:gs>
                </a:gsLst>
                <a:lin ang="5400000" scaled="1"/>
              </a:gradFill>
              <a:ln w="19050">
                <a:noFill/>
                <a:round/>
                <a:headEnd/>
                <a:tailEnd/>
              </a:ln>
            </p:spPr>
            <p:txBody>
              <a:bodyPr/>
              <a:lstStyle/>
              <a:p>
                <a:pPr indent="-342900" defTabSz="914400">
                  <a:buFont typeface="Calibri" pitchFamily="-111" charset="0"/>
                  <a:buAutoNum type="arabicPeriod"/>
                </a:pPr>
                <a:endParaRPr lang="en-US" noProof="1">
                  <a:solidFill>
                    <a:srgbClr val="0D0D0D"/>
                  </a:solidFill>
                  <a:latin typeface="Calibri" pitchFamily="-111" charset="0"/>
                </a:endParaRPr>
              </a:p>
            </p:txBody>
          </p:sp>
          <p:sp>
            <p:nvSpPr>
              <p:cNvPr id="11284" name="AutoShape 250"/>
              <p:cNvSpPr>
                <a:spLocks noChangeArrowheads="1"/>
              </p:cNvSpPr>
              <p:nvPr/>
            </p:nvSpPr>
            <p:spPr bwMode="auto">
              <a:xfrm>
                <a:off x="331788" y="3667126"/>
                <a:ext cx="250825" cy="382837"/>
              </a:xfrm>
              <a:prstGeom prst="chevron">
                <a:avLst>
                  <a:gd name="adj" fmla="val 39616"/>
                </a:avLst>
              </a:prstGeom>
              <a:gradFill rotWithShape="1">
                <a:gsLst>
                  <a:gs pos="0">
                    <a:srgbClr val="020000"/>
                  </a:gs>
                  <a:gs pos="100000">
                    <a:srgbClr val="3A3A3A"/>
                  </a:gs>
                </a:gsLst>
                <a:lin ang="5400000" scaled="1"/>
              </a:gradFill>
              <a:ln w="19050">
                <a:noFill/>
                <a:round/>
                <a:headEnd/>
                <a:tailEnd/>
              </a:ln>
            </p:spPr>
            <p:txBody>
              <a:bodyPr/>
              <a:lstStyle/>
              <a:p>
                <a:pPr defTabSz="914400"/>
                <a:endParaRPr lang="en-US" dirty="0">
                  <a:solidFill>
                    <a:srgbClr val="0D0D0D"/>
                  </a:solidFill>
                  <a:latin typeface="Calibri" pitchFamily="-111" charset="0"/>
                </a:endParaRPr>
              </a:p>
            </p:txBody>
          </p:sp>
          <p:sp>
            <p:nvSpPr>
              <p:cNvPr id="11285" name="AutoShape 252"/>
              <p:cNvSpPr>
                <a:spLocks noChangeArrowheads="1"/>
              </p:cNvSpPr>
              <p:nvPr/>
            </p:nvSpPr>
            <p:spPr bwMode="auto">
              <a:xfrm>
                <a:off x="519113" y="3667126"/>
                <a:ext cx="2697162" cy="382837"/>
              </a:xfrm>
              <a:prstGeom prst="chevron">
                <a:avLst>
                  <a:gd name="adj" fmla="val 25735"/>
                </a:avLst>
              </a:prstGeom>
              <a:gradFill rotWithShape="1">
                <a:gsLst>
                  <a:gs pos="0">
                    <a:srgbClr val="C0FF4D"/>
                  </a:gs>
                  <a:gs pos="100000">
                    <a:srgbClr val="A4D329"/>
                  </a:gs>
                </a:gsLst>
                <a:lin ang="5400000" scaled="1"/>
              </a:gradFill>
              <a:ln w="19050">
                <a:noFill/>
                <a:round/>
                <a:headEnd/>
                <a:tailEnd/>
              </a:ln>
            </p:spPr>
            <p:txBody>
              <a:bodyPr/>
              <a:lstStyle/>
              <a:p>
                <a:pPr defTabSz="914400"/>
                <a:endParaRPr lang="en-US" noProof="1">
                  <a:solidFill>
                    <a:srgbClr val="0D0D0D"/>
                  </a:solidFill>
                  <a:latin typeface="Calibri" pitchFamily="-111" charset="0"/>
                </a:endParaRPr>
              </a:p>
            </p:txBody>
          </p:sp>
          <p:sp>
            <p:nvSpPr>
              <p:cNvPr id="11286" name="AutoShape 266"/>
              <p:cNvSpPr>
                <a:spLocks noChangeArrowheads="1"/>
              </p:cNvSpPr>
              <p:nvPr/>
            </p:nvSpPr>
            <p:spPr bwMode="auto">
              <a:xfrm>
                <a:off x="3146425" y="3667126"/>
                <a:ext cx="250825" cy="382837"/>
              </a:xfrm>
              <a:prstGeom prst="chevron">
                <a:avLst>
                  <a:gd name="adj" fmla="val 39616"/>
                </a:avLst>
              </a:prstGeom>
              <a:gradFill rotWithShape="1">
                <a:gsLst>
                  <a:gs pos="0">
                    <a:srgbClr val="020000"/>
                  </a:gs>
                  <a:gs pos="100000">
                    <a:srgbClr val="3A3A3A"/>
                  </a:gs>
                </a:gsLst>
                <a:lin ang="5400000" scaled="1"/>
              </a:gradFill>
              <a:ln w="19050">
                <a:noFill/>
                <a:round/>
                <a:headEnd/>
                <a:tailEnd/>
              </a:ln>
            </p:spPr>
            <p:txBody>
              <a:bodyPr/>
              <a:lstStyle/>
              <a:p>
                <a:pPr indent="-342900" defTabSz="914400">
                  <a:buFont typeface="Calibri" pitchFamily="-111" charset="0"/>
                  <a:buAutoNum type="arabicPeriod"/>
                </a:pPr>
                <a:endParaRPr lang="en-US" dirty="0">
                  <a:solidFill>
                    <a:srgbClr val="0D0D0D"/>
                  </a:solidFill>
                  <a:latin typeface="Calibri" pitchFamily="-111" charset="0"/>
                </a:endParaRPr>
              </a:p>
            </p:txBody>
          </p:sp>
          <p:sp>
            <p:nvSpPr>
              <p:cNvPr id="11287" name="AutoShape 282"/>
              <p:cNvSpPr>
                <a:spLocks noChangeArrowheads="1"/>
              </p:cNvSpPr>
              <p:nvPr/>
            </p:nvSpPr>
            <p:spPr bwMode="auto">
              <a:xfrm>
                <a:off x="5959475" y="3667126"/>
                <a:ext cx="249238" cy="382837"/>
              </a:xfrm>
              <a:prstGeom prst="chevron">
                <a:avLst>
                  <a:gd name="adj" fmla="val 39616"/>
                </a:avLst>
              </a:prstGeom>
              <a:gradFill rotWithShape="1">
                <a:gsLst>
                  <a:gs pos="0">
                    <a:srgbClr val="020000"/>
                  </a:gs>
                  <a:gs pos="100000">
                    <a:srgbClr val="3A3A3A"/>
                  </a:gs>
                </a:gsLst>
                <a:lin ang="5400000" scaled="1"/>
              </a:gradFill>
              <a:ln w="19050">
                <a:noFill/>
                <a:round/>
                <a:headEnd/>
                <a:tailEnd/>
              </a:ln>
            </p:spPr>
            <p:txBody>
              <a:bodyPr/>
              <a:lstStyle/>
              <a:p>
                <a:pPr indent="-342900" defTabSz="914400">
                  <a:buFont typeface="Calibri" pitchFamily="-111" charset="0"/>
                  <a:buAutoNum type="arabicPeriod"/>
                </a:pPr>
                <a:endParaRPr lang="en-US" dirty="0">
                  <a:solidFill>
                    <a:srgbClr val="0D0D0D"/>
                  </a:solidFill>
                  <a:latin typeface="Calibri" pitchFamily="-111" charset="0"/>
                </a:endParaRPr>
              </a:p>
            </p:txBody>
          </p:sp>
          <p:sp>
            <p:nvSpPr>
              <p:cNvPr id="11288" name="AutoShape 296"/>
              <p:cNvSpPr>
                <a:spLocks noChangeArrowheads="1"/>
              </p:cNvSpPr>
              <p:nvPr/>
            </p:nvSpPr>
            <p:spPr bwMode="auto">
              <a:xfrm>
                <a:off x="8586788" y="3667126"/>
                <a:ext cx="250825" cy="382837"/>
              </a:xfrm>
              <a:prstGeom prst="chevron">
                <a:avLst>
                  <a:gd name="adj" fmla="val 39616"/>
                </a:avLst>
              </a:prstGeom>
              <a:gradFill rotWithShape="1">
                <a:gsLst>
                  <a:gs pos="0">
                    <a:srgbClr val="020000"/>
                  </a:gs>
                  <a:gs pos="100000">
                    <a:srgbClr val="3A3A3A"/>
                  </a:gs>
                </a:gsLst>
                <a:lin ang="5400000" scaled="1"/>
              </a:gradFill>
              <a:ln w="19050">
                <a:noFill/>
                <a:round/>
                <a:headEnd/>
                <a:tailEnd/>
              </a:ln>
            </p:spPr>
            <p:txBody>
              <a:bodyPr/>
              <a:lstStyle/>
              <a:p>
                <a:pPr indent="-342900" defTabSz="914400">
                  <a:buFont typeface="Calibri" pitchFamily="-111" charset="0"/>
                  <a:buAutoNum type="arabicPeriod"/>
                </a:pPr>
                <a:endParaRPr lang="en-US" dirty="0">
                  <a:solidFill>
                    <a:srgbClr val="0D0D0D"/>
                  </a:solidFill>
                  <a:latin typeface="Calibri" pitchFamily="-111" charset="0"/>
                </a:endParaRPr>
              </a:p>
            </p:txBody>
          </p:sp>
        </p:grpSp>
      </p:grpSp>
      <p:sp>
        <p:nvSpPr>
          <p:cNvPr id="11271" name="Rektangel 613"/>
          <p:cNvSpPr>
            <a:spLocks noChangeArrowheads="1"/>
          </p:cNvSpPr>
          <p:nvPr/>
        </p:nvSpPr>
        <p:spPr bwMode="auto">
          <a:xfrm>
            <a:off x="1249363" y="5416675"/>
            <a:ext cx="1020762" cy="400110"/>
          </a:xfrm>
          <a:prstGeom prst="rect">
            <a:avLst/>
          </a:prstGeom>
          <a:noFill/>
          <a:ln w="9525">
            <a:noFill/>
            <a:miter lim="800000"/>
            <a:headEnd/>
            <a:tailEnd/>
          </a:ln>
        </p:spPr>
        <p:txBody>
          <a:bodyPr>
            <a:spAutoFit/>
          </a:bodyPr>
          <a:lstStyle/>
          <a:p>
            <a:pPr defTabSz="801688">
              <a:spcBef>
                <a:spcPct val="20000"/>
              </a:spcBef>
            </a:pPr>
            <a:r>
              <a:rPr lang="en-US" sz="2000" b="1" noProof="1" smtClean="0">
                <a:solidFill>
                  <a:srgbClr val="080808"/>
                </a:solidFill>
                <a:latin typeface="Calibri" pitchFamily="-111" charset="0"/>
                <a:cs typeface="Arial" charset="0"/>
              </a:rPr>
              <a:t>   2000</a:t>
            </a:r>
            <a:r>
              <a:rPr lang="en-US" sz="1200" b="1" noProof="1" smtClean="0">
                <a:solidFill>
                  <a:srgbClr val="080808"/>
                </a:solidFill>
                <a:latin typeface="Calibri" pitchFamily="-111" charset="0"/>
                <a:cs typeface="Arial" charset="0"/>
              </a:rPr>
              <a:t>	</a:t>
            </a:r>
            <a:endParaRPr lang="en-US" sz="1200" b="1" noProof="1">
              <a:solidFill>
                <a:srgbClr val="080808"/>
              </a:solidFill>
              <a:latin typeface="Calibri" pitchFamily="-111" charset="0"/>
              <a:cs typeface="Arial" charset="0"/>
            </a:endParaRPr>
          </a:p>
        </p:txBody>
      </p:sp>
      <p:sp>
        <p:nvSpPr>
          <p:cNvPr id="11272" name="Rektangel 153"/>
          <p:cNvSpPr>
            <a:spLocks noChangeArrowheads="1"/>
          </p:cNvSpPr>
          <p:nvPr/>
        </p:nvSpPr>
        <p:spPr bwMode="auto">
          <a:xfrm>
            <a:off x="838200" y="3675063"/>
            <a:ext cx="1792288" cy="880241"/>
          </a:xfrm>
          <a:prstGeom prst="rect">
            <a:avLst/>
          </a:prstGeom>
          <a:noFill/>
          <a:ln w="9525">
            <a:noFill/>
            <a:miter lim="800000"/>
            <a:headEnd/>
            <a:tailEnd/>
          </a:ln>
        </p:spPr>
        <p:txBody>
          <a:bodyPr>
            <a:spAutoFit/>
          </a:bodyPr>
          <a:lstStyle/>
          <a:p>
            <a:pPr algn="ctr" defTabSz="801688">
              <a:spcBef>
                <a:spcPct val="20000"/>
              </a:spcBef>
            </a:pPr>
            <a:r>
              <a:rPr lang="en-US" sz="1600" noProof="1" smtClean="0">
                <a:latin typeface="Calibri" pitchFamily="-111" charset="0"/>
                <a:cs typeface="Arial" charset="0"/>
              </a:rPr>
              <a:t>No Child Left Behind (NCLB) </a:t>
            </a:r>
          </a:p>
          <a:p>
            <a:pPr algn="ctr" defTabSz="801688">
              <a:spcBef>
                <a:spcPct val="20000"/>
              </a:spcBef>
            </a:pPr>
            <a:r>
              <a:rPr lang="en-US" sz="1600" noProof="1" smtClean="0">
                <a:latin typeface="Calibri" pitchFamily="-111" charset="0"/>
                <a:cs typeface="Arial" charset="0"/>
              </a:rPr>
              <a:t>2001</a:t>
            </a:r>
            <a:endParaRPr lang="en-US" sz="1600" noProof="1">
              <a:latin typeface="Calibri" pitchFamily="-111" charset="0"/>
              <a:cs typeface="Arial" charset="0"/>
            </a:endParaRPr>
          </a:p>
        </p:txBody>
      </p:sp>
      <p:sp>
        <p:nvSpPr>
          <p:cNvPr id="11273" name="Rektangel 156"/>
          <p:cNvSpPr>
            <a:spLocks noChangeArrowheads="1"/>
          </p:cNvSpPr>
          <p:nvPr/>
        </p:nvSpPr>
        <p:spPr bwMode="auto">
          <a:xfrm>
            <a:off x="4087813" y="5416675"/>
            <a:ext cx="1020762" cy="400110"/>
          </a:xfrm>
          <a:prstGeom prst="rect">
            <a:avLst/>
          </a:prstGeom>
          <a:noFill/>
          <a:ln w="9525">
            <a:noFill/>
            <a:miter lim="800000"/>
            <a:headEnd/>
            <a:tailEnd/>
          </a:ln>
        </p:spPr>
        <p:txBody>
          <a:bodyPr>
            <a:spAutoFit/>
          </a:bodyPr>
          <a:lstStyle/>
          <a:p>
            <a:pPr algn="just" defTabSz="801688">
              <a:spcBef>
                <a:spcPct val="20000"/>
              </a:spcBef>
            </a:pPr>
            <a:r>
              <a:rPr lang="en-US" sz="1200" b="1" noProof="1" smtClean="0">
                <a:solidFill>
                  <a:srgbClr val="080808"/>
                </a:solidFill>
                <a:latin typeface="Calibri" pitchFamily="-111" charset="0"/>
                <a:cs typeface="Arial" charset="0"/>
              </a:rPr>
              <a:t>          </a:t>
            </a:r>
            <a:r>
              <a:rPr lang="en-US" sz="2000" b="1" noProof="1" smtClean="0">
                <a:solidFill>
                  <a:srgbClr val="080808"/>
                </a:solidFill>
                <a:latin typeface="Calibri" pitchFamily="-111" charset="0"/>
                <a:cs typeface="Arial" charset="0"/>
              </a:rPr>
              <a:t>to</a:t>
            </a:r>
            <a:endParaRPr lang="en-US" sz="1200" b="1" noProof="1">
              <a:solidFill>
                <a:srgbClr val="080808"/>
              </a:solidFill>
              <a:latin typeface="Calibri" pitchFamily="-111" charset="0"/>
              <a:cs typeface="Arial" charset="0"/>
            </a:endParaRPr>
          </a:p>
        </p:txBody>
      </p:sp>
      <p:sp>
        <p:nvSpPr>
          <p:cNvPr id="11274" name="Rektangel 157"/>
          <p:cNvSpPr>
            <a:spLocks noChangeArrowheads="1"/>
          </p:cNvSpPr>
          <p:nvPr/>
        </p:nvSpPr>
        <p:spPr bwMode="auto">
          <a:xfrm>
            <a:off x="6811963" y="5119800"/>
            <a:ext cx="1020762" cy="707886"/>
          </a:xfrm>
          <a:prstGeom prst="rect">
            <a:avLst/>
          </a:prstGeom>
          <a:noFill/>
          <a:ln w="9525">
            <a:noFill/>
            <a:miter lim="800000"/>
            <a:headEnd/>
            <a:tailEnd/>
          </a:ln>
        </p:spPr>
        <p:txBody>
          <a:bodyPr>
            <a:spAutoFit/>
          </a:bodyPr>
          <a:lstStyle/>
          <a:p>
            <a:pPr defTabSz="801688">
              <a:spcBef>
                <a:spcPct val="20000"/>
              </a:spcBef>
            </a:pPr>
            <a:r>
              <a:rPr lang="en-US" sz="1200" b="1" noProof="1" smtClean="0">
                <a:solidFill>
                  <a:srgbClr val="080808"/>
                </a:solidFill>
                <a:latin typeface="Calibri" pitchFamily="-111" charset="0"/>
                <a:cs typeface="Arial" charset="0"/>
              </a:rPr>
              <a:t>    </a:t>
            </a:r>
            <a:r>
              <a:rPr lang="en-US" sz="2000" b="1" noProof="1" smtClean="0">
                <a:solidFill>
                  <a:srgbClr val="080808"/>
                </a:solidFill>
                <a:latin typeface="Calibri" pitchFamily="-111" charset="0"/>
                <a:cs typeface="Arial" charset="0"/>
              </a:rPr>
              <a:t> Present</a:t>
            </a:r>
            <a:endParaRPr lang="en-US" sz="2000" b="1" noProof="1">
              <a:solidFill>
                <a:srgbClr val="080808"/>
              </a:solidFill>
              <a:latin typeface="Calibri" pitchFamily="-111" charset="0"/>
              <a:cs typeface="Arial" charset="0"/>
            </a:endParaRPr>
          </a:p>
        </p:txBody>
      </p:sp>
      <p:sp>
        <p:nvSpPr>
          <p:cNvPr id="11279" name="Rectangle 8"/>
          <p:cNvSpPr>
            <a:spLocks noChangeArrowheads="1"/>
          </p:cNvSpPr>
          <p:nvPr/>
        </p:nvSpPr>
        <p:spPr bwMode="gray">
          <a:xfrm>
            <a:off x="314325" y="195263"/>
            <a:ext cx="8520113" cy="719137"/>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DECADES X 2 PROJECT							BY MATT SUTTON</a:t>
            </a:r>
            <a:endParaRPr lang="de-DE" sz="2400" b="1" dirty="0">
              <a:solidFill>
                <a:srgbClr val="080808"/>
              </a:solidFill>
              <a:latin typeface="Calibri" pitchFamily="-111" charset="0"/>
            </a:endParaRPr>
          </a:p>
        </p:txBody>
      </p:sp>
      <p:sp>
        <p:nvSpPr>
          <p:cNvPr id="6146" name="AutoShape 2" descr="data:image/jpeg;base64,/9j/4AAQSkZJRgABAQAAAQABAAD/2wCEAAkGBhQSEBQUEhQUFBQUFxQUFRQUFRUVFBQUFRUVFBQUFBQXHCYeFxkjGRQUHy8gIycpLCwsFR4xNTAqNSYrLCkBCQoKDgwOGg8PGiwkHSQpKSwpLCkpKSksLCksKSkpKSksLCwsLCkpKSksLCwpKSksLCwsKSwsLCkpKSksLCwsLP/AABEIALcBEwMBIgACEQEDEQH/xAAcAAABBQEBAQAAAAAAAAAAAAAFAAIDBAYBBwj/xAA9EAACAQIEAwYCCAQGAwEAAAABAgADEQQFEiExQVEGEyIyYXGBkQcUI0JSobHBFWLR8DNTcqLh8RZDgmP/xAAZAQACAwEAAAAAAAAAAAAAAAACAwABBAX/xAAsEQACAgEDAgQGAgMAAAAAAAAAAQIRAxIhMQRBE1FxkSIyYXKBwbHwM6HR/9oADAMBAAIRAxEAPwDxDmY8CM5mSCPhyAzlpJVGwjBJK3ARq4ZRXEsAeGQCWVHhlY+5GV7TjCPIjWlNbFnaQ3kY4yWlxkY4wHwiwjgh4PiZYWmSdpBgR4PiYQwnmj18qF9yA0G6RpQ9IZKxvdiXuVsBj8Z28LfVxGnBiS2VsCw3rOh/7tCP8PE6MpvJb8iUDGUHiAZFUwqnlb2hg5PGNk5kaT5RdAhcEo6yNsB6wwcqaL+Ev0gvT3CUZPgC/UD1Ejr4Vul4afAOPuyE0yORlVBqrLqS5QIWg3SNamekLEe8RAk0KqsrUwQBOVYWNMdBI2wynlKePakTUDjwj6nCXjhF6RPhFI5iTw2TUDDHcpabL/Wd+onrBWNpsJyRTE7LBwLekacK3SRRZLR1RFHBYo2hZWHEx4G0YOMkXhEwGM4BJK3ARqx1aN7A9yESyo8MrLLS+WDjLZXtGtHxrCSS2IjtEbyMeaaPsn2PrYxiVISmps1R76b/AIVA3ZvT8xNW30TUEI14t9TcAKSAseiqz3MRPLCNJsZGEmYTL/KfeXsMfFNrg/oqUginitW97mkAo5Wv3nG94Px/YHE0H2Vaqje9Mi9v9B8X6xkM0GqsB45J8A0CdCx5pEbHY9Oc6BHi2cCRwpRyiSoshBiUZco4XaTYXB6oew2WWG8uyGdbDyfDYK8LVMt3l/AYASagkgR/BvSJsttymt+qgCUsTQi3uaIy08GTxGB9IOq4EX4TW1MPeVKmX3gUE52ZdsvHSMbK16TRvl0YcBJRVmZfKFlepk4mpfAmVmwstIF0ZpspMibLWmn+ok8pDXwhHKFv5gaUzLthGEX1Vuk0dHB9RLiYMdJVyL0RMecK3QxhUibn6kLcJlc4pWqG0Yr7iZJLgC1BuYo+oN4pKIUOckThI+clpjaJhz7hMS8Y6vOIN47ERvYohUSyo8MrLLK+WDjIyG02PYXsWuJYVK/+GDYJcguQRe9t9PL95k8PS1Oq8LkDe/P23+U9nwuC+qpTpKdwlrIth78vXmZn6nI4xpdx2GNvcu1cUqkIirTpL4URAAT7AbLwg2vSdmYIVXUACQNTb8tWwufjLApKxtfxbXba9uduQA9Pn0IUMKqtcG4FyL+n7cJynsboq2VcFlFUFbbWv5t9tuHIGGkwFRt2Y+xAI9rcv74R1DFEgXG9oUwNQEgf9xKm7NjxRSM92kyZa1ByUGtB4WtZtuW/WeXT6Cq0VqIVdbhgQduR2M8JzjAmjiKlM38DMATzF9j8RadboslpxZyOqx6akiqpk9OV1lmhOiZEEsATqE1+CIK7zJ4HjDtHEymEi1VpXaE8Fh7CUKO8u4vMVoUWqNwUXi5PsEi81KUq+HvM3Q7SYvFU3egiKq8ATck+vSZ7/wA/xKMQ4UkGxFpFFk1G++qThwcBZZ2/RtIroaerg1vCfjNScXT7vvAwK8b3gSenkZH4nSBz4KRPgxIqmYVqxtQSy/jO3yjD2dqtvVrEeg2mfxm/lRtXTRj/AJJU/JbsT4Zeo+cauWAzq9mVuLVSbHheGRh7COxTk/mEZ4whWht+qoDVcIAOEF4mlNDi1gWuu80JGZyB60JKtKTinFaFQDkQskxmfj7UzbssxvaNPtJYLYAqcYo5xvFJRQNXzSSnI080kQTPD/oxj0ixEao3na8b2B7kSS2nllRZbXyysZcixkddUxNJmFwrgkfofhxnouZdokJ1avGeAYaSN9zw/SeZ4GwrJqFxrW4va41Da89EyGh9Zeo6lUbvKdNQyI4VG1aiFcEbkAHYHb1mHrKVM19LFzelCwnaKmreI7D4kkAlSb+vXpNBg84WqvgNyQNhuoHM/wB9Zjs9wCGodNGmro2mr3Rbu2IO1Smn3Qb72249JrezGXpSUAXN99zf/qc+clps3Y8b10w3h8QqIO8PDgOZ9IzEdsloWLUXtyINoTp5eji4O/QGxt78vhKtXsbhlY1e5Gsi25ZuR3AJ478YiNcmmV3SL1PtWrYfvhYKLeY8+nvPOu1eKStiO9Tg6gkdGGx/SbCtk64mk2GqHSLh0dbXQ+m3TaZbPcuanXNNiWNNaaaiPNZQdXxvN/Q75PwYutjphRn+7lijTk5w0npUJ2jkEmHEK4ZZToUYVwtKCw0i9hUlDtsGOGFNBdqjBQOsMYWlG1Kavi6at9xS4HrwvFN0wmgB2d7KYuhTZQ1MB9zxJ4TNdpew1bDqapIcE3a17rfn7T2RRKmc0dWHqDqp4+0BZHZHFUeH5hnbVqVOmwAFPYEDc+81/YLAoaDVKznQG2Qnbb0grJqeEODqiqB3tzbfc24Wmj7EYWjTwy1Gu7sSQnG3Swl538FfUZ0y+O/p2DvfVqgtQQU0/E37CQP2aLb1a7E+hsJdZMTV4EUU+bf0EhPZ6l/7KrMfVz+gmFq+V7nSU9PDr7Vf+yPA9naaOGV2YjkTeFKqRmW5TSpktTN77HcmWMQs04lSMOeTlLdt+oDxsEVE3hvGLBVQTWjI0VWEhZpJWMpVKsuy1CycvMn2mXxiaIV5n+0bgkWkUrYU4UjOuN4pIw3ihCAQnmktMyFfNJaZiIc+42Q9BFXE6kWIjewJAglxR4ZUpy4vlg4yMgHHaavLe04pV0Y+RgmsgAlb2Oorz0uPyMyphzs7kz4hXIp60p21N01b6fyv6RHVQThY/BJxmqPT8yw7EmvTKtTqKveAAFSo8lSmw3G7WKkc/SNwuw8PymJxD1qaOEdgmx0A+FgDc7fDlC2UdpFYgX9/brOI4Otjta1ZtMMWFiDzhnF1XqUiqkKSp3PC/Lhymdw2YDYdd4Uxtapb7LTuoPiuQBz2G5MBDGyvlVDFpiB9lRNOxs6Fhb+Uq3HjxFpD2lTXinuOAQf7Qf3kuDzTE6rLicK9gD3Jo1Kb+oB7w725zuNGqvUP81vkAP2nR6Pad/QwdY3p38wR9RXpI2wo5CGmwd4lwE6eo5iQKo4WE8Nh5Yp4KW6WHlOQVDaFOYvGZ8KecKSfCAKZ9L7/AKzeabAnoJ4nnbM+IqPZt2O9jwvtKhvYMnR71TIIuJ2rRDAg8CLGZP6Oc/bEUCj+alYX6i2xmnzDMEoUy9Q2UcTENNOg07Vnh/azLloYuoiX0g3APK+9vaeh9kn04WmKFG7EC7NsL9b85gu2OZpiMWz0t1IAv1npGVPiXooqItJQoGpuPDpD6hvTFDemim29vz/dy5Uyuq+9atpH4U2/PjKz5NhB5nufVz/WOq5GvGviGPpq0j5CQfUsANrqT6m8w/hflnRVtbOT+1UgzleBp00+y3U78byXELJsJh1SmFQWXlGYgbTXDZHLm7k3/IDxiwTWhrFrA2Kj9WxUYWwTi6loIxGIl3HNBbpBuzRpURprGDMyhAyhmI2jI8mfJugaZyOIijzIBE80kUbyJfNJk4zND9jpHV4xV44cZyuI3sCRJLS+WVacIYXDF7KouT8h6mDDgj5IKFHUwHz9pquzHbN8DVKsO8osRrTbUDa2tGPOwGx2IHLjIv4DTpU/Fdn4gjbfr7ekz2NonVc/Pkf6GZck9THJaT2HMclp4qj9YwbK2sFtI2Vz94W+4/I/n1nmeY4Q03JUFSDup2KHoR0P98pzsn2vqYGrdfFTa3eUidm/mX8Ljr8DPTMxy6hmNFa1Fhcg2a29+aOOR6qf+Yh4090aY5bVMyOV9plFNBUB1IbG3MTfdne1GHrDjuvI7EfCeZYnJXSr3YU6rN4RzK2vY9P0ld6DU3swKuLXHC1wCPjYiZ1gc3S5NPj6Fb4Pd8aKK0mqoFDhdmAFzfYfrM/TqhVLNy3JmWyjFMVALMRtsWJH5mHcYuul3Y+/cfC034cHhLfuYs2bxHtwaWiy6A3I2t8ZbXDQFkuLD4ajc+Xzf/G37QoudXIIptoJtr5e9ukJ2KRcGHEbVqInmIHuZZqMFBPSUK+VrWQ6xcmxueW9xaDfmWWVAPrOfUkPFV+QlHJvPVYn7wUX6KLRmeV6wZRTKhbgN1NzykreiBTD4NEJKqFvxsLXjMzy9a9Jqb+VgQZXzHHaKdlYF/CoF97mEKQOkX42EHdblnlmZfRfWpMHosKgBB0nY7G/HgZscLgMVVUCo4pLYDSvH5w5g65fUTyJAlgmTI3OtQzFPw70gen2Ro8Xu56sSf1k3/jOHH/rX5CPx+YurKlNdTHj0UdTLdGtqJHT9YOhLsW82R8yZ3RYWHKQVlkmMr6EZrE2F7CAsv7VLVcI6PTZr6Q4sG9jwhpMUSYunAuLwpM1VXD3g8UwxYDfSbGFY1bGOxOAg+rgTNxVy8EyniMqhpltmFqYaDM0XabLG4C15lc6p2jE9xMl8LAdooopoMgCHmkyneQ/ekycZmh+xrHc5ytHHjOVY58ACweHLtYfE8gJqcudKK7W9Wa3H1/pANKoKa+v6mUK2KLHc/36TFOd7DltuajGZoGOzg/ESnUswNxcGA0aW8PWIiy7FUwu/wCh/Y+v6w92PztsFXDXLUmIFWn1XhqA/GOR+EF2B9jOEFdzuvXmPfqP73kIfRmEyqhiKS1EYMlQalqLbYWtqF+DD16WM8ZztVqaHpAkIoRjq16wpOmpcDiVIuOVhLPYztg2GFSg72w+IV0Lce5d1Kisvpv4h0F+IsR2a5PWys+ICohsA6nwm4utxvxUXBGxsbHiJepxeqI+Gma0zCeU1thNLl+I1VB/Kv5mZhAAQUIKOA6W/Cwvb4cIVwOKsZuVSjaMrThJxZ3AV6lOuKdTaj3h35b3IB+JnoKYlallXdRYkjhtyEy9HEKwswBB6wxhMWALCwHpFzjZcQlnmMCUSx4Arf0F95Vx/amhTTZgxtsq7nh6R1TEK6lWsQeIMo0MDQpghEVb8bCL0+YREmTBKAqam7xmD3udixva3S0gzDGlWDEm71Aq+nK8LVKqsADwH7SGrl9NxZuFjb0J5j1k9SJeR1MkpjEUja77uzE7naaCvUspPQQHlmENNizVC5tpF+QljNnqPTIpFQ23m4QHuw6LRxAo0C7bAAsf1mUqZgazKyPVd7hgqAhAOhPCE6mGr1qZp1SgUi11vf8AOXstwtRAAzKbC3hWxMvZFaWyll+MxDGo/dAAmwJbew6y7kNCvu9VlsxJ0gcPjzlqhSIpEczeWqIsoHQQWwlEH9pMy7mgxClmPhVQNyTwEz+V5yalRVxNI0dAumoeYgb2M0GcufBpQv4gSBBHaDKq2LpkWFPTutvMSPXlCjVbgtO9h+O7Q1F8SovdA2JLWYjqBFkmbUjffeo7H0v0vKWGySmafipVCwW3jJIB9N4SxuCWnQpoi2ta1hzluuCb8lDH51Tw7s1nqM5IAUE2t+knOe0jQWq1xq+7bf5SxluGC3Yi9l59TxgejiEXvtdgwuUB/CeghKmVbK1Pxo1Tk5On2mS7Qpxm1qkLSUDpf5zG5+bgwo8jGvgMwYo6KaqMJnz5vjJVO8jYeP4x9t5mh+xrJr7zvrGXjK1ThCyyqJUVuKs5JtG2tyvIzTJ3jbkTEMJSW6R9LFW4iQjEmSBw3S/Th8pCBDDVQeEs10JRgONtoKo19B3W0JUcSLjow/SWQko1AwBH/XoZfzXN2qYJaLkk0T9kf/zPGm3+lrFegLDpBlVdDah5T5vQ/i/rJwZAk6DORVw2Bv8A5LG/C+g2Y/JW/wBsJYepBHZaiVFdPuvYW9CGB258Z3szjNdMofNTOk+oGwMd0093BjeojcYT+lexpaOItCNDHGCEEsIZuox2F2zD1kDZp6wdWqbQe+IN4Lii7NEM29ZapZrtxmRGIhvLcnxFVCyUnZRz2F/9N7avheInS3Y/Fuw2maessJmcyhrFSQQQRsQdiD6gyRMZF0jRpNcmYTIfSf2uqUKCUqLFWratTg2Ipra4U8iSw36A9ZZTHQfn+UU8YgWoSGW+h14re1wQeINht6RbQTg2tjz/ACDtfiMI16NQgHih8SN/qQ7fHj6zT4j6YMY1QMndKoG9IJqBsPEST4uvAi35zH512fq4ZrOLqdldfK3p6H0MjyfHtSqEhit1em3qtRSjq3VSrEW9YuqMruOzPYcg+l6hVsMQO4b8Qu1M/Hivxv7zcpiwQCCCCAQQbgg7gg8xafM+KwCjxB9uQ4knoP8Am3xm97JfSOq/Z11CISoVkFqdPSioRo+6p06jbgWbax2idhxl2Z64a4kVWsJgqH0qYVqui9RV/wA1lsl/YHUB6kfKaGvmAKggggi4INwQdwQecdGN8FOSCVTEiC8fTpubsoJHCU/rt5HVqkxigDdkWYV9pk85Oxh7FEwFmo8JhqJbltRnLxTtpyaDGAG8/wAZNbeQt5z7yW+8yx7+oxkhG8q1DuZcEpVW3lZ+xcBJVtxk11PSVwsTLaZQyY4fpGGgRyjAJPSkIT02NrEfOObDlV1DYAg299jb8pCKljCVLEBhY8xaQhNQqBhIU8DaDwPkPp+H3EhoEo2k8uHtyl2qgdd/+QeolllrL8Yabhhw4MOqniP39xK1Gr9Xx/8AJVOoHkUqbg/A7fAyOi54HiOfUdf6+sr50Swpkb6AVHWxYuPhct85Fs9SC1Nx0noKiWFpnpAGB7XUEpoampn0i6qN7jbcmwjMb9JbWtQoon8znW3y2A/Ob3mikI0h6vhG6RZd2arV2sgsObNso/c+wmh7N0zVwNCqz6ndDUcnSAWJ2Xh4QoFrC0mbN1S+9+u5I+PWYM/XOL0xRtw9HqSk2Wsn7FUKJvU+2qDmR4F9k4H3N/aaxHIGrVdQLW6W5ekxeV9pWZj4QFW1zw2626TUNjtw4ANNxZ/Rj/UTmyySm7kzcsKgqiVs+yihX3qjSTstVdmHQHr7H4TBZ1kT4Zhq8SNujjg3p6H0m5xOOp0z3Vf/AAag8DE8uYvyZTbf2MA5JnK4hWweI+9fuqhtvY+FvRuFx6mPw5ZR+3+AZRT27mVBkiMZNicA1Oo1NxZlNiP3Hpz+MctCdNoTGRDWpB1KuoZTxDC4PwlJ+ymHcEd0BfmtwR7QuKct4KjvA0jHKL5PHu0GTthq7pvpB8JPNTup2jsHmZ7pqQ0prGl30gu4uGC6m8oGkeW197kz0H6UcVTTCohANV2BQ/eRVILMD8hb19JkuyvYpsYpqM3d0g1hZbsx+9p4AAbC8BwbdIwTST2A9BDRa7IHtYqTuo3G7rzHKx2N+c3/AGc7Rh6KUmP2igjgArC50hNOwsLC23CYztL2fbB1Aus1EdQxNtJIVrFTueG3zElbIClJKusKWUOtEXFmPl3ZtgAQxJ4ANLjqg79xfJ6RSMnmS7DV6rd5qZnorsruSdTk76SfugX+fwGtM1RlqVkSoiqJeBc5w/gMPEShmyfZmERmDIinWG5ijaEGeqec+8kI3kdT/EPvJuczQ7+obHMJTqjcy80p4jzSsy2suBGpjyJFJadW0yjBpaOSraSd8I1qo6SiiQVwfuyZGA9PjK3feHlOoN/ykIWqtTnzH92nVzAgbDlKlWMLSELNTFM3EyEmM7yc1yEHa5xnjS0beQh6BknaWquWU1pAs1Kq6soO4pWL3IG9rvaCKPaOvUY6ATvfwkWF+sA4DHd3e9+RFuII6HlxhShmlPRwVCfN+I2va7fnJHDGctxvjSjGkaEV8Qys5rBH0WVA2xIBsGPC25hrsf21qrSeliUZhpZd7KL28JvfjfmOkw4x6fiE6Mcn4h8499HiaqwV1WRHoVfPnqU0So4bRwsANzxMrJigGBBsVIIIO4I5gzEDGKeDfnJe/wDX8zHLFjhHT2AeacnZ6DUzI1X11G1MQBfbgBYD5CTGsvWecfXCObH42jWxz/iI9if1i3khFUglOXc9Eq4+km7uqj1IE7l/afDsxCsxtuSFNvhff8p5kxvxl/I6lqnvtFPM+yC1M2Pa3s/hsfZ1rd3WVdKsb6CoJIVlPDcncdec81ovVwddgCQyakDKWC8xcHgy33sdj03m+Uxx3gOdg8gnt1he+q4Vb33dXbYWHgLNbkLBjH5fgWxTs1UaKTEDRzdVPgRSPucyeZY2txkPaV7Bep1C/OxtcX6Hb5TnYLMauIxyUiwKAOxGkbBV2Fx6kQp5Y05P19ioxbaR6FluERKYbQNN+7o0h4dTBSxNvTpcXJtcWl/GYFHpa6bI9rLqpMrKzBSXBVSdDX4C/wABxje0FQ0lVKdNK1Sy0aVJvGprPqZ2qJbgo1eG/i1AHYm4mm2IwVdauJpUUqqFd2oBEpYrDBgtTWiWXvqBZagIF9KsDcG45sIza8VPc1zmk9NbEWoSnmTeAyt2n72jiHWmupLm1jcgX2B53tp+cz9fOH4MpF+oI/WdzFLXFSRjn8LaBdQ7n3inGa5vOR5nANcfaH3klt5HiP8AEPvJekzw7+oxkrDhKmLG4lxxsJXxK7QsquJUXuU4p0icmIcKdvOTshDrSWkZFOXkITM28Y0jndUhR0mcvORyyFnJ0qf6SzSwTngLep2/WWKeUj7zfL+plWQHCS0MMW4AkdeXzhang0Xgo+O/6yaTUQojKhzNvbeSJlqDqfc7fISzFI5NlISIBwAHsLTs5FALFFFFIQ5LOCaxB6EStLFAbSyGqQx4lXCVLop9P02lkSFgbtOPCp9TH/Q0B/EWJ/yn/N0Emz6lqok9CD+0CdgsYaOMcjbwMP8Acpi8qvGw8fzo9O7UZof4nh0BC6mxDa1NrHX3YJ0njpo6TsDbmTYy92nwdOkKNAFyDVCOGRFUjEA0dSaVK6WR25HyC44CAu29YHGUMQRptSFioOkgVylRnOgX8D6r3NrchxOZ3hHxmGoYktTugosxGwYYet3ek6iADqrNz5QMe6VeSLl3X1/QEzGoXo4d2I1GlSD+IFg+khtSjyXKk2IBO5O5My3agkYcsvFSp+B8J/UTa5pgimBotYAF2CkKouPtD5gx1DcchblfjMxjqGum69VI+NtvzjMDrjzKycmDXMHtwiloIPSKdan5mO/oC8T/AIh95J0nYouPf1DfCJi2wkb8JyKOkgSmyxtpyKc58jkdtORRSixRRRSEOhbyengifSKKUyF2jlq87n8h+UuU6QXgAPacilEHxRRSiHJyKKQgooopCCiiikIKdiilkOS1SGwiilEDWVt4PYn+svCKKWWKtS1KVPMETBqTRxJ67j+/lFFBfDLWzPUM9xl8tweL7sHQO5caiNYqqPEdr7PSYW4Wbbiba3G5VVw64ekKqtTesr2VO7IpohxR4EWu9JfCOnHediisUVpT9Rk9pNeYO7XVyMJhqRUgozbkg6hoQ6tj/Pz3mQMUULD8hU/mMdjE01GXox+V9p2KKdqO6TMT5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148" name="AutoShape 4" descr="data:image/jpeg;base64,/9j/4AAQSkZJRgABAQAAAQABAAD/2wCEAAkGBhQSEBQUEhQUFBQUFxQUFRQUFRUVFBQUFRUVFBQUFBQXHCYeFxkjGRQUHy8gIycpLCwsFR4xNTAqNSYrLCkBCQoKDgwOGg8PGiwkHSQpKSwpLCkpKSksLCksKSkpKSksLCwsLCkpKSksLCwpKSksLCwsKSwsLCkpKSksLCwsLP/AABEIALcBEwMBIgACEQEDEQH/xAAcAAABBQEBAQAAAAAAAAAAAAAFAAIDBAYBBwj/xAA9EAACAQIEAwYCCAQGAwEAAAABAgADEQQFEiExQVEGEyIyYXGBkQcUI0JSobHBFWLR8DNTcqLh8RZDgmP/xAAZAQACAwEAAAAAAAAAAAAAAAACAwABBAX/xAAsEQACAgEDAgQGAgMAAAAAAAAAAQIRAxIhMQRBE1FxkSIyYXKBwbHwM6HR/9oADAMBAAIRAxEAPwDxDmY8CM5mSCPhyAzlpJVGwjBJK3ARq4ZRXEsAeGQCWVHhlY+5GV7TjCPIjWlNbFnaQ3kY4yWlxkY4wHwiwjgh4PiZYWmSdpBgR4PiYQwnmj18qF9yA0G6RpQ9IZKxvdiXuVsBj8Z28LfVxGnBiS2VsCw3rOh/7tCP8PE6MpvJb8iUDGUHiAZFUwqnlb2hg5PGNk5kaT5RdAhcEo6yNsB6wwcqaL+Ev0gvT3CUZPgC/UD1Ejr4Vul4afAOPuyE0yORlVBqrLqS5QIWg3SNamekLEe8RAk0KqsrUwQBOVYWNMdBI2wynlKePakTUDjwj6nCXjhF6RPhFI5iTw2TUDDHcpabL/Wd+onrBWNpsJyRTE7LBwLekacK3SRRZLR1RFHBYo2hZWHEx4G0YOMkXhEwGM4BJK3ARqx1aN7A9yESyo8MrLLS+WDjLZXtGtHxrCSS2IjtEbyMeaaPsn2PrYxiVISmps1R76b/AIVA3ZvT8xNW30TUEI14t9TcAKSAseiqz3MRPLCNJsZGEmYTL/KfeXsMfFNrg/oqUginitW97mkAo5Wv3nG94Px/YHE0H2Vaqje9Mi9v9B8X6xkM0GqsB45J8A0CdCx5pEbHY9Oc6BHi2cCRwpRyiSoshBiUZco4XaTYXB6oew2WWG8uyGdbDyfDYK8LVMt3l/AYASagkgR/BvSJsttymt+qgCUsTQi3uaIy08GTxGB9IOq4EX4TW1MPeVKmX3gUE52ZdsvHSMbK16TRvl0YcBJRVmZfKFlepk4mpfAmVmwstIF0ZpspMibLWmn+ok8pDXwhHKFv5gaUzLthGEX1Vuk0dHB9RLiYMdJVyL0RMecK3QxhUibn6kLcJlc4pWqG0Yr7iZJLgC1BuYo+oN4pKIUOckThI+clpjaJhz7hMS8Y6vOIN47ERvYohUSyo8MrLLK+WDjIyG02PYXsWuJYVK/+GDYJcguQRe9t9PL95k8PS1Oq8LkDe/P23+U9nwuC+qpTpKdwlrIth78vXmZn6nI4xpdx2GNvcu1cUqkIirTpL4URAAT7AbLwg2vSdmYIVXUACQNTb8tWwufjLApKxtfxbXba9uduQA9Pn0IUMKqtcG4FyL+n7cJynsboq2VcFlFUFbbWv5t9tuHIGGkwFRt2Y+xAI9rcv74R1DFEgXG9oUwNQEgf9xKm7NjxRSM92kyZa1ByUGtB4WtZtuW/WeXT6Cq0VqIVdbhgQduR2M8JzjAmjiKlM38DMATzF9j8RadboslpxZyOqx6akiqpk9OV1lmhOiZEEsATqE1+CIK7zJ4HjDtHEymEi1VpXaE8Fh7CUKO8u4vMVoUWqNwUXi5PsEi81KUq+HvM3Q7SYvFU3egiKq8ATck+vSZ7/wA/xKMQ4UkGxFpFFk1G++qThwcBZZ2/RtIroaerg1vCfjNScXT7vvAwK8b3gSenkZH4nSBz4KRPgxIqmYVqxtQSy/jO3yjD2dqtvVrEeg2mfxm/lRtXTRj/AJJU/JbsT4Zeo+cauWAzq9mVuLVSbHheGRh7COxTk/mEZ4whWht+qoDVcIAOEF4mlNDi1gWuu80JGZyB60JKtKTinFaFQDkQskxmfj7UzbssxvaNPtJYLYAqcYo5xvFJRQNXzSSnI080kQTPD/oxj0ixEao3na8b2B7kSS2nllRZbXyysZcixkddUxNJmFwrgkfofhxnouZdokJ1avGeAYaSN9zw/SeZ4GwrJqFxrW4va41Da89EyGh9Zeo6lUbvKdNQyI4VG1aiFcEbkAHYHb1mHrKVM19LFzelCwnaKmreI7D4kkAlSb+vXpNBg84WqvgNyQNhuoHM/wB9Zjs9wCGodNGmro2mr3Rbu2IO1Smn3Qb72249JrezGXpSUAXN99zf/qc+clps3Y8b10w3h8QqIO8PDgOZ9IzEdsloWLUXtyINoTp5eji4O/QGxt78vhKtXsbhlY1e5Gsi25ZuR3AJ478YiNcmmV3SL1PtWrYfvhYKLeY8+nvPOu1eKStiO9Tg6gkdGGx/SbCtk64mk2GqHSLh0dbXQ+m3TaZbPcuanXNNiWNNaaaiPNZQdXxvN/Q75PwYutjphRn+7lijTk5w0npUJ2jkEmHEK4ZZToUYVwtKCw0i9hUlDtsGOGFNBdqjBQOsMYWlG1Kavi6at9xS4HrwvFN0wmgB2d7KYuhTZQ1MB9zxJ4TNdpew1bDqapIcE3a17rfn7T2RRKmc0dWHqDqp4+0BZHZHFUeH5hnbVqVOmwAFPYEDc+81/YLAoaDVKznQG2Qnbb0grJqeEODqiqB3tzbfc24Wmj7EYWjTwy1Gu7sSQnG3Swl538FfUZ0y+O/p2DvfVqgtQQU0/E37CQP2aLb1a7E+hsJdZMTV4EUU+bf0EhPZ6l/7KrMfVz+gmFq+V7nSU9PDr7Vf+yPA9naaOGV2YjkTeFKqRmW5TSpktTN77HcmWMQs04lSMOeTlLdt+oDxsEVE3hvGLBVQTWjI0VWEhZpJWMpVKsuy1CycvMn2mXxiaIV5n+0bgkWkUrYU4UjOuN4pIw3ihCAQnmktMyFfNJaZiIc+42Q9BFXE6kWIjewJAglxR4ZUpy4vlg4yMgHHaavLe04pV0Y+RgmsgAlb2Oorz0uPyMyphzs7kz4hXIp60p21N01b6fyv6RHVQThY/BJxmqPT8yw7EmvTKtTqKveAAFSo8lSmw3G7WKkc/SNwuw8PymJxD1qaOEdgmx0A+FgDc7fDlC2UdpFYgX9/brOI4Otjta1ZtMMWFiDzhnF1XqUiqkKSp3PC/Lhymdw2YDYdd4Uxtapb7LTuoPiuQBz2G5MBDGyvlVDFpiB9lRNOxs6Fhb+Uq3HjxFpD2lTXinuOAQf7Qf3kuDzTE6rLicK9gD3Jo1Kb+oB7w725zuNGqvUP81vkAP2nR6Pad/QwdY3p38wR9RXpI2wo5CGmwd4lwE6eo5iQKo4WE8Nh5Yp4KW6WHlOQVDaFOYvGZ8KecKSfCAKZ9L7/AKzeabAnoJ4nnbM+IqPZt2O9jwvtKhvYMnR71TIIuJ2rRDAg8CLGZP6Oc/bEUCj+alYX6i2xmnzDMEoUy9Q2UcTENNOg07Vnh/azLloYuoiX0g3APK+9vaeh9kn04WmKFG7EC7NsL9b85gu2OZpiMWz0t1IAv1npGVPiXooqItJQoGpuPDpD6hvTFDemim29vz/dy5Uyuq+9atpH4U2/PjKz5NhB5nufVz/WOq5GvGviGPpq0j5CQfUsANrqT6m8w/hflnRVtbOT+1UgzleBp00+y3U78byXELJsJh1SmFQWXlGYgbTXDZHLm7k3/IDxiwTWhrFrA2Kj9WxUYWwTi6loIxGIl3HNBbpBuzRpURprGDMyhAyhmI2jI8mfJugaZyOIijzIBE80kUbyJfNJk4zND9jpHV4xV44cZyuI3sCRJLS+WVacIYXDF7KouT8h6mDDgj5IKFHUwHz9pquzHbN8DVKsO8osRrTbUDa2tGPOwGx2IHLjIv4DTpU/Fdn4gjbfr7ekz2NonVc/Pkf6GZck9THJaT2HMclp4qj9YwbK2sFtI2Vz94W+4/I/n1nmeY4Q03JUFSDup2KHoR0P98pzsn2vqYGrdfFTa3eUidm/mX8Ljr8DPTMxy6hmNFa1Fhcg2a29+aOOR6qf+Yh4090aY5bVMyOV9plFNBUB1IbG3MTfdne1GHrDjuvI7EfCeZYnJXSr3YU6rN4RzK2vY9P0ld6DU3swKuLXHC1wCPjYiZ1gc3S5NPj6Fb4Pd8aKK0mqoFDhdmAFzfYfrM/TqhVLNy3JmWyjFMVALMRtsWJH5mHcYuul3Y+/cfC034cHhLfuYs2bxHtwaWiy6A3I2t8ZbXDQFkuLD4ajc+Xzf/G37QoudXIIptoJtr5e9ukJ2KRcGHEbVqInmIHuZZqMFBPSUK+VrWQ6xcmxueW9xaDfmWWVAPrOfUkPFV+QlHJvPVYn7wUX6KLRmeV6wZRTKhbgN1NzykreiBTD4NEJKqFvxsLXjMzy9a9Jqb+VgQZXzHHaKdlYF/CoF97mEKQOkX42EHdblnlmZfRfWpMHosKgBB0nY7G/HgZscLgMVVUCo4pLYDSvH5w5g65fUTyJAlgmTI3OtQzFPw70gen2Ro8Xu56sSf1k3/jOHH/rX5CPx+YurKlNdTHj0UdTLdGtqJHT9YOhLsW82R8yZ3RYWHKQVlkmMr6EZrE2F7CAsv7VLVcI6PTZr6Q4sG9jwhpMUSYunAuLwpM1VXD3g8UwxYDfSbGFY1bGOxOAg+rgTNxVy8EyniMqhpltmFqYaDM0XabLG4C15lc6p2jE9xMl8LAdooopoMgCHmkyneQ/ekycZmh+xrHc5ytHHjOVY58ACweHLtYfE8gJqcudKK7W9Wa3H1/pANKoKa+v6mUK2KLHc/36TFOd7DltuajGZoGOzg/ESnUswNxcGA0aW8PWIiy7FUwu/wCh/Y+v6w92PztsFXDXLUmIFWn1XhqA/GOR+EF2B9jOEFdzuvXmPfqP73kIfRmEyqhiKS1EYMlQalqLbYWtqF+DD16WM8ZztVqaHpAkIoRjq16wpOmpcDiVIuOVhLPYztg2GFSg72w+IV0Lce5d1Kisvpv4h0F+IsR2a5PWys+ICohsA6nwm4utxvxUXBGxsbHiJepxeqI+Gma0zCeU1thNLl+I1VB/Kv5mZhAAQUIKOA6W/Cwvb4cIVwOKsZuVSjaMrThJxZ3AV6lOuKdTaj3h35b3IB+JnoKYlallXdRYkjhtyEy9HEKwswBB6wxhMWALCwHpFzjZcQlnmMCUSx4Arf0F95Vx/amhTTZgxtsq7nh6R1TEK6lWsQeIMo0MDQpghEVb8bCL0+YREmTBKAqam7xmD3udixva3S0gzDGlWDEm71Aq+nK8LVKqsADwH7SGrl9NxZuFjb0J5j1k9SJeR1MkpjEUja77uzE7naaCvUspPQQHlmENNizVC5tpF+QljNnqPTIpFQ23m4QHuw6LRxAo0C7bAAsf1mUqZgazKyPVd7hgqAhAOhPCE6mGr1qZp1SgUi11vf8AOXstwtRAAzKbC3hWxMvZFaWyll+MxDGo/dAAmwJbew6y7kNCvu9VlsxJ0gcPjzlqhSIpEczeWqIsoHQQWwlEH9pMy7mgxClmPhVQNyTwEz+V5yalRVxNI0dAumoeYgb2M0GcufBpQv4gSBBHaDKq2LpkWFPTutvMSPXlCjVbgtO9h+O7Q1F8SovdA2JLWYjqBFkmbUjffeo7H0v0vKWGySmafipVCwW3jJIB9N4SxuCWnQpoi2ta1hzluuCb8lDH51Tw7s1nqM5IAUE2t+knOe0jQWq1xq+7bf5SxluGC3Yi9l59TxgejiEXvtdgwuUB/CeghKmVbK1Pxo1Tk5On2mS7Qpxm1qkLSUDpf5zG5+bgwo8jGvgMwYo6KaqMJnz5vjJVO8jYeP4x9t5mh+xrJr7zvrGXjK1ThCyyqJUVuKs5JtG2tyvIzTJ3jbkTEMJSW6R9LFW4iQjEmSBw3S/Th8pCBDDVQeEs10JRgONtoKo19B3W0JUcSLjow/SWQko1AwBH/XoZfzXN2qYJaLkk0T9kf/zPGm3+lrFegLDpBlVdDah5T5vQ/i/rJwZAk6DORVw2Bv8A5LG/C+g2Y/JW/wBsJYepBHZaiVFdPuvYW9CGB258Z3szjNdMofNTOk+oGwMd0093BjeojcYT+lexpaOItCNDHGCEEsIZuox2F2zD1kDZp6wdWqbQe+IN4Lii7NEM29ZapZrtxmRGIhvLcnxFVCyUnZRz2F/9N7avheInS3Y/Fuw2maessJmcyhrFSQQQRsQdiD6gyRMZF0jRpNcmYTIfSf2uqUKCUqLFWratTg2Ipra4U8iSw36A9ZZTHQfn+UU8YgWoSGW+h14re1wQeINht6RbQTg2tjz/ACDtfiMI16NQgHih8SN/qQ7fHj6zT4j6YMY1QMndKoG9IJqBsPEST4uvAi35zH512fq4ZrOLqdldfK3p6H0MjyfHtSqEhit1em3qtRSjq3VSrEW9YuqMruOzPYcg+l6hVsMQO4b8Qu1M/Hivxv7zcpiwQCCCCAQQbgg7gg8xafM+KwCjxB9uQ4knoP8Am3xm97JfSOq/Z11CISoVkFqdPSioRo+6p06jbgWbax2idhxl2Z64a4kVWsJgqH0qYVqui9RV/wA1lsl/YHUB6kfKaGvmAKggggi4INwQdwQecdGN8FOSCVTEiC8fTpubsoJHCU/rt5HVqkxigDdkWYV9pk85Oxh7FEwFmo8JhqJbltRnLxTtpyaDGAG8/wAZNbeQt5z7yW+8yx7+oxkhG8q1DuZcEpVW3lZ+xcBJVtxk11PSVwsTLaZQyY4fpGGgRyjAJPSkIT02NrEfOObDlV1DYAg299jb8pCKljCVLEBhY8xaQhNQqBhIU8DaDwPkPp+H3EhoEo2k8uHtyl2qgdd/+QeolllrL8Yabhhw4MOqniP39xK1Gr9Xx/8AJVOoHkUqbg/A7fAyOi54HiOfUdf6+sr50Swpkb6AVHWxYuPhct85Fs9SC1Nx0noKiWFpnpAGB7XUEpoampn0i6qN7jbcmwjMb9JbWtQoon8znW3y2A/Ob3mikI0h6vhG6RZd2arV2sgsObNso/c+wmh7N0zVwNCqz6ndDUcnSAWJ2Xh4QoFrC0mbN1S+9+u5I+PWYM/XOL0xRtw9HqSk2Wsn7FUKJvU+2qDmR4F9k4H3N/aaxHIGrVdQLW6W5ekxeV9pWZj4QFW1zw2626TUNjtw4ANNxZ/Rj/UTmyySm7kzcsKgqiVs+yihX3qjSTstVdmHQHr7H4TBZ1kT4Zhq8SNujjg3p6H0m5xOOp0z3Vf/AAag8DE8uYvyZTbf2MA5JnK4hWweI+9fuqhtvY+FvRuFx6mPw5ZR+3+AZRT27mVBkiMZNicA1Oo1NxZlNiP3Hpz+MctCdNoTGRDWpB1KuoZTxDC4PwlJ+ymHcEd0BfmtwR7QuKct4KjvA0jHKL5PHu0GTthq7pvpB8JPNTup2jsHmZ7pqQ0prGl30gu4uGC6m8oGkeW197kz0H6UcVTTCohANV2BQ/eRVILMD8hb19JkuyvYpsYpqM3d0g1hZbsx+9p4AAbC8BwbdIwTST2A9BDRa7IHtYqTuo3G7rzHKx2N+c3/AGc7Rh6KUmP2igjgArC50hNOwsLC23CYztL2fbB1Aus1EdQxNtJIVrFTueG3zElbIClJKusKWUOtEXFmPl3ZtgAQxJ4ANLjqg79xfJ6RSMnmS7DV6rd5qZnorsruSdTk76SfugX+fwGtM1RlqVkSoiqJeBc5w/gMPEShmyfZmERmDIinWG5ijaEGeqec+8kI3kdT/EPvJuczQ7+obHMJTqjcy80p4jzSsy2suBGpjyJFJadW0yjBpaOSraSd8I1qo6SiiQVwfuyZGA9PjK3feHlOoN/ykIWqtTnzH92nVzAgbDlKlWMLSELNTFM3EyEmM7yc1yEHa5xnjS0beQh6BknaWquWU1pAs1Kq6soO4pWL3IG9rvaCKPaOvUY6ATvfwkWF+sA4DHd3e9+RFuII6HlxhShmlPRwVCfN+I2va7fnJHDGctxvjSjGkaEV8Qys5rBH0WVA2xIBsGPC25hrsf21qrSeliUZhpZd7KL28JvfjfmOkw4x6fiE6Mcn4h8499HiaqwV1WRHoVfPnqU0So4bRwsANzxMrJigGBBsVIIIO4I5gzEDGKeDfnJe/wDX8zHLFjhHT2AeacnZ6DUzI1X11G1MQBfbgBYD5CTGsvWecfXCObH42jWxz/iI9if1i3khFUglOXc9Eq4+km7uqj1IE7l/afDsxCsxtuSFNvhff8p5kxvxl/I6lqnvtFPM+yC1M2Pa3s/hsfZ1rd3WVdKsb6CoJIVlPDcncdec81ovVwddgCQyakDKWC8xcHgy33sdj03m+Uxx3gOdg8gnt1he+q4Vb33dXbYWHgLNbkLBjH5fgWxTs1UaKTEDRzdVPgRSPucyeZY2txkPaV7Bep1C/OxtcX6Hb5TnYLMauIxyUiwKAOxGkbBV2Fx6kQp5Y05P19ioxbaR6FluERKYbQNN+7o0h4dTBSxNvTpcXJtcWl/GYFHpa6bI9rLqpMrKzBSXBVSdDX4C/wABxje0FQ0lVKdNK1Sy0aVJvGprPqZ2qJbgo1eG/i1AHYm4mm2IwVdauJpUUqqFd2oBEpYrDBgtTWiWXvqBZagIF9KsDcG45sIza8VPc1zmk9NbEWoSnmTeAyt2n72jiHWmupLm1jcgX2B53tp+cz9fOH4MpF+oI/WdzFLXFSRjn8LaBdQ7n3inGa5vOR5nANcfaH3klt5HiP8AEPvJekzw7+oxkrDhKmLG4lxxsJXxK7QsquJUXuU4p0icmIcKdvOTshDrSWkZFOXkITM28Y0jndUhR0mcvORyyFnJ0qf6SzSwTngLep2/WWKeUj7zfL+plWQHCS0MMW4AkdeXzhang0Xgo+O/6yaTUQojKhzNvbeSJlqDqfc7fISzFI5NlISIBwAHsLTs5FALFFFFIQ5LOCaxB6EStLFAbSyGqQx4lXCVLop9P02lkSFgbtOPCp9TH/Q0B/EWJ/yn/N0Emz6lqok9CD+0CdgsYaOMcjbwMP8Acpi8qvGw8fzo9O7UZof4nh0BC6mxDa1NrHX3YJ0njpo6TsDbmTYy92nwdOkKNAFyDVCOGRFUjEA0dSaVK6WR25HyC44CAu29YHGUMQRptSFioOkgVylRnOgX8D6r3NrchxOZ3hHxmGoYktTugosxGwYYet3ek6iADqrNz5QMe6VeSLl3X1/QEzGoXo4d2I1GlSD+IFg+khtSjyXKk2IBO5O5My3agkYcsvFSp+B8J/UTa5pgimBotYAF2CkKouPtD5gx1DcchblfjMxjqGum69VI+NtvzjMDrjzKycmDXMHtwiloIPSKdan5mO/oC8T/AIh95J0nYouPf1DfCJi2wkb8JyKOkgSmyxtpyKc58jkdtORRSixRRRSEOhbyengifSKKUyF2jlq87n8h+UuU6QXgAPacilEHxRRSiHJyKKQgooopCCiiikIKdiilkOS1SGwiilEDWVt4PYn+svCKKWWKtS1KVPMETBqTRxJ67j+/lFFBfDLWzPUM9xl8tweL7sHQO5caiNYqqPEdr7PSYW4Wbbiba3G5VVw64ekKqtTesr2VO7IpohxR4EWu9JfCOnHediisUVpT9Rk9pNeYO7XVyMJhqRUgozbkg6hoQ6tj/Pz3mQMUULD8hU/mMdjE01GXox+V9p2KKdqO6TMT5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150" name="AutoShape 6" descr="data:image/jpeg;base64,/9j/4AAQSkZJRgABAQAAAQABAAD/2wCEAAkGBhQSEBQUEhQUFBQUFxQUFRQUFRUVFBQUFRUVFBQUFBQXHCYeFxkjGRQUHy8gIycpLCwsFR4xNTAqNSYrLCkBCQoKDgwOGg8PGiwkHSQpKSwpLCkpKSksLCksKSkpKSksLCwsLCkpKSksLCwpKSksLCwsKSwsLCkpKSksLCwsLP/AABEIALcBEwMBIgACEQEDEQH/xAAcAAABBQEBAQAAAAAAAAAAAAAFAAIDBAYBBwj/xAA9EAACAQIEAwYCCAQGAwEAAAABAgADEQQFEiExQVEGEyIyYXGBkQcUI0JSobHBFWLR8DNTcqLh8RZDgmP/xAAZAQACAwEAAAAAAAAAAAAAAAACAwABBAX/xAAsEQACAgEDAgQGAgMAAAAAAAAAAQIRAxIhMQRBE1FxkSIyYXKBwbHwM6HR/9oADAMBAAIRAxEAPwDxDmY8CM5mSCPhyAzlpJVGwjBJK3ARq4ZRXEsAeGQCWVHhlY+5GV7TjCPIjWlNbFnaQ3kY4yWlxkY4wHwiwjgh4PiZYWmSdpBgR4PiYQwnmj18qF9yA0G6RpQ9IZKxvdiXuVsBj8Z28LfVxGnBiS2VsCw3rOh/7tCP8PE6MpvJb8iUDGUHiAZFUwqnlb2hg5PGNk5kaT5RdAhcEo6yNsB6wwcqaL+Ev0gvT3CUZPgC/UD1Ejr4Vul4afAOPuyE0yORlVBqrLqS5QIWg3SNamekLEe8RAk0KqsrUwQBOVYWNMdBI2wynlKePakTUDjwj6nCXjhF6RPhFI5iTw2TUDDHcpabL/Wd+onrBWNpsJyRTE7LBwLekacK3SRRZLR1RFHBYo2hZWHEx4G0YOMkXhEwGM4BJK3ARqx1aN7A9yESyo8MrLLS+WDjLZXtGtHxrCSS2IjtEbyMeaaPsn2PrYxiVISmps1R76b/AIVA3ZvT8xNW30TUEI14t9TcAKSAseiqz3MRPLCNJsZGEmYTL/KfeXsMfFNrg/oqUginitW97mkAo5Wv3nG94Px/YHE0H2Vaqje9Mi9v9B8X6xkM0GqsB45J8A0CdCx5pEbHY9Oc6BHi2cCRwpRyiSoshBiUZco4XaTYXB6oew2WWG8uyGdbDyfDYK8LVMt3l/AYASagkgR/BvSJsttymt+qgCUsTQi3uaIy08GTxGB9IOq4EX4TW1MPeVKmX3gUE52ZdsvHSMbK16TRvl0YcBJRVmZfKFlepk4mpfAmVmwstIF0ZpspMibLWmn+ok8pDXwhHKFv5gaUzLthGEX1Vuk0dHB9RLiYMdJVyL0RMecK3QxhUibn6kLcJlc4pWqG0Yr7iZJLgC1BuYo+oN4pKIUOckThI+clpjaJhz7hMS8Y6vOIN47ERvYohUSyo8MrLLK+WDjIyG02PYXsWuJYVK/+GDYJcguQRe9t9PL95k8PS1Oq8LkDe/P23+U9nwuC+qpTpKdwlrIth78vXmZn6nI4xpdx2GNvcu1cUqkIirTpL4URAAT7AbLwg2vSdmYIVXUACQNTb8tWwufjLApKxtfxbXba9uduQA9Pn0IUMKqtcG4FyL+n7cJynsboq2VcFlFUFbbWv5t9tuHIGGkwFRt2Y+xAI9rcv74R1DFEgXG9oUwNQEgf9xKm7NjxRSM92kyZa1ByUGtB4WtZtuW/WeXT6Cq0VqIVdbhgQduR2M8JzjAmjiKlM38DMATzF9j8RadboslpxZyOqx6akiqpk9OV1lmhOiZEEsATqE1+CIK7zJ4HjDtHEymEi1VpXaE8Fh7CUKO8u4vMVoUWqNwUXi5PsEi81KUq+HvM3Q7SYvFU3egiKq8ATck+vSZ7/wA/xKMQ4UkGxFpFFk1G++qThwcBZZ2/RtIroaerg1vCfjNScXT7vvAwK8b3gSenkZH4nSBz4KRPgxIqmYVqxtQSy/jO3yjD2dqtvVrEeg2mfxm/lRtXTRj/AJJU/JbsT4Zeo+cauWAzq9mVuLVSbHheGRh7COxTk/mEZ4whWht+qoDVcIAOEF4mlNDi1gWuu80JGZyB60JKtKTinFaFQDkQskxmfj7UzbssxvaNPtJYLYAqcYo5xvFJRQNXzSSnI080kQTPD/oxj0ixEao3na8b2B7kSS2nllRZbXyysZcixkddUxNJmFwrgkfofhxnouZdokJ1avGeAYaSN9zw/SeZ4GwrJqFxrW4va41Da89EyGh9Zeo6lUbvKdNQyI4VG1aiFcEbkAHYHb1mHrKVM19LFzelCwnaKmreI7D4kkAlSb+vXpNBg84WqvgNyQNhuoHM/wB9Zjs9wCGodNGmro2mr3Rbu2IO1Smn3Qb72249JrezGXpSUAXN99zf/qc+clps3Y8b10w3h8QqIO8PDgOZ9IzEdsloWLUXtyINoTp5eji4O/QGxt78vhKtXsbhlY1e5Gsi25ZuR3AJ478YiNcmmV3SL1PtWrYfvhYKLeY8+nvPOu1eKStiO9Tg6gkdGGx/SbCtk64mk2GqHSLh0dbXQ+m3TaZbPcuanXNNiWNNaaaiPNZQdXxvN/Q75PwYutjphRn+7lijTk5w0npUJ2jkEmHEK4ZZToUYVwtKCw0i9hUlDtsGOGFNBdqjBQOsMYWlG1Kavi6at9xS4HrwvFN0wmgB2d7KYuhTZQ1MB9zxJ4TNdpew1bDqapIcE3a17rfn7T2RRKmc0dWHqDqp4+0BZHZHFUeH5hnbVqVOmwAFPYEDc+81/YLAoaDVKznQG2Qnbb0grJqeEODqiqB3tzbfc24Wmj7EYWjTwy1Gu7sSQnG3Swl538FfUZ0y+O/p2DvfVqgtQQU0/E37CQP2aLb1a7E+hsJdZMTV4EUU+bf0EhPZ6l/7KrMfVz+gmFq+V7nSU9PDr7Vf+yPA9naaOGV2YjkTeFKqRmW5TSpktTN77HcmWMQs04lSMOeTlLdt+oDxsEVE3hvGLBVQTWjI0VWEhZpJWMpVKsuy1CycvMn2mXxiaIV5n+0bgkWkUrYU4UjOuN4pIw3ihCAQnmktMyFfNJaZiIc+42Q9BFXE6kWIjewJAglxR4ZUpy4vlg4yMgHHaavLe04pV0Y+RgmsgAlb2Oorz0uPyMyphzs7kz4hXIp60p21N01b6fyv6RHVQThY/BJxmqPT8yw7EmvTKtTqKveAAFSo8lSmw3G7WKkc/SNwuw8PymJxD1qaOEdgmx0A+FgDc7fDlC2UdpFYgX9/brOI4Otjta1ZtMMWFiDzhnF1XqUiqkKSp3PC/Lhymdw2YDYdd4Uxtapb7LTuoPiuQBz2G5MBDGyvlVDFpiB9lRNOxs6Fhb+Uq3HjxFpD2lTXinuOAQf7Qf3kuDzTE6rLicK9gD3Jo1Kb+oB7w725zuNGqvUP81vkAP2nR6Pad/QwdY3p38wR9RXpI2wo5CGmwd4lwE6eo5iQKo4WE8Nh5Yp4KW6WHlOQVDaFOYvGZ8KecKSfCAKZ9L7/AKzeabAnoJ4nnbM+IqPZt2O9jwvtKhvYMnR71TIIuJ2rRDAg8CLGZP6Oc/bEUCj+alYX6i2xmnzDMEoUy9Q2UcTENNOg07Vnh/azLloYuoiX0g3APK+9vaeh9kn04WmKFG7EC7NsL9b85gu2OZpiMWz0t1IAv1npGVPiXooqItJQoGpuPDpD6hvTFDemim29vz/dy5Uyuq+9atpH4U2/PjKz5NhB5nufVz/WOq5GvGviGPpq0j5CQfUsANrqT6m8w/hflnRVtbOT+1UgzleBp00+y3U78byXELJsJh1SmFQWXlGYgbTXDZHLm7k3/IDxiwTWhrFrA2Kj9WxUYWwTi6loIxGIl3HNBbpBuzRpURprGDMyhAyhmI2jI8mfJugaZyOIijzIBE80kUbyJfNJk4zND9jpHV4xV44cZyuI3sCRJLS+WVacIYXDF7KouT8h6mDDgj5IKFHUwHz9pquzHbN8DVKsO8osRrTbUDa2tGPOwGx2IHLjIv4DTpU/Fdn4gjbfr7ekz2NonVc/Pkf6GZck9THJaT2HMclp4qj9YwbK2sFtI2Vz94W+4/I/n1nmeY4Q03JUFSDup2KHoR0P98pzsn2vqYGrdfFTa3eUidm/mX8Ljr8DPTMxy6hmNFa1Fhcg2a29+aOOR6qf+Yh4090aY5bVMyOV9plFNBUB1IbG3MTfdne1GHrDjuvI7EfCeZYnJXSr3YU6rN4RzK2vY9P0ld6DU3swKuLXHC1wCPjYiZ1gc3S5NPj6Fb4Pd8aKK0mqoFDhdmAFzfYfrM/TqhVLNy3JmWyjFMVALMRtsWJH5mHcYuul3Y+/cfC034cHhLfuYs2bxHtwaWiy6A3I2t8ZbXDQFkuLD4ajc+Xzf/G37QoudXIIptoJtr5e9ukJ2KRcGHEbVqInmIHuZZqMFBPSUK+VrWQ6xcmxueW9xaDfmWWVAPrOfUkPFV+QlHJvPVYn7wUX6KLRmeV6wZRTKhbgN1NzykreiBTD4NEJKqFvxsLXjMzy9a9Jqb+VgQZXzHHaKdlYF/CoF97mEKQOkX42EHdblnlmZfRfWpMHosKgBB0nY7G/HgZscLgMVVUCo4pLYDSvH5w5g65fUTyJAlgmTI3OtQzFPw70gen2Ro8Xu56sSf1k3/jOHH/rX5CPx+YurKlNdTHj0UdTLdGtqJHT9YOhLsW82R8yZ3RYWHKQVlkmMr6EZrE2F7CAsv7VLVcI6PTZr6Q4sG9jwhpMUSYunAuLwpM1VXD3g8UwxYDfSbGFY1bGOxOAg+rgTNxVy8EyniMqhpltmFqYaDM0XabLG4C15lc6p2jE9xMl8LAdooopoMgCHmkyneQ/ekycZmh+xrHc5ytHHjOVY58ACweHLtYfE8gJqcudKK7W9Wa3H1/pANKoKa+v6mUK2KLHc/36TFOd7DltuajGZoGOzg/ESnUswNxcGA0aW8PWIiy7FUwu/wCh/Y+v6w92PztsFXDXLUmIFWn1XhqA/GOR+EF2B9jOEFdzuvXmPfqP73kIfRmEyqhiKS1EYMlQalqLbYWtqF+DD16WM8ZztVqaHpAkIoRjq16wpOmpcDiVIuOVhLPYztg2GFSg72w+IV0Lce5d1Kisvpv4h0F+IsR2a5PWys+ICohsA6nwm4utxvxUXBGxsbHiJepxeqI+Gma0zCeU1thNLl+I1VB/Kv5mZhAAQUIKOA6W/Cwvb4cIVwOKsZuVSjaMrThJxZ3AV6lOuKdTaj3h35b3IB+JnoKYlallXdRYkjhtyEy9HEKwswBB6wxhMWALCwHpFzjZcQlnmMCUSx4Arf0F95Vx/amhTTZgxtsq7nh6R1TEK6lWsQeIMo0MDQpghEVb8bCL0+YREmTBKAqam7xmD3udixva3S0gzDGlWDEm71Aq+nK8LVKqsADwH7SGrl9NxZuFjb0J5j1k9SJeR1MkpjEUja77uzE7naaCvUspPQQHlmENNizVC5tpF+QljNnqPTIpFQ23m4QHuw6LRxAo0C7bAAsf1mUqZgazKyPVd7hgqAhAOhPCE6mGr1qZp1SgUi11vf8AOXstwtRAAzKbC3hWxMvZFaWyll+MxDGo/dAAmwJbew6y7kNCvu9VlsxJ0gcPjzlqhSIpEczeWqIsoHQQWwlEH9pMy7mgxClmPhVQNyTwEz+V5yalRVxNI0dAumoeYgb2M0GcufBpQv4gSBBHaDKq2LpkWFPTutvMSPXlCjVbgtO9h+O7Q1F8SovdA2JLWYjqBFkmbUjffeo7H0v0vKWGySmafipVCwW3jJIB9N4SxuCWnQpoi2ta1hzluuCb8lDH51Tw7s1nqM5IAUE2t+knOe0jQWq1xq+7bf5SxluGC3Yi9l59TxgejiEXvtdgwuUB/CeghKmVbK1Pxo1Tk5On2mS7Qpxm1qkLSUDpf5zG5+bgwo8jGvgMwYo6KaqMJnz5vjJVO8jYeP4x9t5mh+xrJr7zvrGXjK1ThCyyqJUVuKs5JtG2tyvIzTJ3jbkTEMJSW6R9LFW4iQjEmSBw3S/Th8pCBDDVQeEs10JRgONtoKo19B3W0JUcSLjow/SWQko1AwBH/XoZfzXN2qYJaLkk0T9kf/zPGm3+lrFegLDpBlVdDah5T5vQ/i/rJwZAk6DORVw2Bv8A5LG/C+g2Y/JW/wBsJYepBHZaiVFdPuvYW9CGB258Z3szjNdMofNTOk+oGwMd0093BjeojcYT+lexpaOItCNDHGCEEsIZuox2F2zD1kDZp6wdWqbQe+IN4Lii7NEM29ZapZrtxmRGIhvLcnxFVCyUnZRz2F/9N7avheInS3Y/Fuw2maessJmcyhrFSQQQRsQdiD6gyRMZF0jRpNcmYTIfSf2uqUKCUqLFWratTg2Ipra4U8iSw36A9ZZTHQfn+UU8YgWoSGW+h14re1wQeINht6RbQTg2tjz/ACDtfiMI16NQgHih8SN/qQ7fHj6zT4j6YMY1QMndKoG9IJqBsPEST4uvAi35zH512fq4ZrOLqdldfK3p6H0MjyfHtSqEhit1em3qtRSjq3VSrEW9YuqMruOzPYcg+l6hVsMQO4b8Qu1M/Hivxv7zcpiwQCCCCAQQbgg7gg8xafM+KwCjxB9uQ4knoP8Am3xm97JfSOq/Z11CISoVkFqdPSioRo+6p06jbgWbax2idhxl2Z64a4kVWsJgqH0qYVqui9RV/wA1lsl/YHUB6kfKaGvmAKggggi4INwQdwQecdGN8FOSCVTEiC8fTpubsoJHCU/rt5HVqkxigDdkWYV9pk85Oxh7FEwFmo8JhqJbltRnLxTtpyaDGAG8/wAZNbeQt5z7yW+8yx7+oxkhG8q1DuZcEpVW3lZ+xcBJVtxk11PSVwsTLaZQyY4fpGGgRyjAJPSkIT02NrEfOObDlV1DYAg299jb8pCKljCVLEBhY8xaQhNQqBhIU8DaDwPkPp+H3EhoEo2k8uHtyl2qgdd/+QeolllrL8Yabhhw4MOqniP39xK1Gr9Xx/8AJVOoHkUqbg/A7fAyOi54HiOfUdf6+sr50Swpkb6AVHWxYuPhct85Fs9SC1Nx0noKiWFpnpAGB7XUEpoampn0i6qN7jbcmwjMb9JbWtQoon8znW3y2A/Ob3mikI0h6vhG6RZd2arV2sgsObNso/c+wmh7N0zVwNCqz6ndDUcnSAWJ2Xh4QoFrC0mbN1S+9+u5I+PWYM/XOL0xRtw9HqSk2Wsn7FUKJvU+2qDmR4F9k4H3N/aaxHIGrVdQLW6W5ekxeV9pWZj4QFW1zw2626TUNjtw4ANNxZ/Rj/UTmyySm7kzcsKgqiVs+yihX3qjSTstVdmHQHr7H4TBZ1kT4Zhq8SNujjg3p6H0m5xOOp0z3Vf/AAag8DE8uYvyZTbf2MA5JnK4hWweI+9fuqhtvY+FvRuFx6mPw5ZR+3+AZRT27mVBkiMZNicA1Oo1NxZlNiP3Hpz+MctCdNoTGRDWpB1KuoZTxDC4PwlJ+ymHcEd0BfmtwR7QuKct4KjvA0jHKL5PHu0GTthq7pvpB8JPNTup2jsHmZ7pqQ0prGl30gu4uGC6m8oGkeW197kz0H6UcVTTCohANV2BQ/eRVILMD8hb19JkuyvYpsYpqM3d0g1hZbsx+9p4AAbC8BwbdIwTST2A9BDRa7IHtYqTuo3G7rzHKx2N+c3/AGc7Rh6KUmP2igjgArC50hNOwsLC23CYztL2fbB1Aus1EdQxNtJIVrFTueG3zElbIClJKusKWUOtEXFmPl3ZtgAQxJ4ANLjqg79xfJ6RSMnmS7DV6rd5qZnorsruSdTk76SfugX+fwGtM1RlqVkSoiqJeBc5w/gMPEShmyfZmERmDIinWG5ijaEGeqec+8kI3kdT/EPvJuczQ7+obHMJTqjcy80p4jzSsy2suBGpjyJFJadW0yjBpaOSraSd8I1qo6SiiQVwfuyZGA9PjK3feHlOoN/ykIWqtTnzH92nVzAgbDlKlWMLSELNTFM3EyEmM7yc1yEHa5xnjS0beQh6BknaWquWU1pAs1Kq6soO4pWL3IG9rvaCKPaOvUY6ATvfwkWF+sA4DHd3e9+RFuII6HlxhShmlPRwVCfN+I2va7fnJHDGctxvjSjGkaEV8Qys5rBH0WVA2xIBsGPC25hrsf21qrSeliUZhpZd7KL28JvfjfmOkw4x6fiE6Mcn4h8499HiaqwV1WRHoVfPnqU0So4bRwsANzxMrJigGBBsVIIIO4I5gzEDGKeDfnJe/wDX8zHLFjhHT2AeacnZ6DUzI1X11G1MQBfbgBYD5CTGsvWecfXCObH42jWxz/iI9if1i3khFUglOXc9Eq4+km7uqj1IE7l/afDsxCsxtuSFNvhff8p5kxvxl/I6lqnvtFPM+yC1M2Pa3s/hsfZ1rd3WVdKsb6CoJIVlPDcncdec81ovVwddgCQyakDKWC8xcHgy33sdj03m+Uxx3gOdg8gnt1he+q4Vb33dXbYWHgLNbkLBjH5fgWxTs1UaKTEDRzdVPgRSPucyeZY2txkPaV7Bep1C/OxtcX6Hb5TnYLMauIxyUiwKAOxGkbBV2Fx6kQp5Y05P19ioxbaR6FluERKYbQNN+7o0h4dTBSxNvTpcXJtcWl/GYFHpa6bI9rLqpMrKzBSXBVSdDX4C/wABxje0FQ0lVKdNK1Sy0aVJvGprPqZ2qJbgo1eG/i1AHYm4mm2IwVdauJpUUqqFd2oBEpYrDBgtTWiWXvqBZagIF9KsDcG45sIza8VPc1zmk9NbEWoSnmTeAyt2n72jiHWmupLm1jcgX2B53tp+cz9fOH4MpF+oI/WdzFLXFSRjn8LaBdQ7n3inGa5vOR5nANcfaH3klt5HiP8AEPvJekzw7+oxkrDhKmLG4lxxsJXxK7QsquJUXuU4p0icmIcKdvOTshDrSWkZFOXkITM28Y0jndUhR0mcvORyyFnJ0qf6SzSwTngLep2/WWKeUj7zfL+plWQHCS0MMW4AkdeXzhang0Xgo+O/6yaTUQojKhzNvbeSJlqDqfc7fISzFI5NlISIBwAHsLTs5FALFFFFIQ5LOCaxB6EStLFAbSyGqQx4lXCVLop9P02lkSFgbtOPCp9TH/Q0B/EWJ/yn/N0Emz6lqok9CD+0CdgsYaOMcjbwMP8Acpi8qvGw8fzo9O7UZof4nh0BC6mxDa1NrHX3YJ0njpo6TsDbmTYy92nwdOkKNAFyDVCOGRFUjEA0dSaVK6WR25HyC44CAu29YHGUMQRptSFioOkgVylRnOgX8D6r3NrchxOZ3hHxmGoYktTugosxGwYYet3ek6iADqrNz5QMe6VeSLl3X1/QEzGoXo4d2I1GlSD+IFg+khtSjyXKk2IBO5O5My3agkYcsvFSp+B8J/UTa5pgimBotYAF2CkKouPtD5gx1DcchblfjMxjqGum69VI+NtvzjMDrjzKycmDXMHtwiloIPSKdan5mO/oC8T/AIh95J0nYouPf1DfCJi2wkb8JyKOkgSmyxtpyKc58jkdtORRSixRRRSEOhbyengifSKKUyF2jlq87n8h+UuU6QXgAPacilEHxRRSiHJyKKQgooopCCiiikIKdiilkOS1SGwiilEDWVt4PYn+svCKKWWKtS1KVPMETBqTRxJ67j+/lFFBfDLWzPUM9xl8tweL7sHQO5caiNYqqPEdr7PSYW4Wbbiba3G5VVw64ekKqtTesr2VO7IpohxR4EWu9JfCOnHediisUVpT9Rk9pNeYO7XVyMJhqRUgozbkg6hoQ6tj/Pz3mQMUULD8hU/mMdjE01GXox+V9p2KKdqO6TMT5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6152" name="Picture 8" descr="http://nbpa.info/wp-content/uploads/2012/01/bush-nclb2.jpg"/>
          <p:cNvPicPr>
            <a:picLocks noChangeAspect="1" noChangeArrowheads="1"/>
          </p:cNvPicPr>
          <p:nvPr/>
        </p:nvPicPr>
        <p:blipFill>
          <a:blip r:embed="rId3"/>
          <a:srcRect/>
          <a:stretch>
            <a:fillRect/>
          </a:stretch>
        </p:blipFill>
        <p:spPr bwMode="auto">
          <a:xfrm>
            <a:off x="701839" y="1757545"/>
            <a:ext cx="2267712" cy="1832441"/>
          </a:xfrm>
          <a:prstGeom prst="rect">
            <a:avLst/>
          </a:prstGeom>
          <a:noFill/>
        </p:spPr>
      </p:pic>
      <p:pic>
        <p:nvPicPr>
          <p:cNvPr id="6154" name="Picture 10" descr="http://eagnews.org/wp-content/uploads/2013/02/commoncore.png"/>
          <p:cNvPicPr>
            <a:picLocks noChangeAspect="1" noChangeArrowheads="1"/>
          </p:cNvPicPr>
          <p:nvPr/>
        </p:nvPicPr>
        <p:blipFill>
          <a:blip r:embed="rId4"/>
          <a:srcRect/>
          <a:stretch>
            <a:fillRect/>
          </a:stretch>
        </p:blipFill>
        <p:spPr bwMode="auto">
          <a:xfrm>
            <a:off x="3504417" y="1603169"/>
            <a:ext cx="2373869" cy="3230068"/>
          </a:xfrm>
          <a:prstGeom prst="rect">
            <a:avLst/>
          </a:prstGeom>
          <a:noFill/>
        </p:spPr>
      </p:pic>
      <p:pic>
        <p:nvPicPr>
          <p:cNvPr id="6156" name="Picture 12" descr="http://greensavingsco.com/wp-content/uploads/2013/02/RaceToTheTopIcon.jpg"/>
          <p:cNvPicPr>
            <a:picLocks noChangeAspect="1" noChangeArrowheads="1"/>
          </p:cNvPicPr>
          <p:nvPr/>
        </p:nvPicPr>
        <p:blipFill>
          <a:blip r:embed="rId5"/>
          <a:srcRect/>
          <a:stretch>
            <a:fillRect/>
          </a:stretch>
        </p:blipFill>
        <p:spPr bwMode="auto">
          <a:xfrm>
            <a:off x="6449498" y="1779338"/>
            <a:ext cx="1910732" cy="1593253"/>
          </a:xfrm>
          <a:prstGeom prst="rect">
            <a:avLst/>
          </a:prstGeom>
          <a:noFill/>
        </p:spPr>
      </p:pic>
      <p:sp>
        <p:nvSpPr>
          <p:cNvPr id="224" name="Rektangel 153"/>
          <p:cNvSpPr>
            <a:spLocks noChangeArrowheads="1"/>
          </p:cNvSpPr>
          <p:nvPr/>
        </p:nvSpPr>
        <p:spPr bwMode="auto">
          <a:xfrm>
            <a:off x="6453100" y="3708713"/>
            <a:ext cx="1792288" cy="880241"/>
          </a:xfrm>
          <a:prstGeom prst="rect">
            <a:avLst/>
          </a:prstGeom>
          <a:noFill/>
          <a:ln w="9525">
            <a:noFill/>
            <a:miter lim="800000"/>
            <a:headEnd/>
            <a:tailEnd/>
          </a:ln>
        </p:spPr>
        <p:txBody>
          <a:bodyPr>
            <a:spAutoFit/>
          </a:bodyPr>
          <a:lstStyle/>
          <a:p>
            <a:pPr algn="ctr" defTabSz="801688">
              <a:spcBef>
                <a:spcPct val="20000"/>
              </a:spcBef>
            </a:pPr>
            <a:r>
              <a:rPr lang="en-US" sz="1600" noProof="1" smtClean="0">
                <a:latin typeface="Calibri" pitchFamily="-111" charset="0"/>
                <a:cs typeface="Arial" charset="0"/>
              </a:rPr>
              <a:t>Race to the Top (RTTT) </a:t>
            </a:r>
          </a:p>
          <a:p>
            <a:pPr algn="ctr" defTabSz="801688">
              <a:spcBef>
                <a:spcPct val="20000"/>
              </a:spcBef>
            </a:pPr>
            <a:r>
              <a:rPr lang="en-US" sz="1600" noProof="1" smtClean="0">
                <a:latin typeface="Calibri" pitchFamily="-111" charset="0"/>
                <a:cs typeface="Arial" charset="0"/>
              </a:rPr>
              <a:t>2009</a:t>
            </a:r>
            <a:endParaRPr lang="en-US" sz="1600" noProof="1">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ktangel 160"/>
          <p:cNvSpPr>
            <a:spLocks noChangeArrowheads="1"/>
          </p:cNvSpPr>
          <p:nvPr/>
        </p:nvSpPr>
        <p:spPr bwMode="auto">
          <a:xfrm>
            <a:off x="444829" y="807523"/>
            <a:ext cx="8354787" cy="3231654"/>
          </a:xfrm>
          <a:prstGeom prst="rect">
            <a:avLst/>
          </a:prstGeom>
          <a:noFill/>
          <a:ln w="9525">
            <a:noFill/>
            <a:miter lim="800000"/>
            <a:headEnd/>
            <a:tailEnd/>
          </a:ln>
        </p:spPr>
        <p:txBody>
          <a:bodyPr wrap="square">
            <a:spAutoFit/>
          </a:bodyPr>
          <a:lstStyle/>
          <a:p>
            <a:pPr defTabSz="801688">
              <a:spcBef>
                <a:spcPct val="20000"/>
              </a:spcBef>
            </a:pPr>
            <a:r>
              <a:rPr lang="en-US" sz="1600" b="1" noProof="1" smtClean="0">
                <a:solidFill>
                  <a:srgbClr val="080808"/>
                </a:solidFill>
                <a:latin typeface="Calibri" pitchFamily="-111" charset="0"/>
                <a:cs typeface="Arial" charset="0"/>
              </a:rPr>
              <a:t>Sabre rattling and alarmism.  </a:t>
            </a:r>
            <a:r>
              <a:rPr lang="en-US" sz="1600" noProof="1" smtClean="0">
                <a:solidFill>
                  <a:srgbClr val="080808"/>
                </a:solidFill>
                <a:latin typeface="Calibri" pitchFamily="-111" charset="0"/>
                <a:cs typeface="Arial" charset="0"/>
              </a:rPr>
              <a:t>Eisenhower’s National Defense Educaton Act (NDEA), Reagan’s </a:t>
            </a:r>
            <a:r>
              <a:rPr lang="en-US" sz="1600" i="1" noProof="1" smtClean="0">
                <a:solidFill>
                  <a:srgbClr val="080808"/>
                </a:solidFill>
                <a:latin typeface="Calibri" pitchFamily="-111" charset="0"/>
                <a:cs typeface="Arial" charset="0"/>
              </a:rPr>
              <a:t>A Nation at Risk, </a:t>
            </a:r>
            <a:r>
              <a:rPr lang="en-US" sz="1600" noProof="1" smtClean="0">
                <a:solidFill>
                  <a:srgbClr val="080808"/>
                </a:solidFill>
                <a:latin typeface="Calibri" pitchFamily="-111" charset="0"/>
                <a:cs typeface="Arial" charset="0"/>
              </a:rPr>
              <a:t>and Johnson’s War on Poverty speech has laid the groundwork for the competitive global economic language that is associated with today’s education policy.  </a:t>
            </a:r>
            <a:endParaRPr lang="en-US" sz="1600" b="1" noProof="1" smtClean="0">
              <a:solidFill>
                <a:srgbClr val="080808"/>
              </a:solidFill>
              <a:latin typeface="Calibri" pitchFamily="-111" charset="0"/>
              <a:cs typeface="Arial" charset="0"/>
            </a:endParaRPr>
          </a:p>
          <a:p>
            <a:pPr defTabSz="801688">
              <a:spcBef>
                <a:spcPct val="20000"/>
              </a:spcBef>
            </a:pPr>
            <a:r>
              <a:rPr lang="en-US" sz="1600" b="1" noProof="1" smtClean="0">
                <a:solidFill>
                  <a:srgbClr val="080808"/>
                </a:solidFill>
                <a:latin typeface="Calibri" pitchFamily="-111" charset="0"/>
                <a:cs typeface="Arial" charset="0"/>
              </a:rPr>
              <a:t>Infatuation with “scientific” approaches to education.  </a:t>
            </a:r>
            <a:r>
              <a:rPr lang="en-US" sz="1600" noProof="1" smtClean="0">
                <a:solidFill>
                  <a:srgbClr val="080808"/>
                </a:solidFill>
                <a:latin typeface="Calibri" pitchFamily="-111" charset="0"/>
                <a:cs typeface="Arial" charset="0"/>
              </a:rPr>
              <a:t>But what do we mean by “scientific”?  </a:t>
            </a:r>
          </a:p>
          <a:p>
            <a:pPr defTabSz="801688">
              <a:spcBef>
                <a:spcPct val="20000"/>
              </a:spcBef>
            </a:pPr>
            <a:r>
              <a:rPr lang="en-US" sz="1600" b="1" noProof="1" smtClean="0">
                <a:solidFill>
                  <a:srgbClr val="080808"/>
                </a:solidFill>
                <a:latin typeface="Calibri" pitchFamily="-111" charset="0"/>
                <a:cs typeface="Arial" charset="0"/>
              </a:rPr>
              <a:t>Focus on correctness and accuracy.   </a:t>
            </a:r>
            <a:r>
              <a:rPr lang="en-US" sz="1600" noProof="1" smtClean="0">
                <a:solidFill>
                  <a:srgbClr val="080808"/>
                </a:solidFill>
                <a:latin typeface="Calibri" pitchFamily="-111" charset="0"/>
                <a:cs typeface="Arial" charset="0"/>
              </a:rPr>
              <a:t>Educators maintain control of the classroom when they have the correct answers; minority voices are silenced when they use unconventional grammars, etc.</a:t>
            </a:r>
            <a:endParaRPr lang="en-US" sz="1600" b="1" noProof="1" smtClean="0">
              <a:solidFill>
                <a:srgbClr val="080808"/>
              </a:solidFill>
              <a:latin typeface="Calibri" pitchFamily="-111" charset="0"/>
              <a:cs typeface="Arial" charset="0"/>
            </a:endParaRPr>
          </a:p>
          <a:p>
            <a:pPr defTabSz="801688">
              <a:spcBef>
                <a:spcPct val="20000"/>
              </a:spcBef>
            </a:pPr>
            <a:r>
              <a:rPr lang="en-US" sz="1600" b="1" noProof="1" smtClean="0">
                <a:solidFill>
                  <a:srgbClr val="080808"/>
                </a:solidFill>
                <a:latin typeface="Calibri" pitchFamily="-111" charset="0"/>
                <a:cs typeface="Arial" charset="0"/>
              </a:rPr>
              <a:t>Fear of diversity and multiculturalism.  </a:t>
            </a:r>
            <a:r>
              <a:rPr lang="en-US" sz="1600" noProof="1" smtClean="0">
                <a:solidFill>
                  <a:srgbClr val="080808"/>
                </a:solidFill>
                <a:latin typeface="Calibri" pitchFamily="-111" charset="0"/>
                <a:cs typeface="Arial" charset="0"/>
              </a:rPr>
              <a:t>Despite what the research says  about the benefits of bilingual education, in practice ESL students, students of color, and/or recent immigrants remain disadvantaged.  </a:t>
            </a:r>
          </a:p>
          <a:p>
            <a:pPr defTabSz="801688">
              <a:spcBef>
                <a:spcPct val="20000"/>
              </a:spcBef>
            </a:pPr>
            <a:endParaRPr lang="en-US" sz="1400" b="1" noProof="1" smtClean="0">
              <a:solidFill>
                <a:srgbClr val="080808"/>
              </a:solidFill>
              <a:latin typeface="Calibri" pitchFamily="-111" charset="0"/>
              <a:cs typeface="Arial" charset="0"/>
            </a:endParaRPr>
          </a:p>
          <a:p>
            <a:pPr lvl="7" defTabSz="801688">
              <a:spcBef>
                <a:spcPct val="20000"/>
              </a:spcBef>
            </a:pPr>
            <a:r>
              <a:rPr lang="en-US" sz="1400" b="1" noProof="1" smtClean="0">
                <a:solidFill>
                  <a:srgbClr val="080808"/>
                </a:solidFill>
                <a:latin typeface="Calibri" pitchFamily="-111" charset="0"/>
                <a:cs typeface="Arial" charset="0"/>
              </a:rPr>
              <a:t> ON A MORE POSITIVE NOTE</a:t>
            </a:r>
          </a:p>
          <a:p>
            <a:pPr defTabSz="801688">
              <a:spcBef>
                <a:spcPct val="20000"/>
              </a:spcBef>
            </a:pPr>
            <a:r>
              <a:rPr lang="en-US" sz="1400" b="1" noProof="1" smtClean="0">
                <a:solidFill>
                  <a:srgbClr val="080808"/>
                </a:solidFill>
                <a:latin typeface="Calibri" pitchFamily="-111" charset="0"/>
                <a:cs typeface="Arial" charset="0"/>
              </a:rPr>
              <a:t> </a:t>
            </a:r>
            <a:endParaRPr lang="en-US" sz="1400" b="1" noProof="1">
              <a:solidFill>
                <a:srgbClr val="080808"/>
              </a:solidFill>
              <a:latin typeface="Calibri" pitchFamily="-111" charset="0"/>
              <a:cs typeface="Arial" charset="0"/>
            </a:endParaRPr>
          </a:p>
        </p:txBody>
      </p:sp>
      <p:sp>
        <p:nvSpPr>
          <p:cNvPr id="12320"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321900"/>
                </a:solidFill>
                <a:latin typeface="Calibri" pitchFamily="-111" charset="0"/>
              </a:rPr>
              <a:t>TIES TO THE PAST</a:t>
            </a:r>
            <a:endParaRPr lang="de-DE" sz="2400" b="1" dirty="0">
              <a:solidFill>
                <a:srgbClr val="321900"/>
              </a:solidFill>
              <a:latin typeface="Calibri" pitchFamily="-111" charset="0"/>
            </a:endParaRPr>
          </a:p>
        </p:txBody>
      </p:sp>
      <p:sp>
        <p:nvSpPr>
          <p:cNvPr id="68" name="Nedadgående pil 180"/>
          <p:cNvSpPr>
            <a:spLocks noChangeArrowheads="1"/>
          </p:cNvSpPr>
          <p:nvPr/>
        </p:nvSpPr>
        <p:spPr bwMode="auto">
          <a:xfrm>
            <a:off x="8272772" y="282060"/>
            <a:ext cx="250825" cy="538162"/>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grpSp>
        <p:nvGrpSpPr>
          <p:cNvPr id="104" name="Group 103"/>
          <p:cNvGrpSpPr/>
          <p:nvPr/>
        </p:nvGrpSpPr>
        <p:grpSpPr>
          <a:xfrm>
            <a:off x="237505" y="6110775"/>
            <a:ext cx="8692738" cy="551250"/>
            <a:chOff x="213755" y="3557650"/>
            <a:chExt cx="8692738" cy="551250"/>
          </a:xfrm>
        </p:grpSpPr>
        <p:sp>
          <p:nvSpPr>
            <p:cNvPr id="105" name="Rektangel 185"/>
            <p:cNvSpPr>
              <a:spLocks noChangeArrowheads="1"/>
            </p:cNvSpPr>
            <p:nvPr/>
          </p:nvSpPr>
          <p:spPr bwMode="auto">
            <a:xfrm>
              <a:off x="6723513" y="3671888"/>
              <a:ext cx="879671"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2012</a:t>
              </a:r>
            </a:p>
          </p:txBody>
        </p:sp>
        <p:sp>
          <p:nvSpPr>
            <p:cNvPr id="106" name="Rektangel 186"/>
            <p:cNvSpPr>
              <a:spLocks noChangeArrowheads="1"/>
            </p:cNvSpPr>
            <p:nvPr/>
          </p:nvSpPr>
          <p:spPr bwMode="auto">
            <a:xfrm>
              <a:off x="4924498" y="3681413"/>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2011</a:t>
              </a:r>
            </a:p>
          </p:txBody>
        </p:sp>
        <p:sp>
          <p:nvSpPr>
            <p:cNvPr id="107" name="Rektangel 188"/>
            <p:cNvSpPr>
              <a:spLocks noChangeArrowheads="1"/>
            </p:cNvSpPr>
            <p:nvPr/>
          </p:nvSpPr>
          <p:spPr bwMode="auto">
            <a:xfrm>
              <a:off x="3011933" y="369093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2010</a:t>
              </a:r>
            </a:p>
          </p:txBody>
        </p:sp>
        <p:sp>
          <p:nvSpPr>
            <p:cNvPr id="108" name="Rektangel 189"/>
            <p:cNvSpPr>
              <a:spLocks noChangeArrowheads="1"/>
            </p:cNvSpPr>
            <p:nvPr/>
          </p:nvSpPr>
          <p:spPr bwMode="auto">
            <a:xfrm>
              <a:off x="1085687" y="367188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2009</a:t>
              </a:r>
            </a:p>
          </p:txBody>
        </p:sp>
        <p:pic>
          <p:nvPicPr>
            <p:cNvPr id="109" name="Picture 49"/>
            <p:cNvPicPr>
              <a:picLocks noChangeAspect="1" noChangeArrowheads="1"/>
            </p:cNvPicPr>
            <p:nvPr/>
          </p:nvPicPr>
          <p:blipFill>
            <a:blip r:embed="rId3"/>
            <a:srcRect/>
            <a:stretch>
              <a:fillRect/>
            </a:stretch>
          </p:blipFill>
          <p:spPr bwMode="auto">
            <a:xfrm>
              <a:off x="838066" y="3559625"/>
              <a:ext cx="641626" cy="549275"/>
            </a:xfrm>
            <a:prstGeom prst="rect">
              <a:avLst/>
            </a:prstGeom>
            <a:noFill/>
            <a:ln w="9525">
              <a:noFill/>
              <a:miter lim="800000"/>
              <a:headEnd/>
              <a:tailEnd/>
            </a:ln>
          </p:spPr>
        </p:pic>
        <p:pic>
          <p:nvPicPr>
            <p:cNvPr id="110" name="Picture 50"/>
            <p:cNvPicPr>
              <a:picLocks noChangeAspect="1" noChangeArrowheads="1"/>
            </p:cNvPicPr>
            <p:nvPr/>
          </p:nvPicPr>
          <p:blipFill>
            <a:blip r:embed="rId3"/>
            <a:srcRect/>
            <a:stretch>
              <a:fillRect/>
            </a:stretch>
          </p:blipFill>
          <p:spPr bwMode="auto">
            <a:xfrm>
              <a:off x="1467379" y="3559625"/>
              <a:ext cx="641626" cy="549275"/>
            </a:xfrm>
            <a:prstGeom prst="rect">
              <a:avLst/>
            </a:prstGeom>
            <a:noFill/>
            <a:ln w="9525">
              <a:noFill/>
              <a:miter lim="800000"/>
              <a:headEnd/>
              <a:tailEnd/>
            </a:ln>
          </p:spPr>
        </p:pic>
        <p:pic>
          <p:nvPicPr>
            <p:cNvPr id="111" name="Picture 51"/>
            <p:cNvPicPr>
              <a:picLocks noChangeAspect="1" noChangeArrowheads="1"/>
            </p:cNvPicPr>
            <p:nvPr/>
          </p:nvPicPr>
          <p:blipFill>
            <a:blip r:embed="rId3"/>
            <a:srcRect/>
            <a:stretch>
              <a:fillRect/>
            </a:stretch>
          </p:blipFill>
          <p:spPr bwMode="auto">
            <a:xfrm>
              <a:off x="2077539" y="3559625"/>
              <a:ext cx="641626" cy="549275"/>
            </a:xfrm>
            <a:prstGeom prst="rect">
              <a:avLst/>
            </a:prstGeom>
            <a:noFill/>
            <a:ln w="9525">
              <a:noFill/>
              <a:miter lim="800000"/>
              <a:headEnd/>
              <a:tailEnd/>
            </a:ln>
          </p:spPr>
        </p:pic>
        <p:pic>
          <p:nvPicPr>
            <p:cNvPr id="112" name="Picture 52"/>
            <p:cNvPicPr>
              <a:picLocks noChangeAspect="1" noChangeArrowheads="1"/>
            </p:cNvPicPr>
            <p:nvPr/>
          </p:nvPicPr>
          <p:blipFill>
            <a:blip r:embed="rId3"/>
            <a:srcRect/>
            <a:stretch>
              <a:fillRect/>
            </a:stretch>
          </p:blipFill>
          <p:spPr bwMode="auto">
            <a:xfrm>
              <a:off x="2687700" y="3559625"/>
              <a:ext cx="641626" cy="549275"/>
            </a:xfrm>
            <a:prstGeom prst="rect">
              <a:avLst/>
            </a:prstGeom>
            <a:noFill/>
            <a:ln w="9525">
              <a:noFill/>
              <a:miter lim="800000"/>
              <a:headEnd/>
              <a:tailEnd/>
            </a:ln>
          </p:spPr>
        </p:pic>
        <p:pic>
          <p:nvPicPr>
            <p:cNvPr id="113" name="Picture 53"/>
            <p:cNvPicPr>
              <a:picLocks noChangeAspect="1" noChangeArrowheads="1"/>
            </p:cNvPicPr>
            <p:nvPr/>
          </p:nvPicPr>
          <p:blipFill>
            <a:blip r:embed="rId3"/>
            <a:srcRect/>
            <a:stretch>
              <a:fillRect/>
            </a:stretch>
          </p:blipFill>
          <p:spPr bwMode="auto">
            <a:xfrm>
              <a:off x="3297860" y="3559625"/>
              <a:ext cx="641626" cy="549275"/>
            </a:xfrm>
            <a:prstGeom prst="rect">
              <a:avLst/>
            </a:prstGeom>
            <a:noFill/>
            <a:ln w="9525">
              <a:noFill/>
              <a:miter lim="800000"/>
              <a:headEnd/>
              <a:tailEnd/>
            </a:ln>
          </p:spPr>
        </p:pic>
        <p:pic>
          <p:nvPicPr>
            <p:cNvPr id="114" name="Picture 54"/>
            <p:cNvPicPr>
              <a:picLocks noChangeAspect="1" noChangeArrowheads="1"/>
            </p:cNvPicPr>
            <p:nvPr/>
          </p:nvPicPr>
          <p:blipFill>
            <a:blip r:embed="rId3"/>
            <a:srcRect/>
            <a:stretch>
              <a:fillRect/>
            </a:stretch>
          </p:blipFill>
          <p:spPr bwMode="auto">
            <a:xfrm>
              <a:off x="3908020" y="3559625"/>
              <a:ext cx="641626" cy="549275"/>
            </a:xfrm>
            <a:prstGeom prst="rect">
              <a:avLst/>
            </a:prstGeom>
            <a:noFill/>
            <a:ln w="9525">
              <a:noFill/>
              <a:miter lim="800000"/>
              <a:headEnd/>
              <a:tailEnd/>
            </a:ln>
          </p:spPr>
        </p:pic>
        <p:pic>
          <p:nvPicPr>
            <p:cNvPr id="115" name="Picture 55"/>
            <p:cNvPicPr>
              <a:picLocks noChangeAspect="1" noChangeArrowheads="1"/>
            </p:cNvPicPr>
            <p:nvPr/>
          </p:nvPicPr>
          <p:blipFill>
            <a:blip r:embed="rId3"/>
            <a:srcRect/>
            <a:stretch>
              <a:fillRect/>
            </a:stretch>
          </p:blipFill>
          <p:spPr bwMode="auto">
            <a:xfrm>
              <a:off x="4527757" y="3559625"/>
              <a:ext cx="641625" cy="549275"/>
            </a:xfrm>
            <a:prstGeom prst="rect">
              <a:avLst/>
            </a:prstGeom>
            <a:noFill/>
            <a:ln w="9525">
              <a:noFill/>
              <a:miter lim="800000"/>
              <a:headEnd/>
              <a:tailEnd/>
            </a:ln>
          </p:spPr>
        </p:pic>
        <p:pic>
          <p:nvPicPr>
            <p:cNvPr id="116" name="Picture 56"/>
            <p:cNvPicPr>
              <a:picLocks noChangeAspect="1" noChangeArrowheads="1"/>
            </p:cNvPicPr>
            <p:nvPr/>
          </p:nvPicPr>
          <p:blipFill>
            <a:blip r:embed="rId3"/>
            <a:srcRect/>
            <a:stretch>
              <a:fillRect/>
            </a:stretch>
          </p:blipFill>
          <p:spPr bwMode="auto">
            <a:xfrm>
              <a:off x="5147493" y="3559625"/>
              <a:ext cx="641626" cy="549275"/>
            </a:xfrm>
            <a:prstGeom prst="rect">
              <a:avLst/>
            </a:prstGeom>
            <a:noFill/>
            <a:ln w="9525">
              <a:noFill/>
              <a:miter lim="800000"/>
              <a:headEnd/>
              <a:tailEnd/>
            </a:ln>
          </p:spPr>
        </p:pic>
        <p:pic>
          <p:nvPicPr>
            <p:cNvPr id="117" name="Picture 57"/>
            <p:cNvPicPr>
              <a:picLocks noChangeAspect="1" noChangeArrowheads="1"/>
            </p:cNvPicPr>
            <p:nvPr/>
          </p:nvPicPr>
          <p:blipFill>
            <a:blip r:embed="rId3"/>
            <a:srcRect/>
            <a:stretch>
              <a:fillRect/>
            </a:stretch>
          </p:blipFill>
          <p:spPr bwMode="auto">
            <a:xfrm>
              <a:off x="5767230" y="3559625"/>
              <a:ext cx="641625" cy="549275"/>
            </a:xfrm>
            <a:prstGeom prst="rect">
              <a:avLst/>
            </a:prstGeom>
            <a:noFill/>
            <a:ln w="9525">
              <a:noFill/>
              <a:miter lim="800000"/>
              <a:headEnd/>
              <a:tailEnd/>
            </a:ln>
          </p:spPr>
        </p:pic>
        <p:pic>
          <p:nvPicPr>
            <p:cNvPr id="118" name="Picture 58"/>
            <p:cNvPicPr>
              <a:picLocks noChangeAspect="1" noChangeArrowheads="1"/>
            </p:cNvPicPr>
            <p:nvPr/>
          </p:nvPicPr>
          <p:blipFill>
            <a:blip r:embed="rId3"/>
            <a:srcRect/>
            <a:stretch>
              <a:fillRect/>
            </a:stretch>
          </p:blipFill>
          <p:spPr bwMode="auto">
            <a:xfrm>
              <a:off x="6386967" y="3559625"/>
              <a:ext cx="641626" cy="549275"/>
            </a:xfrm>
            <a:prstGeom prst="rect">
              <a:avLst/>
            </a:prstGeom>
            <a:noFill/>
            <a:ln w="9525">
              <a:noFill/>
              <a:miter lim="800000"/>
              <a:headEnd/>
              <a:tailEnd/>
            </a:ln>
          </p:spPr>
        </p:pic>
        <p:pic>
          <p:nvPicPr>
            <p:cNvPr id="119" name="Picture 59"/>
            <p:cNvPicPr>
              <a:picLocks noChangeAspect="1" noChangeArrowheads="1"/>
            </p:cNvPicPr>
            <p:nvPr/>
          </p:nvPicPr>
          <p:blipFill>
            <a:blip r:embed="rId3"/>
            <a:srcRect/>
            <a:stretch>
              <a:fillRect/>
            </a:stretch>
          </p:blipFill>
          <p:spPr bwMode="auto">
            <a:xfrm>
              <a:off x="6977974" y="3559625"/>
              <a:ext cx="641626" cy="549275"/>
            </a:xfrm>
            <a:prstGeom prst="rect">
              <a:avLst/>
            </a:prstGeom>
            <a:noFill/>
            <a:ln w="9525">
              <a:noFill/>
              <a:miter lim="800000"/>
              <a:headEnd/>
              <a:tailEnd/>
            </a:ln>
          </p:spPr>
        </p:pic>
        <p:pic>
          <p:nvPicPr>
            <p:cNvPr id="120" name="Picture 60"/>
            <p:cNvPicPr>
              <a:picLocks noChangeAspect="1" noChangeArrowheads="1"/>
            </p:cNvPicPr>
            <p:nvPr/>
          </p:nvPicPr>
          <p:blipFill>
            <a:blip r:embed="rId4"/>
            <a:srcRect/>
            <a:stretch>
              <a:fillRect/>
            </a:stretch>
          </p:blipFill>
          <p:spPr bwMode="auto">
            <a:xfrm>
              <a:off x="8264867" y="3559625"/>
              <a:ext cx="641626" cy="549275"/>
            </a:xfrm>
            <a:prstGeom prst="rect">
              <a:avLst/>
            </a:prstGeom>
            <a:noFill/>
            <a:ln w="9525">
              <a:noFill/>
              <a:miter lim="800000"/>
              <a:headEnd/>
              <a:tailEnd/>
            </a:ln>
          </p:spPr>
        </p:pic>
        <p:sp>
          <p:nvSpPr>
            <p:cNvPr id="121" name="Text Box 61"/>
            <p:cNvSpPr txBox="1">
              <a:spLocks noChangeArrowheads="1"/>
            </p:cNvSpPr>
            <p:nvPr/>
          </p:nvSpPr>
          <p:spPr bwMode="auto">
            <a:xfrm>
              <a:off x="92518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2001</a:t>
              </a:r>
              <a:endParaRPr lang="en-US" sz="1400" dirty="0">
                <a:latin typeface="Calibri" pitchFamily="-111" charset="0"/>
              </a:endParaRPr>
            </a:p>
          </p:txBody>
        </p:sp>
        <p:sp>
          <p:nvSpPr>
            <p:cNvPr id="122" name="Text Box 62"/>
            <p:cNvSpPr txBox="1">
              <a:spLocks noChangeArrowheads="1"/>
            </p:cNvSpPr>
            <p:nvPr/>
          </p:nvSpPr>
          <p:spPr bwMode="auto">
            <a:xfrm>
              <a:off x="1559967"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2002</a:t>
              </a:r>
              <a:endParaRPr lang="en-US" sz="1400" dirty="0">
                <a:latin typeface="Calibri" pitchFamily="-111" charset="0"/>
              </a:endParaRPr>
            </a:p>
          </p:txBody>
        </p:sp>
        <p:sp>
          <p:nvSpPr>
            <p:cNvPr id="123" name="Text Box 63"/>
            <p:cNvSpPr txBox="1">
              <a:spLocks noChangeArrowheads="1"/>
            </p:cNvSpPr>
            <p:nvPr/>
          </p:nvSpPr>
          <p:spPr bwMode="auto">
            <a:xfrm>
              <a:off x="2165473"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2003</a:t>
              </a:r>
              <a:endParaRPr lang="en-US" sz="1400" dirty="0">
                <a:latin typeface="Calibri" pitchFamily="-111" charset="0"/>
              </a:endParaRPr>
            </a:p>
          </p:txBody>
        </p:sp>
        <p:sp>
          <p:nvSpPr>
            <p:cNvPr id="124" name="Text Box 64"/>
            <p:cNvSpPr txBox="1">
              <a:spLocks noChangeArrowheads="1"/>
            </p:cNvSpPr>
            <p:nvPr/>
          </p:nvSpPr>
          <p:spPr bwMode="auto">
            <a:xfrm>
              <a:off x="276074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2004</a:t>
              </a:r>
              <a:endParaRPr lang="en-US" sz="1400" dirty="0">
                <a:latin typeface="Calibri" pitchFamily="-111" charset="0"/>
              </a:endParaRPr>
            </a:p>
          </p:txBody>
        </p:sp>
        <p:sp>
          <p:nvSpPr>
            <p:cNvPr id="125" name="Text Box 65"/>
            <p:cNvSpPr txBox="1">
              <a:spLocks noChangeArrowheads="1"/>
            </p:cNvSpPr>
            <p:nvPr/>
          </p:nvSpPr>
          <p:spPr bwMode="auto">
            <a:xfrm>
              <a:off x="3372221"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2005</a:t>
              </a:r>
              <a:endParaRPr lang="en-US" sz="1400" dirty="0">
                <a:latin typeface="Calibri" pitchFamily="-111" charset="0"/>
              </a:endParaRPr>
            </a:p>
          </p:txBody>
        </p:sp>
        <p:sp>
          <p:nvSpPr>
            <p:cNvPr id="126" name="Text Box 66"/>
            <p:cNvSpPr txBox="1">
              <a:spLocks noChangeArrowheads="1"/>
            </p:cNvSpPr>
            <p:nvPr/>
          </p:nvSpPr>
          <p:spPr bwMode="auto">
            <a:xfrm>
              <a:off x="396919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2006</a:t>
              </a:r>
              <a:endParaRPr lang="en-US" sz="1400" dirty="0">
                <a:latin typeface="Calibri" pitchFamily="-111" charset="0"/>
              </a:endParaRPr>
            </a:p>
          </p:txBody>
        </p:sp>
        <p:sp>
          <p:nvSpPr>
            <p:cNvPr id="127" name="Text Box 67"/>
            <p:cNvSpPr txBox="1">
              <a:spLocks noChangeArrowheads="1"/>
            </p:cNvSpPr>
            <p:nvPr/>
          </p:nvSpPr>
          <p:spPr bwMode="auto">
            <a:xfrm>
              <a:off x="4613995"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2007</a:t>
              </a:r>
              <a:endParaRPr lang="en-US" sz="1400" dirty="0">
                <a:latin typeface="Calibri" pitchFamily="-111" charset="0"/>
              </a:endParaRPr>
            </a:p>
          </p:txBody>
        </p:sp>
        <p:sp>
          <p:nvSpPr>
            <p:cNvPr id="128" name="Text Box 68"/>
            <p:cNvSpPr txBox="1">
              <a:spLocks noChangeArrowheads="1"/>
            </p:cNvSpPr>
            <p:nvPr/>
          </p:nvSpPr>
          <p:spPr bwMode="auto">
            <a:xfrm>
              <a:off x="5223828"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2008</a:t>
              </a:r>
              <a:endParaRPr lang="en-US" sz="1400" dirty="0">
                <a:latin typeface="Calibri" pitchFamily="-111" charset="0"/>
              </a:endParaRPr>
            </a:p>
          </p:txBody>
        </p:sp>
        <p:sp>
          <p:nvSpPr>
            <p:cNvPr id="129" name="Text Box 69"/>
            <p:cNvSpPr txBox="1">
              <a:spLocks noChangeArrowheads="1"/>
            </p:cNvSpPr>
            <p:nvPr/>
          </p:nvSpPr>
          <p:spPr bwMode="auto">
            <a:xfrm>
              <a:off x="5832020"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2009</a:t>
              </a:r>
              <a:endParaRPr lang="en-US" sz="1400" dirty="0">
                <a:latin typeface="Calibri" pitchFamily="-111" charset="0"/>
              </a:endParaRPr>
            </a:p>
          </p:txBody>
        </p:sp>
        <p:sp>
          <p:nvSpPr>
            <p:cNvPr id="130" name="Text Box 70"/>
            <p:cNvSpPr txBox="1">
              <a:spLocks noChangeArrowheads="1"/>
            </p:cNvSpPr>
            <p:nvPr/>
          </p:nvSpPr>
          <p:spPr bwMode="auto">
            <a:xfrm>
              <a:off x="644431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2010</a:t>
              </a:r>
              <a:endParaRPr lang="en-US" sz="1400" dirty="0">
                <a:latin typeface="Calibri" pitchFamily="-111" charset="0"/>
              </a:endParaRPr>
            </a:p>
          </p:txBody>
        </p:sp>
        <p:sp>
          <p:nvSpPr>
            <p:cNvPr id="131" name="Text Box 71"/>
            <p:cNvSpPr txBox="1">
              <a:spLocks noChangeArrowheads="1"/>
            </p:cNvSpPr>
            <p:nvPr/>
          </p:nvSpPr>
          <p:spPr bwMode="auto">
            <a:xfrm>
              <a:off x="7056172"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2011</a:t>
              </a:r>
              <a:endParaRPr lang="en-US" sz="1400" dirty="0">
                <a:latin typeface="Calibri" pitchFamily="-111" charset="0"/>
              </a:endParaRPr>
            </a:p>
          </p:txBody>
        </p:sp>
        <p:pic>
          <p:nvPicPr>
            <p:cNvPr id="132" name="Picture 49"/>
            <p:cNvPicPr>
              <a:picLocks noChangeAspect="1" noChangeArrowheads="1"/>
            </p:cNvPicPr>
            <p:nvPr/>
          </p:nvPicPr>
          <p:blipFill>
            <a:blip r:embed="rId3"/>
            <a:srcRect/>
            <a:stretch>
              <a:fillRect/>
            </a:stretch>
          </p:blipFill>
          <p:spPr bwMode="auto">
            <a:xfrm>
              <a:off x="213755" y="3557650"/>
              <a:ext cx="641626" cy="549275"/>
            </a:xfrm>
            <a:prstGeom prst="rect">
              <a:avLst/>
            </a:prstGeom>
            <a:noFill/>
            <a:ln w="9525">
              <a:noFill/>
              <a:miter lim="800000"/>
              <a:headEnd/>
              <a:tailEnd/>
            </a:ln>
          </p:spPr>
        </p:pic>
        <p:sp>
          <p:nvSpPr>
            <p:cNvPr id="133" name="Text Box 61"/>
            <p:cNvSpPr txBox="1">
              <a:spLocks noChangeArrowheads="1"/>
            </p:cNvSpPr>
            <p:nvPr/>
          </p:nvSpPr>
          <p:spPr bwMode="auto">
            <a:xfrm>
              <a:off x="297590" y="3649725"/>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2000</a:t>
              </a:r>
              <a:endParaRPr lang="en-US" sz="1400" dirty="0">
                <a:latin typeface="Calibri" pitchFamily="-111" charset="0"/>
              </a:endParaRPr>
            </a:p>
          </p:txBody>
        </p:sp>
        <p:pic>
          <p:nvPicPr>
            <p:cNvPr id="134" name="Picture 59"/>
            <p:cNvPicPr>
              <a:picLocks noChangeAspect="1" noChangeArrowheads="1"/>
            </p:cNvPicPr>
            <p:nvPr/>
          </p:nvPicPr>
          <p:blipFill>
            <a:blip r:embed="rId3"/>
            <a:srcRect/>
            <a:stretch>
              <a:fillRect/>
            </a:stretch>
          </p:blipFill>
          <p:spPr bwMode="auto">
            <a:xfrm>
              <a:off x="7610756" y="3557650"/>
              <a:ext cx="641626" cy="549275"/>
            </a:xfrm>
            <a:prstGeom prst="rect">
              <a:avLst/>
            </a:prstGeom>
            <a:noFill/>
            <a:ln w="9525">
              <a:noFill/>
              <a:miter lim="800000"/>
              <a:headEnd/>
              <a:tailEnd/>
            </a:ln>
          </p:spPr>
        </p:pic>
        <p:sp>
          <p:nvSpPr>
            <p:cNvPr id="135" name="Rectangle 134"/>
            <p:cNvSpPr/>
            <p:nvPr/>
          </p:nvSpPr>
          <p:spPr>
            <a:xfrm>
              <a:off x="7666866" y="3648094"/>
              <a:ext cx="474108" cy="307777"/>
            </a:xfrm>
            <a:prstGeom prst="rect">
              <a:avLst/>
            </a:prstGeom>
          </p:spPr>
          <p:txBody>
            <a:bodyPr wrap="none">
              <a:spAutoFit/>
            </a:bodyPr>
            <a:lstStyle/>
            <a:p>
              <a:r>
                <a:rPr lang="en-US" sz="1400" dirty="0" smtClean="0">
                  <a:latin typeface="Calibri" pitchFamily="-111" charset="0"/>
                </a:rPr>
                <a:t>2012</a:t>
              </a:r>
              <a:endParaRPr lang="en-US" sz="1400" dirty="0">
                <a:latin typeface="Calibri" pitchFamily="-111" charset="0"/>
              </a:endParaRPr>
            </a:p>
          </p:txBody>
        </p:sp>
        <p:sp>
          <p:nvSpPr>
            <p:cNvPr id="136" name="Rectangle 135"/>
            <p:cNvSpPr/>
            <p:nvPr/>
          </p:nvSpPr>
          <p:spPr>
            <a:xfrm>
              <a:off x="8272306" y="3648094"/>
              <a:ext cx="474108" cy="307777"/>
            </a:xfrm>
            <a:prstGeom prst="rect">
              <a:avLst/>
            </a:prstGeom>
          </p:spPr>
          <p:txBody>
            <a:bodyPr wrap="none">
              <a:spAutoFit/>
            </a:bodyPr>
            <a:lstStyle/>
            <a:p>
              <a:r>
                <a:rPr lang="en-US" sz="1400" dirty="0" smtClean="0">
                  <a:latin typeface="Calibri" pitchFamily="-111" charset="0"/>
                </a:rPr>
                <a:t>2013</a:t>
              </a:r>
              <a:endParaRPr lang="en-US" sz="1400" dirty="0">
                <a:latin typeface="Calibri" pitchFamily="-111" charset="0"/>
              </a:endParaRPr>
            </a:p>
          </p:txBody>
        </p:sp>
      </p:grpSp>
      <p:sp>
        <p:nvSpPr>
          <p:cNvPr id="137" name="Oval 136"/>
          <p:cNvSpPr/>
          <p:nvPr/>
        </p:nvSpPr>
        <p:spPr>
          <a:xfrm>
            <a:off x="954317" y="3411678"/>
            <a:ext cx="2527538" cy="379563"/>
          </a:xfrm>
          <a:prstGeom prst="ellipse">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6064859" y="3408797"/>
            <a:ext cx="2527538" cy="379563"/>
          </a:xfrm>
          <a:prstGeom prst="ellipse">
            <a:avLst/>
          </a:prstGeom>
          <a:solidFill>
            <a:srgbClr val="99999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Rektangel 160"/>
          <p:cNvSpPr>
            <a:spLocks noChangeArrowheads="1"/>
          </p:cNvSpPr>
          <p:nvPr/>
        </p:nvSpPr>
        <p:spPr bwMode="auto">
          <a:xfrm>
            <a:off x="476459" y="3625497"/>
            <a:ext cx="8354787" cy="2874633"/>
          </a:xfrm>
          <a:prstGeom prst="rect">
            <a:avLst/>
          </a:prstGeom>
          <a:noFill/>
          <a:ln w="9525">
            <a:noFill/>
            <a:miter lim="800000"/>
            <a:headEnd/>
            <a:tailEnd/>
          </a:ln>
        </p:spPr>
        <p:txBody>
          <a:bodyPr wrap="square">
            <a:spAutoFit/>
          </a:bodyPr>
          <a:lstStyle/>
          <a:p>
            <a:pPr defTabSz="801688">
              <a:spcBef>
                <a:spcPct val="20000"/>
              </a:spcBef>
            </a:pPr>
            <a:endParaRPr lang="en-US" sz="1600" b="1" noProof="1" smtClean="0">
              <a:solidFill>
                <a:srgbClr val="080808"/>
              </a:solidFill>
              <a:latin typeface="Calibri" pitchFamily="-111" charset="0"/>
              <a:cs typeface="Arial" charset="0"/>
            </a:endParaRPr>
          </a:p>
          <a:p>
            <a:pPr defTabSz="801688">
              <a:spcBef>
                <a:spcPct val="20000"/>
              </a:spcBef>
            </a:pPr>
            <a:r>
              <a:rPr lang="en-US" sz="1600" b="1" noProof="1" smtClean="0">
                <a:solidFill>
                  <a:srgbClr val="080808"/>
                </a:solidFill>
                <a:latin typeface="Calibri" pitchFamily="-111" charset="0"/>
                <a:cs typeface="Arial" charset="0"/>
              </a:rPr>
              <a:t>Contemporary creativity research, while harkening back to the twentieth-century work of Guilford, et al., is more balanced—it transcends affective and cognitive domains.  </a:t>
            </a:r>
            <a:r>
              <a:rPr lang="en-US" sz="1600" noProof="1" smtClean="0">
                <a:solidFill>
                  <a:srgbClr val="080808"/>
                </a:solidFill>
                <a:latin typeface="Calibri" pitchFamily="-111" charset="0"/>
                <a:cs typeface="Arial" charset="0"/>
              </a:rPr>
              <a:t> The unfetterd, “If it feels good, do it!” educational progressivism of the 60s and 70s has been tempered.  Serious researchers such as James Kaufman and Robert Sternberg, with their </a:t>
            </a:r>
            <a:r>
              <a:rPr lang="en-US" sz="1600" i="1" noProof="1" smtClean="0">
                <a:solidFill>
                  <a:srgbClr val="080808"/>
                </a:solidFill>
                <a:latin typeface="Calibri" pitchFamily="-111" charset="0"/>
                <a:cs typeface="Arial" charset="0"/>
              </a:rPr>
              <a:t>The Cambridge Handbook of Creativity, </a:t>
            </a:r>
            <a:r>
              <a:rPr lang="en-US" sz="1600" noProof="1" smtClean="0">
                <a:solidFill>
                  <a:srgbClr val="080808"/>
                </a:solidFill>
                <a:latin typeface="Calibri" pitchFamily="-111" charset="0"/>
                <a:cs typeface="Arial" charset="0"/>
              </a:rPr>
              <a:t>are studying divergent and convergent creative processes and using their research to challenge traditional conceptions of intelligence.  Moreover,  creativity researchers such as Ruth Richards are beginning to democratize creativity and view it in other than Big-C terms by exploring categories such as mini-c and Pro-C.      </a:t>
            </a:r>
            <a:r>
              <a:rPr lang="en-US" sz="1600" b="1" noProof="1" smtClean="0">
                <a:solidFill>
                  <a:srgbClr val="080808"/>
                </a:solidFill>
                <a:latin typeface="Calibri" pitchFamily="-111" charset="0"/>
                <a:cs typeface="Arial" charset="0"/>
              </a:rPr>
              <a:t>      </a:t>
            </a:r>
          </a:p>
          <a:p>
            <a:pPr lvl="7" defTabSz="801688">
              <a:spcBef>
                <a:spcPct val="20000"/>
              </a:spcBef>
            </a:pPr>
            <a:r>
              <a:rPr lang="en-US" sz="1400" b="1" noProof="1" smtClean="0">
                <a:solidFill>
                  <a:srgbClr val="080808"/>
                </a:solidFill>
                <a:latin typeface="Calibri" pitchFamily="-111" charset="0"/>
                <a:cs typeface="Arial" charset="0"/>
              </a:rPr>
              <a:t>     </a:t>
            </a:r>
          </a:p>
          <a:p>
            <a:pPr defTabSz="801688">
              <a:spcBef>
                <a:spcPct val="20000"/>
              </a:spcBef>
            </a:pPr>
            <a:r>
              <a:rPr lang="en-US" sz="1400" b="1" noProof="1" smtClean="0">
                <a:solidFill>
                  <a:srgbClr val="080808"/>
                </a:solidFill>
                <a:latin typeface="Calibri" pitchFamily="-111" charset="0"/>
                <a:cs typeface="Arial" charset="0"/>
              </a:rPr>
              <a:t> </a:t>
            </a:r>
            <a:endParaRPr lang="en-US" sz="1400" b="1"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0"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321900"/>
                </a:solidFill>
                <a:latin typeface="Calibri" pitchFamily="-111" charset="0"/>
              </a:rPr>
              <a:t>THE FUTURE</a:t>
            </a:r>
            <a:endParaRPr lang="de-DE" sz="2400" b="1" dirty="0">
              <a:solidFill>
                <a:srgbClr val="321900"/>
              </a:solidFill>
              <a:latin typeface="Calibri" pitchFamily="-111" charset="0"/>
            </a:endParaRPr>
          </a:p>
        </p:txBody>
      </p:sp>
      <p:grpSp>
        <p:nvGrpSpPr>
          <p:cNvPr id="41" name="Group 40"/>
          <p:cNvGrpSpPr/>
          <p:nvPr/>
        </p:nvGrpSpPr>
        <p:grpSpPr>
          <a:xfrm>
            <a:off x="213755" y="6051400"/>
            <a:ext cx="8692738" cy="551250"/>
            <a:chOff x="213755" y="3557650"/>
            <a:chExt cx="8692738" cy="551250"/>
          </a:xfrm>
        </p:grpSpPr>
        <p:sp>
          <p:nvSpPr>
            <p:cNvPr id="12315" name="Rektangel 185"/>
            <p:cNvSpPr>
              <a:spLocks noChangeArrowheads="1"/>
            </p:cNvSpPr>
            <p:nvPr/>
          </p:nvSpPr>
          <p:spPr bwMode="auto">
            <a:xfrm>
              <a:off x="6723513" y="3671888"/>
              <a:ext cx="879671"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2012</a:t>
              </a:r>
            </a:p>
          </p:txBody>
        </p:sp>
        <p:sp>
          <p:nvSpPr>
            <p:cNvPr id="12316" name="Rektangel 186"/>
            <p:cNvSpPr>
              <a:spLocks noChangeArrowheads="1"/>
            </p:cNvSpPr>
            <p:nvPr/>
          </p:nvSpPr>
          <p:spPr bwMode="auto">
            <a:xfrm>
              <a:off x="4924498" y="3681413"/>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2011</a:t>
              </a:r>
            </a:p>
          </p:txBody>
        </p:sp>
        <p:sp>
          <p:nvSpPr>
            <p:cNvPr id="12317" name="Rektangel 188"/>
            <p:cNvSpPr>
              <a:spLocks noChangeArrowheads="1"/>
            </p:cNvSpPr>
            <p:nvPr/>
          </p:nvSpPr>
          <p:spPr bwMode="auto">
            <a:xfrm>
              <a:off x="3011933" y="369093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2010</a:t>
              </a:r>
            </a:p>
          </p:txBody>
        </p:sp>
        <p:sp>
          <p:nvSpPr>
            <p:cNvPr id="12318" name="Rektangel 189"/>
            <p:cNvSpPr>
              <a:spLocks noChangeArrowheads="1"/>
            </p:cNvSpPr>
            <p:nvPr/>
          </p:nvSpPr>
          <p:spPr bwMode="auto">
            <a:xfrm>
              <a:off x="1085687" y="367188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2009</a:t>
              </a:r>
            </a:p>
          </p:txBody>
        </p:sp>
        <p:pic>
          <p:nvPicPr>
            <p:cNvPr id="42" name="Picture 49"/>
            <p:cNvPicPr>
              <a:picLocks noChangeAspect="1" noChangeArrowheads="1"/>
            </p:cNvPicPr>
            <p:nvPr/>
          </p:nvPicPr>
          <p:blipFill>
            <a:blip r:embed="rId3"/>
            <a:srcRect/>
            <a:stretch>
              <a:fillRect/>
            </a:stretch>
          </p:blipFill>
          <p:spPr bwMode="auto">
            <a:xfrm>
              <a:off x="838066" y="3559625"/>
              <a:ext cx="641626" cy="549275"/>
            </a:xfrm>
            <a:prstGeom prst="rect">
              <a:avLst/>
            </a:prstGeom>
            <a:noFill/>
            <a:ln w="9525">
              <a:noFill/>
              <a:miter lim="800000"/>
              <a:headEnd/>
              <a:tailEnd/>
            </a:ln>
          </p:spPr>
        </p:pic>
        <p:pic>
          <p:nvPicPr>
            <p:cNvPr id="43" name="Picture 50"/>
            <p:cNvPicPr>
              <a:picLocks noChangeAspect="1" noChangeArrowheads="1"/>
            </p:cNvPicPr>
            <p:nvPr/>
          </p:nvPicPr>
          <p:blipFill>
            <a:blip r:embed="rId3"/>
            <a:srcRect/>
            <a:stretch>
              <a:fillRect/>
            </a:stretch>
          </p:blipFill>
          <p:spPr bwMode="auto">
            <a:xfrm>
              <a:off x="1467379" y="3559625"/>
              <a:ext cx="641626" cy="549275"/>
            </a:xfrm>
            <a:prstGeom prst="rect">
              <a:avLst/>
            </a:prstGeom>
            <a:noFill/>
            <a:ln w="9525">
              <a:noFill/>
              <a:miter lim="800000"/>
              <a:headEnd/>
              <a:tailEnd/>
            </a:ln>
          </p:spPr>
        </p:pic>
        <p:pic>
          <p:nvPicPr>
            <p:cNvPr id="44" name="Picture 51"/>
            <p:cNvPicPr>
              <a:picLocks noChangeAspect="1" noChangeArrowheads="1"/>
            </p:cNvPicPr>
            <p:nvPr/>
          </p:nvPicPr>
          <p:blipFill>
            <a:blip r:embed="rId3"/>
            <a:srcRect/>
            <a:stretch>
              <a:fillRect/>
            </a:stretch>
          </p:blipFill>
          <p:spPr bwMode="auto">
            <a:xfrm>
              <a:off x="2077539" y="3559625"/>
              <a:ext cx="641626" cy="549275"/>
            </a:xfrm>
            <a:prstGeom prst="rect">
              <a:avLst/>
            </a:prstGeom>
            <a:noFill/>
            <a:ln w="9525">
              <a:noFill/>
              <a:miter lim="800000"/>
              <a:headEnd/>
              <a:tailEnd/>
            </a:ln>
          </p:spPr>
        </p:pic>
        <p:pic>
          <p:nvPicPr>
            <p:cNvPr id="45" name="Picture 52"/>
            <p:cNvPicPr>
              <a:picLocks noChangeAspect="1" noChangeArrowheads="1"/>
            </p:cNvPicPr>
            <p:nvPr/>
          </p:nvPicPr>
          <p:blipFill>
            <a:blip r:embed="rId3"/>
            <a:srcRect/>
            <a:stretch>
              <a:fillRect/>
            </a:stretch>
          </p:blipFill>
          <p:spPr bwMode="auto">
            <a:xfrm>
              <a:off x="2687700" y="3559625"/>
              <a:ext cx="641626" cy="549275"/>
            </a:xfrm>
            <a:prstGeom prst="rect">
              <a:avLst/>
            </a:prstGeom>
            <a:noFill/>
            <a:ln w="9525">
              <a:noFill/>
              <a:miter lim="800000"/>
              <a:headEnd/>
              <a:tailEnd/>
            </a:ln>
          </p:spPr>
        </p:pic>
        <p:pic>
          <p:nvPicPr>
            <p:cNvPr id="46" name="Picture 53"/>
            <p:cNvPicPr>
              <a:picLocks noChangeAspect="1" noChangeArrowheads="1"/>
            </p:cNvPicPr>
            <p:nvPr/>
          </p:nvPicPr>
          <p:blipFill>
            <a:blip r:embed="rId3"/>
            <a:srcRect/>
            <a:stretch>
              <a:fillRect/>
            </a:stretch>
          </p:blipFill>
          <p:spPr bwMode="auto">
            <a:xfrm>
              <a:off x="3297860" y="3559625"/>
              <a:ext cx="641626" cy="549275"/>
            </a:xfrm>
            <a:prstGeom prst="rect">
              <a:avLst/>
            </a:prstGeom>
            <a:noFill/>
            <a:ln w="9525">
              <a:noFill/>
              <a:miter lim="800000"/>
              <a:headEnd/>
              <a:tailEnd/>
            </a:ln>
          </p:spPr>
        </p:pic>
        <p:pic>
          <p:nvPicPr>
            <p:cNvPr id="47" name="Picture 54"/>
            <p:cNvPicPr>
              <a:picLocks noChangeAspect="1" noChangeArrowheads="1"/>
            </p:cNvPicPr>
            <p:nvPr/>
          </p:nvPicPr>
          <p:blipFill>
            <a:blip r:embed="rId3"/>
            <a:srcRect/>
            <a:stretch>
              <a:fillRect/>
            </a:stretch>
          </p:blipFill>
          <p:spPr bwMode="auto">
            <a:xfrm>
              <a:off x="3908020" y="3559625"/>
              <a:ext cx="641626" cy="549275"/>
            </a:xfrm>
            <a:prstGeom prst="rect">
              <a:avLst/>
            </a:prstGeom>
            <a:noFill/>
            <a:ln w="9525">
              <a:noFill/>
              <a:miter lim="800000"/>
              <a:headEnd/>
              <a:tailEnd/>
            </a:ln>
          </p:spPr>
        </p:pic>
        <p:pic>
          <p:nvPicPr>
            <p:cNvPr id="48" name="Picture 55"/>
            <p:cNvPicPr>
              <a:picLocks noChangeAspect="1" noChangeArrowheads="1"/>
            </p:cNvPicPr>
            <p:nvPr/>
          </p:nvPicPr>
          <p:blipFill>
            <a:blip r:embed="rId3"/>
            <a:srcRect/>
            <a:stretch>
              <a:fillRect/>
            </a:stretch>
          </p:blipFill>
          <p:spPr bwMode="auto">
            <a:xfrm>
              <a:off x="4527757" y="3559625"/>
              <a:ext cx="641625" cy="549275"/>
            </a:xfrm>
            <a:prstGeom prst="rect">
              <a:avLst/>
            </a:prstGeom>
            <a:noFill/>
            <a:ln w="9525">
              <a:noFill/>
              <a:miter lim="800000"/>
              <a:headEnd/>
              <a:tailEnd/>
            </a:ln>
          </p:spPr>
        </p:pic>
        <p:pic>
          <p:nvPicPr>
            <p:cNvPr id="49" name="Picture 56"/>
            <p:cNvPicPr>
              <a:picLocks noChangeAspect="1" noChangeArrowheads="1"/>
            </p:cNvPicPr>
            <p:nvPr/>
          </p:nvPicPr>
          <p:blipFill>
            <a:blip r:embed="rId3"/>
            <a:srcRect/>
            <a:stretch>
              <a:fillRect/>
            </a:stretch>
          </p:blipFill>
          <p:spPr bwMode="auto">
            <a:xfrm>
              <a:off x="5147493" y="3559625"/>
              <a:ext cx="641626" cy="549275"/>
            </a:xfrm>
            <a:prstGeom prst="rect">
              <a:avLst/>
            </a:prstGeom>
            <a:noFill/>
            <a:ln w="9525">
              <a:noFill/>
              <a:miter lim="800000"/>
              <a:headEnd/>
              <a:tailEnd/>
            </a:ln>
          </p:spPr>
        </p:pic>
        <p:pic>
          <p:nvPicPr>
            <p:cNvPr id="50" name="Picture 57"/>
            <p:cNvPicPr>
              <a:picLocks noChangeAspect="1" noChangeArrowheads="1"/>
            </p:cNvPicPr>
            <p:nvPr/>
          </p:nvPicPr>
          <p:blipFill>
            <a:blip r:embed="rId3"/>
            <a:srcRect/>
            <a:stretch>
              <a:fillRect/>
            </a:stretch>
          </p:blipFill>
          <p:spPr bwMode="auto">
            <a:xfrm>
              <a:off x="5767230" y="3559625"/>
              <a:ext cx="641625" cy="549275"/>
            </a:xfrm>
            <a:prstGeom prst="rect">
              <a:avLst/>
            </a:prstGeom>
            <a:noFill/>
            <a:ln w="9525">
              <a:noFill/>
              <a:miter lim="800000"/>
              <a:headEnd/>
              <a:tailEnd/>
            </a:ln>
          </p:spPr>
        </p:pic>
        <p:pic>
          <p:nvPicPr>
            <p:cNvPr id="51" name="Picture 58"/>
            <p:cNvPicPr>
              <a:picLocks noChangeAspect="1" noChangeArrowheads="1"/>
            </p:cNvPicPr>
            <p:nvPr/>
          </p:nvPicPr>
          <p:blipFill>
            <a:blip r:embed="rId3"/>
            <a:srcRect/>
            <a:stretch>
              <a:fillRect/>
            </a:stretch>
          </p:blipFill>
          <p:spPr bwMode="auto">
            <a:xfrm>
              <a:off x="6386967" y="3559625"/>
              <a:ext cx="641626" cy="549275"/>
            </a:xfrm>
            <a:prstGeom prst="rect">
              <a:avLst/>
            </a:prstGeom>
            <a:noFill/>
            <a:ln w="9525">
              <a:noFill/>
              <a:miter lim="800000"/>
              <a:headEnd/>
              <a:tailEnd/>
            </a:ln>
          </p:spPr>
        </p:pic>
        <p:pic>
          <p:nvPicPr>
            <p:cNvPr id="52" name="Picture 59"/>
            <p:cNvPicPr>
              <a:picLocks noChangeAspect="1" noChangeArrowheads="1"/>
            </p:cNvPicPr>
            <p:nvPr/>
          </p:nvPicPr>
          <p:blipFill>
            <a:blip r:embed="rId3"/>
            <a:srcRect/>
            <a:stretch>
              <a:fillRect/>
            </a:stretch>
          </p:blipFill>
          <p:spPr bwMode="auto">
            <a:xfrm>
              <a:off x="6977974" y="3559625"/>
              <a:ext cx="641626" cy="549275"/>
            </a:xfrm>
            <a:prstGeom prst="rect">
              <a:avLst/>
            </a:prstGeom>
            <a:noFill/>
            <a:ln w="9525">
              <a:noFill/>
              <a:miter lim="800000"/>
              <a:headEnd/>
              <a:tailEnd/>
            </a:ln>
          </p:spPr>
        </p:pic>
        <p:pic>
          <p:nvPicPr>
            <p:cNvPr id="53" name="Picture 60"/>
            <p:cNvPicPr>
              <a:picLocks noChangeAspect="1" noChangeArrowheads="1"/>
            </p:cNvPicPr>
            <p:nvPr/>
          </p:nvPicPr>
          <p:blipFill>
            <a:blip r:embed="rId4"/>
            <a:srcRect/>
            <a:stretch>
              <a:fillRect/>
            </a:stretch>
          </p:blipFill>
          <p:spPr bwMode="auto">
            <a:xfrm>
              <a:off x="8264867" y="3559625"/>
              <a:ext cx="641626" cy="549275"/>
            </a:xfrm>
            <a:prstGeom prst="rect">
              <a:avLst/>
            </a:prstGeom>
            <a:noFill/>
            <a:ln w="9525">
              <a:noFill/>
              <a:miter lim="800000"/>
              <a:headEnd/>
              <a:tailEnd/>
            </a:ln>
          </p:spPr>
        </p:pic>
        <p:sp>
          <p:nvSpPr>
            <p:cNvPr id="54" name="Text Box 61"/>
            <p:cNvSpPr txBox="1">
              <a:spLocks noChangeArrowheads="1"/>
            </p:cNvSpPr>
            <p:nvPr/>
          </p:nvSpPr>
          <p:spPr bwMode="auto">
            <a:xfrm>
              <a:off x="92518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2001</a:t>
              </a:r>
              <a:endParaRPr lang="en-US" sz="1400" dirty="0">
                <a:latin typeface="Calibri" pitchFamily="-111" charset="0"/>
              </a:endParaRPr>
            </a:p>
          </p:txBody>
        </p:sp>
        <p:sp>
          <p:nvSpPr>
            <p:cNvPr id="55" name="Text Box 62"/>
            <p:cNvSpPr txBox="1">
              <a:spLocks noChangeArrowheads="1"/>
            </p:cNvSpPr>
            <p:nvPr/>
          </p:nvSpPr>
          <p:spPr bwMode="auto">
            <a:xfrm>
              <a:off x="1559967"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2002</a:t>
              </a:r>
              <a:endParaRPr lang="en-US" sz="1400" dirty="0">
                <a:latin typeface="Calibri" pitchFamily="-111" charset="0"/>
              </a:endParaRPr>
            </a:p>
          </p:txBody>
        </p:sp>
        <p:sp>
          <p:nvSpPr>
            <p:cNvPr id="56" name="Text Box 63"/>
            <p:cNvSpPr txBox="1">
              <a:spLocks noChangeArrowheads="1"/>
            </p:cNvSpPr>
            <p:nvPr/>
          </p:nvSpPr>
          <p:spPr bwMode="auto">
            <a:xfrm>
              <a:off x="2165473"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2003</a:t>
              </a:r>
              <a:endParaRPr lang="en-US" sz="1400" dirty="0">
                <a:latin typeface="Calibri" pitchFamily="-111" charset="0"/>
              </a:endParaRPr>
            </a:p>
          </p:txBody>
        </p:sp>
        <p:sp>
          <p:nvSpPr>
            <p:cNvPr id="57" name="Text Box 64"/>
            <p:cNvSpPr txBox="1">
              <a:spLocks noChangeArrowheads="1"/>
            </p:cNvSpPr>
            <p:nvPr/>
          </p:nvSpPr>
          <p:spPr bwMode="auto">
            <a:xfrm>
              <a:off x="276074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2004</a:t>
              </a:r>
              <a:endParaRPr lang="en-US" sz="1400" dirty="0">
                <a:latin typeface="Calibri" pitchFamily="-111" charset="0"/>
              </a:endParaRPr>
            </a:p>
          </p:txBody>
        </p:sp>
        <p:sp>
          <p:nvSpPr>
            <p:cNvPr id="58" name="Text Box 65"/>
            <p:cNvSpPr txBox="1">
              <a:spLocks noChangeArrowheads="1"/>
            </p:cNvSpPr>
            <p:nvPr/>
          </p:nvSpPr>
          <p:spPr bwMode="auto">
            <a:xfrm>
              <a:off x="3372221"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2005</a:t>
              </a:r>
              <a:endParaRPr lang="en-US" sz="1400" dirty="0">
                <a:latin typeface="Calibri" pitchFamily="-111" charset="0"/>
              </a:endParaRPr>
            </a:p>
          </p:txBody>
        </p:sp>
        <p:sp>
          <p:nvSpPr>
            <p:cNvPr id="59" name="Text Box 66"/>
            <p:cNvSpPr txBox="1">
              <a:spLocks noChangeArrowheads="1"/>
            </p:cNvSpPr>
            <p:nvPr/>
          </p:nvSpPr>
          <p:spPr bwMode="auto">
            <a:xfrm>
              <a:off x="396919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2006</a:t>
              </a:r>
              <a:endParaRPr lang="en-US" sz="1400" dirty="0">
                <a:latin typeface="Calibri" pitchFamily="-111" charset="0"/>
              </a:endParaRPr>
            </a:p>
          </p:txBody>
        </p:sp>
        <p:sp>
          <p:nvSpPr>
            <p:cNvPr id="60" name="Text Box 67"/>
            <p:cNvSpPr txBox="1">
              <a:spLocks noChangeArrowheads="1"/>
            </p:cNvSpPr>
            <p:nvPr/>
          </p:nvSpPr>
          <p:spPr bwMode="auto">
            <a:xfrm>
              <a:off x="4613995"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2007</a:t>
              </a:r>
              <a:endParaRPr lang="en-US" sz="1400" dirty="0">
                <a:latin typeface="Calibri" pitchFamily="-111" charset="0"/>
              </a:endParaRPr>
            </a:p>
          </p:txBody>
        </p:sp>
        <p:sp>
          <p:nvSpPr>
            <p:cNvPr id="61" name="Text Box 68"/>
            <p:cNvSpPr txBox="1">
              <a:spLocks noChangeArrowheads="1"/>
            </p:cNvSpPr>
            <p:nvPr/>
          </p:nvSpPr>
          <p:spPr bwMode="auto">
            <a:xfrm>
              <a:off x="5223828"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2008</a:t>
              </a:r>
              <a:endParaRPr lang="en-US" sz="1400" dirty="0">
                <a:latin typeface="Calibri" pitchFamily="-111" charset="0"/>
              </a:endParaRPr>
            </a:p>
          </p:txBody>
        </p:sp>
        <p:sp>
          <p:nvSpPr>
            <p:cNvPr id="62" name="Text Box 69"/>
            <p:cNvSpPr txBox="1">
              <a:spLocks noChangeArrowheads="1"/>
            </p:cNvSpPr>
            <p:nvPr/>
          </p:nvSpPr>
          <p:spPr bwMode="auto">
            <a:xfrm>
              <a:off x="5832020"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2009</a:t>
              </a:r>
              <a:endParaRPr lang="en-US" sz="1400" dirty="0">
                <a:latin typeface="Calibri" pitchFamily="-111" charset="0"/>
              </a:endParaRPr>
            </a:p>
          </p:txBody>
        </p:sp>
        <p:sp>
          <p:nvSpPr>
            <p:cNvPr id="63" name="Text Box 70"/>
            <p:cNvSpPr txBox="1">
              <a:spLocks noChangeArrowheads="1"/>
            </p:cNvSpPr>
            <p:nvPr/>
          </p:nvSpPr>
          <p:spPr bwMode="auto">
            <a:xfrm>
              <a:off x="644431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2010</a:t>
              </a:r>
              <a:endParaRPr lang="en-US" sz="1400" dirty="0">
                <a:latin typeface="Calibri" pitchFamily="-111" charset="0"/>
              </a:endParaRPr>
            </a:p>
          </p:txBody>
        </p:sp>
        <p:sp>
          <p:nvSpPr>
            <p:cNvPr id="64" name="Text Box 71"/>
            <p:cNvSpPr txBox="1">
              <a:spLocks noChangeArrowheads="1"/>
            </p:cNvSpPr>
            <p:nvPr/>
          </p:nvSpPr>
          <p:spPr bwMode="auto">
            <a:xfrm>
              <a:off x="7056172"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2011</a:t>
              </a:r>
              <a:endParaRPr lang="en-US" sz="1400" dirty="0">
                <a:latin typeface="Calibri" pitchFamily="-111" charset="0"/>
              </a:endParaRPr>
            </a:p>
          </p:txBody>
        </p:sp>
        <p:pic>
          <p:nvPicPr>
            <p:cNvPr id="67" name="Picture 49"/>
            <p:cNvPicPr>
              <a:picLocks noChangeAspect="1" noChangeArrowheads="1"/>
            </p:cNvPicPr>
            <p:nvPr/>
          </p:nvPicPr>
          <p:blipFill>
            <a:blip r:embed="rId3"/>
            <a:srcRect/>
            <a:stretch>
              <a:fillRect/>
            </a:stretch>
          </p:blipFill>
          <p:spPr bwMode="auto">
            <a:xfrm>
              <a:off x="213755" y="3557650"/>
              <a:ext cx="641626" cy="549275"/>
            </a:xfrm>
            <a:prstGeom prst="rect">
              <a:avLst/>
            </a:prstGeom>
            <a:noFill/>
            <a:ln w="9525">
              <a:noFill/>
              <a:miter lim="800000"/>
              <a:headEnd/>
              <a:tailEnd/>
            </a:ln>
          </p:spPr>
        </p:pic>
        <p:sp>
          <p:nvSpPr>
            <p:cNvPr id="69" name="Text Box 61"/>
            <p:cNvSpPr txBox="1">
              <a:spLocks noChangeArrowheads="1"/>
            </p:cNvSpPr>
            <p:nvPr/>
          </p:nvSpPr>
          <p:spPr bwMode="auto">
            <a:xfrm>
              <a:off x="297590" y="3649725"/>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2000</a:t>
              </a:r>
              <a:endParaRPr lang="en-US" sz="1400" dirty="0">
                <a:latin typeface="Calibri" pitchFamily="-111" charset="0"/>
              </a:endParaRPr>
            </a:p>
          </p:txBody>
        </p:sp>
        <p:pic>
          <p:nvPicPr>
            <p:cNvPr id="70" name="Picture 59"/>
            <p:cNvPicPr>
              <a:picLocks noChangeAspect="1" noChangeArrowheads="1"/>
            </p:cNvPicPr>
            <p:nvPr/>
          </p:nvPicPr>
          <p:blipFill>
            <a:blip r:embed="rId3"/>
            <a:srcRect/>
            <a:stretch>
              <a:fillRect/>
            </a:stretch>
          </p:blipFill>
          <p:spPr bwMode="auto">
            <a:xfrm>
              <a:off x="7610756" y="3557650"/>
              <a:ext cx="641626" cy="549275"/>
            </a:xfrm>
            <a:prstGeom prst="rect">
              <a:avLst/>
            </a:prstGeom>
            <a:noFill/>
            <a:ln w="9525">
              <a:noFill/>
              <a:miter lim="800000"/>
              <a:headEnd/>
              <a:tailEnd/>
            </a:ln>
          </p:spPr>
        </p:pic>
        <p:sp>
          <p:nvSpPr>
            <p:cNvPr id="72" name="Rectangle 71"/>
            <p:cNvSpPr/>
            <p:nvPr/>
          </p:nvSpPr>
          <p:spPr>
            <a:xfrm>
              <a:off x="7666866" y="3648094"/>
              <a:ext cx="474108" cy="307777"/>
            </a:xfrm>
            <a:prstGeom prst="rect">
              <a:avLst/>
            </a:prstGeom>
          </p:spPr>
          <p:txBody>
            <a:bodyPr wrap="none">
              <a:spAutoFit/>
            </a:bodyPr>
            <a:lstStyle/>
            <a:p>
              <a:r>
                <a:rPr lang="en-US" sz="1400" dirty="0" smtClean="0">
                  <a:latin typeface="Calibri" pitchFamily="-111" charset="0"/>
                </a:rPr>
                <a:t>2012</a:t>
              </a:r>
              <a:endParaRPr lang="en-US" sz="1400" dirty="0">
                <a:latin typeface="Calibri" pitchFamily="-111" charset="0"/>
              </a:endParaRPr>
            </a:p>
          </p:txBody>
        </p:sp>
        <p:sp>
          <p:nvSpPr>
            <p:cNvPr id="73" name="Rectangle 72"/>
            <p:cNvSpPr/>
            <p:nvPr/>
          </p:nvSpPr>
          <p:spPr>
            <a:xfrm>
              <a:off x="8272306" y="3648094"/>
              <a:ext cx="474108" cy="307777"/>
            </a:xfrm>
            <a:prstGeom prst="rect">
              <a:avLst/>
            </a:prstGeom>
          </p:spPr>
          <p:txBody>
            <a:bodyPr wrap="none">
              <a:spAutoFit/>
            </a:bodyPr>
            <a:lstStyle/>
            <a:p>
              <a:r>
                <a:rPr lang="en-US" sz="1400" dirty="0" smtClean="0">
                  <a:latin typeface="Calibri" pitchFamily="-111" charset="0"/>
                </a:rPr>
                <a:t>2013</a:t>
              </a:r>
              <a:endParaRPr lang="en-US" sz="1400" dirty="0">
                <a:latin typeface="Calibri" pitchFamily="-111" charset="0"/>
              </a:endParaRPr>
            </a:p>
          </p:txBody>
        </p:sp>
      </p:grpSp>
      <p:sp>
        <p:nvSpPr>
          <p:cNvPr id="65" name="Rektangel 160"/>
          <p:cNvSpPr>
            <a:spLocks noChangeArrowheads="1"/>
          </p:cNvSpPr>
          <p:nvPr/>
        </p:nvSpPr>
        <p:spPr bwMode="auto">
          <a:xfrm>
            <a:off x="544445" y="1069686"/>
            <a:ext cx="8010402" cy="6949595"/>
          </a:xfrm>
          <a:prstGeom prst="rect">
            <a:avLst/>
          </a:prstGeom>
          <a:noFill/>
          <a:ln w="9525">
            <a:noFill/>
            <a:miter lim="800000"/>
            <a:headEnd/>
            <a:tailEnd/>
          </a:ln>
        </p:spPr>
        <p:txBody>
          <a:bodyPr wrap="square">
            <a:spAutoFit/>
          </a:bodyPr>
          <a:lstStyle/>
          <a:p>
            <a:pPr defTabSz="801688">
              <a:spcBef>
                <a:spcPct val="20000"/>
              </a:spcBef>
            </a:pPr>
            <a:r>
              <a:rPr lang="en-US" sz="2000" b="1" noProof="1" smtClean="0">
                <a:solidFill>
                  <a:srgbClr val="080808"/>
                </a:solidFill>
                <a:latin typeface="Calibri" pitchFamily="-111" charset="0"/>
                <a:cs typeface="Arial" charset="0"/>
              </a:rPr>
              <a:t>Educate teachers about past practices.  </a:t>
            </a:r>
            <a:r>
              <a:rPr lang="en-US" sz="2000" noProof="1" smtClean="0">
                <a:solidFill>
                  <a:srgbClr val="080808"/>
                </a:solidFill>
                <a:latin typeface="Calibri" pitchFamily="-111" charset="0"/>
                <a:cs typeface="Arial" charset="0"/>
              </a:rPr>
              <a:t>Murphy has suggested that a book-length history of twentieth-century writing instruction be written.</a:t>
            </a:r>
          </a:p>
          <a:p>
            <a:pPr defTabSz="801688">
              <a:spcBef>
                <a:spcPct val="20000"/>
              </a:spcBef>
            </a:pPr>
            <a:r>
              <a:rPr lang="en-US" sz="2000" b="1" noProof="1" smtClean="0">
                <a:solidFill>
                  <a:srgbClr val="080808"/>
                </a:solidFill>
                <a:latin typeface="Calibri" pitchFamily="-111" charset="0"/>
                <a:cs typeface="Arial" charset="0"/>
              </a:rPr>
              <a:t>Educate the public about present practices and research.  </a:t>
            </a:r>
            <a:r>
              <a:rPr lang="en-US" sz="2000" noProof="1" smtClean="0">
                <a:solidFill>
                  <a:srgbClr val="080808"/>
                </a:solidFill>
                <a:latin typeface="Calibri" pitchFamily="-111" charset="0"/>
                <a:cs typeface="Arial" charset="0"/>
              </a:rPr>
              <a:t>Encourage parents to abandon conventional wisdom and “old school” thinking.</a:t>
            </a:r>
            <a:endParaRPr lang="en-US" sz="2000" b="1" noProof="1" smtClean="0">
              <a:solidFill>
                <a:srgbClr val="080808"/>
              </a:solidFill>
              <a:latin typeface="Calibri" pitchFamily="-111" charset="0"/>
              <a:cs typeface="Arial" charset="0"/>
            </a:endParaRPr>
          </a:p>
          <a:p>
            <a:pPr defTabSz="801688">
              <a:spcBef>
                <a:spcPct val="20000"/>
              </a:spcBef>
            </a:pPr>
            <a:r>
              <a:rPr lang="en-US" sz="2000" b="1" noProof="1" smtClean="0">
                <a:solidFill>
                  <a:srgbClr val="080808"/>
                </a:solidFill>
                <a:latin typeface="Calibri" pitchFamily="-111" charset="0"/>
                <a:cs typeface="Arial" charset="0"/>
              </a:rPr>
              <a:t>Improve teacher training.  </a:t>
            </a:r>
            <a:r>
              <a:rPr lang="en-US" sz="2000" noProof="1" smtClean="0">
                <a:solidFill>
                  <a:srgbClr val="080808"/>
                </a:solidFill>
                <a:latin typeface="Calibri" pitchFamily="-111" charset="0"/>
                <a:cs typeface="Arial" charset="0"/>
              </a:rPr>
              <a:t>Bridge the gap between professors and administrators.  Foster multicultural sensitivity.</a:t>
            </a:r>
            <a:endParaRPr lang="en-US" sz="2000" b="1" noProof="1" smtClean="0">
              <a:solidFill>
                <a:srgbClr val="080808"/>
              </a:solidFill>
              <a:latin typeface="Calibri" pitchFamily="-111" charset="0"/>
              <a:cs typeface="Arial" charset="0"/>
            </a:endParaRPr>
          </a:p>
          <a:p>
            <a:pPr defTabSz="801688">
              <a:spcBef>
                <a:spcPct val="20000"/>
              </a:spcBef>
            </a:pPr>
            <a:r>
              <a:rPr lang="en-US" sz="2000" b="1" noProof="1" smtClean="0">
                <a:solidFill>
                  <a:srgbClr val="080808"/>
                </a:solidFill>
                <a:latin typeface="Calibri" pitchFamily="-111" charset="0"/>
                <a:cs typeface="Arial" charset="0"/>
              </a:rPr>
              <a:t>Consider the roles and values of textbooks.  </a:t>
            </a:r>
            <a:r>
              <a:rPr lang="en-US" sz="2000" noProof="1" smtClean="0">
                <a:solidFill>
                  <a:srgbClr val="080808"/>
                </a:solidFill>
                <a:latin typeface="Calibri" pitchFamily="-111" charset="0"/>
                <a:cs typeface="Arial" charset="0"/>
              </a:rPr>
              <a:t>How have textbooks shaped the teaching profession?</a:t>
            </a:r>
          </a:p>
          <a:p>
            <a:pPr defTabSz="801688">
              <a:spcBef>
                <a:spcPct val="20000"/>
              </a:spcBef>
            </a:pPr>
            <a:r>
              <a:rPr lang="en-US" sz="2000" b="1" noProof="1" smtClean="0">
                <a:solidFill>
                  <a:srgbClr val="080808"/>
                </a:solidFill>
                <a:latin typeface="Calibri" pitchFamily="-111" charset="0"/>
                <a:cs typeface="Arial" charset="0"/>
              </a:rPr>
              <a:t>Examine how technology helps and hinders advanced literacy.  </a:t>
            </a:r>
            <a:r>
              <a:rPr lang="en-US" sz="2000" noProof="1" smtClean="0">
                <a:solidFill>
                  <a:srgbClr val="080808"/>
                </a:solidFill>
                <a:latin typeface="Calibri" pitchFamily="-111" charset="0"/>
                <a:cs typeface="Arial" charset="0"/>
              </a:rPr>
              <a:t>Can we harness technology and use it for effective purposes?</a:t>
            </a:r>
          </a:p>
          <a:p>
            <a:pPr defTabSz="801688">
              <a:spcBef>
                <a:spcPct val="20000"/>
              </a:spcBef>
            </a:pPr>
            <a:r>
              <a:rPr lang="en-US" sz="2000" b="1" noProof="1" smtClean="0">
                <a:solidFill>
                  <a:srgbClr val="080808"/>
                </a:solidFill>
                <a:latin typeface="Calibri" pitchFamily="-111" charset="0"/>
                <a:cs typeface="Arial" charset="0"/>
              </a:rPr>
              <a:t>Help teachers, students, and parents value literacy from various cultural perspectives.  </a:t>
            </a:r>
            <a:r>
              <a:rPr lang="en-US" sz="2000" noProof="1" smtClean="0">
                <a:solidFill>
                  <a:srgbClr val="080808"/>
                </a:solidFill>
                <a:latin typeface="Calibri" pitchFamily="-111" charset="0"/>
                <a:cs typeface="Arial" charset="0"/>
              </a:rPr>
              <a:t>Above all, help everyone understand that there is no “grand culture” and/or dominant discourse. </a:t>
            </a:r>
            <a:endParaRPr lang="en-US" sz="2000" b="1" noProof="1" smtClean="0">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  </a:t>
            </a: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200" noProof="1">
              <a:solidFill>
                <a:srgbClr val="080808"/>
              </a:solidFill>
              <a:latin typeface="Calibri" pitchFamily="-111" charset="0"/>
              <a:cs typeface="Arial" charset="0"/>
            </a:endParaRPr>
          </a:p>
        </p:txBody>
      </p:sp>
      <p:sp>
        <p:nvSpPr>
          <p:cNvPr id="74" name="Isosceles Triangle 73"/>
          <p:cNvSpPr/>
          <p:nvPr/>
        </p:nvSpPr>
        <p:spPr>
          <a:xfrm>
            <a:off x="7056407" y="60382"/>
            <a:ext cx="1060704" cy="722376"/>
          </a:xfrm>
          <a:prstGeom prst="triangl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5-Point Star 74"/>
          <p:cNvSpPr/>
          <p:nvPr/>
        </p:nvSpPr>
        <p:spPr>
          <a:xfrm>
            <a:off x="6012612" y="112148"/>
            <a:ext cx="914400" cy="676656"/>
          </a:xfrm>
          <a:prstGeom prst="star5">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0"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321900"/>
                </a:solidFill>
                <a:latin typeface="Calibri" pitchFamily="-111" charset="0"/>
              </a:rPr>
              <a:t>THE FUTURE (CONTINUED)</a:t>
            </a:r>
            <a:endParaRPr lang="de-DE" sz="2400" b="1" dirty="0">
              <a:solidFill>
                <a:srgbClr val="321900"/>
              </a:solidFill>
              <a:latin typeface="Calibri" pitchFamily="-111" charset="0"/>
            </a:endParaRPr>
          </a:p>
        </p:txBody>
      </p:sp>
      <p:sp>
        <p:nvSpPr>
          <p:cNvPr id="71" name="Rectangle 70"/>
          <p:cNvSpPr/>
          <p:nvPr/>
        </p:nvSpPr>
        <p:spPr>
          <a:xfrm>
            <a:off x="4168516" y="3244334"/>
            <a:ext cx="184731" cy="369332"/>
          </a:xfrm>
          <a:prstGeom prst="rect">
            <a:avLst/>
          </a:prstGeom>
        </p:spPr>
        <p:txBody>
          <a:bodyPr wrap="none">
            <a:spAutoFit/>
          </a:bodyPr>
          <a:lstStyle/>
          <a:p>
            <a:endParaRPr lang="en-US" dirty="0">
              <a:latin typeface="Calibri" pitchFamily="-111" charset="0"/>
            </a:endParaRPr>
          </a:p>
        </p:txBody>
      </p:sp>
      <p:grpSp>
        <p:nvGrpSpPr>
          <p:cNvPr id="2" name="Group 40"/>
          <p:cNvGrpSpPr/>
          <p:nvPr/>
        </p:nvGrpSpPr>
        <p:grpSpPr>
          <a:xfrm>
            <a:off x="213755" y="6206383"/>
            <a:ext cx="8692738" cy="551250"/>
            <a:chOff x="213755" y="3557650"/>
            <a:chExt cx="8692738" cy="551250"/>
          </a:xfrm>
        </p:grpSpPr>
        <p:sp>
          <p:nvSpPr>
            <p:cNvPr id="12315" name="Rektangel 185"/>
            <p:cNvSpPr>
              <a:spLocks noChangeArrowheads="1"/>
            </p:cNvSpPr>
            <p:nvPr/>
          </p:nvSpPr>
          <p:spPr bwMode="auto">
            <a:xfrm>
              <a:off x="6723513" y="3671888"/>
              <a:ext cx="879671"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2012</a:t>
              </a:r>
            </a:p>
          </p:txBody>
        </p:sp>
        <p:sp>
          <p:nvSpPr>
            <p:cNvPr id="12316" name="Rektangel 186"/>
            <p:cNvSpPr>
              <a:spLocks noChangeArrowheads="1"/>
            </p:cNvSpPr>
            <p:nvPr/>
          </p:nvSpPr>
          <p:spPr bwMode="auto">
            <a:xfrm>
              <a:off x="4924498" y="3681413"/>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2011</a:t>
              </a:r>
            </a:p>
          </p:txBody>
        </p:sp>
        <p:sp>
          <p:nvSpPr>
            <p:cNvPr id="12317" name="Rektangel 188"/>
            <p:cNvSpPr>
              <a:spLocks noChangeArrowheads="1"/>
            </p:cNvSpPr>
            <p:nvPr/>
          </p:nvSpPr>
          <p:spPr bwMode="auto">
            <a:xfrm>
              <a:off x="3011933" y="369093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2010</a:t>
              </a:r>
            </a:p>
          </p:txBody>
        </p:sp>
        <p:sp>
          <p:nvSpPr>
            <p:cNvPr id="12318" name="Rektangel 189"/>
            <p:cNvSpPr>
              <a:spLocks noChangeArrowheads="1"/>
            </p:cNvSpPr>
            <p:nvPr/>
          </p:nvSpPr>
          <p:spPr bwMode="auto">
            <a:xfrm>
              <a:off x="1085687" y="367188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2009</a:t>
              </a:r>
            </a:p>
          </p:txBody>
        </p:sp>
        <p:pic>
          <p:nvPicPr>
            <p:cNvPr id="42" name="Picture 49"/>
            <p:cNvPicPr>
              <a:picLocks noChangeAspect="1" noChangeArrowheads="1"/>
            </p:cNvPicPr>
            <p:nvPr/>
          </p:nvPicPr>
          <p:blipFill>
            <a:blip r:embed="rId3"/>
            <a:srcRect/>
            <a:stretch>
              <a:fillRect/>
            </a:stretch>
          </p:blipFill>
          <p:spPr bwMode="auto">
            <a:xfrm>
              <a:off x="838066" y="3559625"/>
              <a:ext cx="641626" cy="549275"/>
            </a:xfrm>
            <a:prstGeom prst="rect">
              <a:avLst/>
            </a:prstGeom>
            <a:noFill/>
            <a:ln w="9525">
              <a:noFill/>
              <a:miter lim="800000"/>
              <a:headEnd/>
              <a:tailEnd/>
            </a:ln>
          </p:spPr>
        </p:pic>
        <p:pic>
          <p:nvPicPr>
            <p:cNvPr id="43" name="Picture 50"/>
            <p:cNvPicPr>
              <a:picLocks noChangeAspect="1" noChangeArrowheads="1"/>
            </p:cNvPicPr>
            <p:nvPr/>
          </p:nvPicPr>
          <p:blipFill>
            <a:blip r:embed="rId3"/>
            <a:srcRect/>
            <a:stretch>
              <a:fillRect/>
            </a:stretch>
          </p:blipFill>
          <p:spPr bwMode="auto">
            <a:xfrm>
              <a:off x="1467379" y="3559625"/>
              <a:ext cx="641626" cy="549275"/>
            </a:xfrm>
            <a:prstGeom prst="rect">
              <a:avLst/>
            </a:prstGeom>
            <a:noFill/>
            <a:ln w="9525">
              <a:noFill/>
              <a:miter lim="800000"/>
              <a:headEnd/>
              <a:tailEnd/>
            </a:ln>
          </p:spPr>
        </p:pic>
        <p:pic>
          <p:nvPicPr>
            <p:cNvPr id="44" name="Picture 51"/>
            <p:cNvPicPr>
              <a:picLocks noChangeAspect="1" noChangeArrowheads="1"/>
            </p:cNvPicPr>
            <p:nvPr/>
          </p:nvPicPr>
          <p:blipFill>
            <a:blip r:embed="rId3"/>
            <a:srcRect/>
            <a:stretch>
              <a:fillRect/>
            </a:stretch>
          </p:blipFill>
          <p:spPr bwMode="auto">
            <a:xfrm>
              <a:off x="2077539" y="3559625"/>
              <a:ext cx="641626" cy="549275"/>
            </a:xfrm>
            <a:prstGeom prst="rect">
              <a:avLst/>
            </a:prstGeom>
            <a:noFill/>
            <a:ln w="9525">
              <a:noFill/>
              <a:miter lim="800000"/>
              <a:headEnd/>
              <a:tailEnd/>
            </a:ln>
          </p:spPr>
        </p:pic>
        <p:pic>
          <p:nvPicPr>
            <p:cNvPr id="45" name="Picture 52"/>
            <p:cNvPicPr>
              <a:picLocks noChangeAspect="1" noChangeArrowheads="1"/>
            </p:cNvPicPr>
            <p:nvPr/>
          </p:nvPicPr>
          <p:blipFill>
            <a:blip r:embed="rId3"/>
            <a:srcRect/>
            <a:stretch>
              <a:fillRect/>
            </a:stretch>
          </p:blipFill>
          <p:spPr bwMode="auto">
            <a:xfrm>
              <a:off x="2687700" y="3559625"/>
              <a:ext cx="641626" cy="549275"/>
            </a:xfrm>
            <a:prstGeom prst="rect">
              <a:avLst/>
            </a:prstGeom>
            <a:noFill/>
            <a:ln w="9525">
              <a:noFill/>
              <a:miter lim="800000"/>
              <a:headEnd/>
              <a:tailEnd/>
            </a:ln>
          </p:spPr>
        </p:pic>
        <p:pic>
          <p:nvPicPr>
            <p:cNvPr id="46" name="Picture 53"/>
            <p:cNvPicPr>
              <a:picLocks noChangeAspect="1" noChangeArrowheads="1"/>
            </p:cNvPicPr>
            <p:nvPr/>
          </p:nvPicPr>
          <p:blipFill>
            <a:blip r:embed="rId3"/>
            <a:srcRect/>
            <a:stretch>
              <a:fillRect/>
            </a:stretch>
          </p:blipFill>
          <p:spPr bwMode="auto">
            <a:xfrm>
              <a:off x="3297860" y="3559625"/>
              <a:ext cx="641626" cy="549275"/>
            </a:xfrm>
            <a:prstGeom prst="rect">
              <a:avLst/>
            </a:prstGeom>
            <a:noFill/>
            <a:ln w="9525">
              <a:noFill/>
              <a:miter lim="800000"/>
              <a:headEnd/>
              <a:tailEnd/>
            </a:ln>
          </p:spPr>
        </p:pic>
        <p:pic>
          <p:nvPicPr>
            <p:cNvPr id="47" name="Picture 54"/>
            <p:cNvPicPr>
              <a:picLocks noChangeAspect="1" noChangeArrowheads="1"/>
            </p:cNvPicPr>
            <p:nvPr/>
          </p:nvPicPr>
          <p:blipFill>
            <a:blip r:embed="rId3"/>
            <a:srcRect/>
            <a:stretch>
              <a:fillRect/>
            </a:stretch>
          </p:blipFill>
          <p:spPr bwMode="auto">
            <a:xfrm>
              <a:off x="3908020" y="3559625"/>
              <a:ext cx="641626" cy="549275"/>
            </a:xfrm>
            <a:prstGeom prst="rect">
              <a:avLst/>
            </a:prstGeom>
            <a:noFill/>
            <a:ln w="9525">
              <a:noFill/>
              <a:miter lim="800000"/>
              <a:headEnd/>
              <a:tailEnd/>
            </a:ln>
          </p:spPr>
        </p:pic>
        <p:pic>
          <p:nvPicPr>
            <p:cNvPr id="48" name="Picture 55"/>
            <p:cNvPicPr>
              <a:picLocks noChangeAspect="1" noChangeArrowheads="1"/>
            </p:cNvPicPr>
            <p:nvPr/>
          </p:nvPicPr>
          <p:blipFill>
            <a:blip r:embed="rId3"/>
            <a:srcRect/>
            <a:stretch>
              <a:fillRect/>
            </a:stretch>
          </p:blipFill>
          <p:spPr bwMode="auto">
            <a:xfrm>
              <a:off x="4527757" y="3559625"/>
              <a:ext cx="641625" cy="549275"/>
            </a:xfrm>
            <a:prstGeom prst="rect">
              <a:avLst/>
            </a:prstGeom>
            <a:noFill/>
            <a:ln w="9525">
              <a:noFill/>
              <a:miter lim="800000"/>
              <a:headEnd/>
              <a:tailEnd/>
            </a:ln>
          </p:spPr>
        </p:pic>
        <p:pic>
          <p:nvPicPr>
            <p:cNvPr id="49" name="Picture 56"/>
            <p:cNvPicPr>
              <a:picLocks noChangeAspect="1" noChangeArrowheads="1"/>
            </p:cNvPicPr>
            <p:nvPr/>
          </p:nvPicPr>
          <p:blipFill>
            <a:blip r:embed="rId3"/>
            <a:srcRect/>
            <a:stretch>
              <a:fillRect/>
            </a:stretch>
          </p:blipFill>
          <p:spPr bwMode="auto">
            <a:xfrm>
              <a:off x="5147493" y="3559625"/>
              <a:ext cx="641626" cy="549275"/>
            </a:xfrm>
            <a:prstGeom prst="rect">
              <a:avLst/>
            </a:prstGeom>
            <a:noFill/>
            <a:ln w="9525">
              <a:noFill/>
              <a:miter lim="800000"/>
              <a:headEnd/>
              <a:tailEnd/>
            </a:ln>
          </p:spPr>
        </p:pic>
        <p:pic>
          <p:nvPicPr>
            <p:cNvPr id="50" name="Picture 57"/>
            <p:cNvPicPr>
              <a:picLocks noChangeAspect="1" noChangeArrowheads="1"/>
            </p:cNvPicPr>
            <p:nvPr/>
          </p:nvPicPr>
          <p:blipFill>
            <a:blip r:embed="rId3"/>
            <a:srcRect/>
            <a:stretch>
              <a:fillRect/>
            </a:stretch>
          </p:blipFill>
          <p:spPr bwMode="auto">
            <a:xfrm>
              <a:off x="5767230" y="3559625"/>
              <a:ext cx="641625" cy="549275"/>
            </a:xfrm>
            <a:prstGeom prst="rect">
              <a:avLst/>
            </a:prstGeom>
            <a:noFill/>
            <a:ln w="9525">
              <a:noFill/>
              <a:miter lim="800000"/>
              <a:headEnd/>
              <a:tailEnd/>
            </a:ln>
          </p:spPr>
        </p:pic>
        <p:pic>
          <p:nvPicPr>
            <p:cNvPr id="51" name="Picture 58"/>
            <p:cNvPicPr>
              <a:picLocks noChangeAspect="1" noChangeArrowheads="1"/>
            </p:cNvPicPr>
            <p:nvPr/>
          </p:nvPicPr>
          <p:blipFill>
            <a:blip r:embed="rId3"/>
            <a:srcRect/>
            <a:stretch>
              <a:fillRect/>
            </a:stretch>
          </p:blipFill>
          <p:spPr bwMode="auto">
            <a:xfrm>
              <a:off x="6386967" y="3559625"/>
              <a:ext cx="641626" cy="549275"/>
            </a:xfrm>
            <a:prstGeom prst="rect">
              <a:avLst/>
            </a:prstGeom>
            <a:noFill/>
            <a:ln w="9525">
              <a:noFill/>
              <a:miter lim="800000"/>
              <a:headEnd/>
              <a:tailEnd/>
            </a:ln>
          </p:spPr>
        </p:pic>
        <p:pic>
          <p:nvPicPr>
            <p:cNvPr id="52" name="Picture 59"/>
            <p:cNvPicPr>
              <a:picLocks noChangeAspect="1" noChangeArrowheads="1"/>
            </p:cNvPicPr>
            <p:nvPr/>
          </p:nvPicPr>
          <p:blipFill>
            <a:blip r:embed="rId3"/>
            <a:srcRect/>
            <a:stretch>
              <a:fillRect/>
            </a:stretch>
          </p:blipFill>
          <p:spPr bwMode="auto">
            <a:xfrm>
              <a:off x="6977974" y="3559625"/>
              <a:ext cx="641626" cy="549275"/>
            </a:xfrm>
            <a:prstGeom prst="rect">
              <a:avLst/>
            </a:prstGeom>
            <a:noFill/>
            <a:ln w="9525">
              <a:noFill/>
              <a:miter lim="800000"/>
              <a:headEnd/>
              <a:tailEnd/>
            </a:ln>
          </p:spPr>
        </p:pic>
        <p:pic>
          <p:nvPicPr>
            <p:cNvPr id="53" name="Picture 60"/>
            <p:cNvPicPr>
              <a:picLocks noChangeAspect="1" noChangeArrowheads="1"/>
            </p:cNvPicPr>
            <p:nvPr/>
          </p:nvPicPr>
          <p:blipFill>
            <a:blip r:embed="rId4"/>
            <a:srcRect/>
            <a:stretch>
              <a:fillRect/>
            </a:stretch>
          </p:blipFill>
          <p:spPr bwMode="auto">
            <a:xfrm>
              <a:off x="8264867" y="3559625"/>
              <a:ext cx="641626" cy="549275"/>
            </a:xfrm>
            <a:prstGeom prst="rect">
              <a:avLst/>
            </a:prstGeom>
            <a:noFill/>
            <a:ln w="9525">
              <a:noFill/>
              <a:miter lim="800000"/>
              <a:headEnd/>
              <a:tailEnd/>
            </a:ln>
          </p:spPr>
        </p:pic>
        <p:sp>
          <p:nvSpPr>
            <p:cNvPr id="54" name="Text Box 61"/>
            <p:cNvSpPr txBox="1">
              <a:spLocks noChangeArrowheads="1"/>
            </p:cNvSpPr>
            <p:nvPr/>
          </p:nvSpPr>
          <p:spPr bwMode="auto">
            <a:xfrm>
              <a:off x="92518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2001</a:t>
              </a:r>
              <a:endParaRPr lang="en-US" sz="1400" dirty="0">
                <a:latin typeface="Calibri" pitchFamily="-111" charset="0"/>
              </a:endParaRPr>
            </a:p>
          </p:txBody>
        </p:sp>
        <p:sp>
          <p:nvSpPr>
            <p:cNvPr id="55" name="Text Box 62"/>
            <p:cNvSpPr txBox="1">
              <a:spLocks noChangeArrowheads="1"/>
            </p:cNvSpPr>
            <p:nvPr/>
          </p:nvSpPr>
          <p:spPr bwMode="auto">
            <a:xfrm>
              <a:off x="1559967"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2002</a:t>
              </a:r>
              <a:endParaRPr lang="en-US" sz="1400" dirty="0">
                <a:latin typeface="Calibri" pitchFamily="-111" charset="0"/>
              </a:endParaRPr>
            </a:p>
          </p:txBody>
        </p:sp>
        <p:sp>
          <p:nvSpPr>
            <p:cNvPr id="56" name="Text Box 63"/>
            <p:cNvSpPr txBox="1">
              <a:spLocks noChangeArrowheads="1"/>
            </p:cNvSpPr>
            <p:nvPr/>
          </p:nvSpPr>
          <p:spPr bwMode="auto">
            <a:xfrm>
              <a:off x="2165473"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2003</a:t>
              </a:r>
              <a:endParaRPr lang="en-US" sz="1400" dirty="0">
                <a:latin typeface="Calibri" pitchFamily="-111" charset="0"/>
              </a:endParaRPr>
            </a:p>
          </p:txBody>
        </p:sp>
        <p:sp>
          <p:nvSpPr>
            <p:cNvPr id="57" name="Text Box 64"/>
            <p:cNvSpPr txBox="1">
              <a:spLocks noChangeArrowheads="1"/>
            </p:cNvSpPr>
            <p:nvPr/>
          </p:nvSpPr>
          <p:spPr bwMode="auto">
            <a:xfrm>
              <a:off x="276074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2004</a:t>
              </a:r>
              <a:endParaRPr lang="en-US" sz="1400" dirty="0">
                <a:latin typeface="Calibri" pitchFamily="-111" charset="0"/>
              </a:endParaRPr>
            </a:p>
          </p:txBody>
        </p:sp>
        <p:sp>
          <p:nvSpPr>
            <p:cNvPr id="58" name="Text Box 65"/>
            <p:cNvSpPr txBox="1">
              <a:spLocks noChangeArrowheads="1"/>
            </p:cNvSpPr>
            <p:nvPr/>
          </p:nvSpPr>
          <p:spPr bwMode="auto">
            <a:xfrm>
              <a:off x="3372221"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2005</a:t>
              </a:r>
              <a:endParaRPr lang="en-US" sz="1400" dirty="0">
                <a:latin typeface="Calibri" pitchFamily="-111" charset="0"/>
              </a:endParaRPr>
            </a:p>
          </p:txBody>
        </p:sp>
        <p:sp>
          <p:nvSpPr>
            <p:cNvPr id="59" name="Text Box 66"/>
            <p:cNvSpPr txBox="1">
              <a:spLocks noChangeArrowheads="1"/>
            </p:cNvSpPr>
            <p:nvPr/>
          </p:nvSpPr>
          <p:spPr bwMode="auto">
            <a:xfrm>
              <a:off x="396919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2006</a:t>
              </a:r>
              <a:endParaRPr lang="en-US" sz="1400" dirty="0">
                <a:latin typeface="Calibri" pitchFamily="-111" charset="0"/>
              </a:endParaRPr>
            </a:p>
          </p:txBody>
        </p:sp>
        <p:sp>
          <p:nvSpPr>
            <p:cNvPr id="60" name="Text Box 67"/>
            <p:cNvSpPr txBox="1">
              <a:spLocks noChangeArrowheads="1"/>
            </p:cNvSpPr>
            <p:nvPr/>
          </p:nvSpPr>
          <p:spPr bwMode="auto">
            <a:xfrm>
              <a:off x="4613995"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2007</a:t>
              </a:r>
              <a:endParaRPr lang="en-US" sz="1400" dirty="0">
                <a:latin typeface="Calibri" pitchFamily="-111" charset="0"/>
              </a:endParaRPr>
            </a:p>
          </p:txBody>
        </p:sp>
        <p:sp>
          <p:nvSpPr>
            <p:cNvPr id="61" name="Text Box 68"/>
            <p:cNvSpPr txBox="1">
              <a:spLocks noChangeArrowheads="1"/>
            </p:cNvSpPr>
            <p:nvPr/>
          </p:nvSpPr>
          <p:spPr bwMode="auto">
            <a:xfrm>
              <a:off x="5223828"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2008</a:t>
              </a:r>
              <a:endParaRPr lang="en-US" sz="1400" dirty="0">
                <a:latin typeface="Calibri" pitchFamily="-111" charset="0"/>
              </a:endParaRPr>
            </a:p>
          </p:txBody>
        </p:sp>
        <p:sp>
          <p:nvSpPr>
            <p:cNvPr id="62" name="Text Box 69"/>
            <p:cNvSpPr txBox="1">
              <a:spLocks noChangeArrowheads="1"/>
            </p:cNvSpPr>
            <p:nvPr/>
          </p:nvSpPr>
          <p:spPr bwMode="auto">
            <a:xfrm>
              <a:off x="5832020"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2009</a:t>
              </a:r>
              <a:endParaRPr lang="en-US" sz="1400" dirty="0">
                <a:latin typeface="Calibri" pitchFamily="-111" charset="0"/>
              </a:endParaRPr>
            </a:p>
          </p:txBody>
        </p:sp>
        <p:sp>
          <p:nvSpPr>
            <p:cNvPr id="63" name="Text Box 70"/>
            <p:cNvSpPr txBox="1">
              <a:spLocks noChangeArrowheads="1"/>
            </p:cNvSpPr>
            <p:nvPr/>
          </p:nvSpPr>
          <p:spPr bwMode="auto">
            <a:xfrm>
              <a:off x="644431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2010</a:t>
              </a:r>
              <a:endParaRPr lang="en-US" sz="1400" dirty="0">
                <a:latin typeface="Calibri" pitchFamily="-111" charset="0"/>
              </a:endParaRPr>
            </a:p>
          </p:txBody>
        </p:sp>
        <p:sp>
          <p:nvSpPr>
            <p:cNvPr id="64" name="Text Box 71"/>
            <p:cNvSpPr txBox="1">
              <a:spLocks noChangeArrowheads="1"/>
            </p:cNvSpPr>
            <p:nvPr/>
          </p:nvSpPr>
          <p:spPr bwMode="auto">
            <a:xfrm>
              <a:off x="7056172"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2011</a:t>
              </a:r>
              <a:endParaRPr lang="en-US" sz="1400" dirty="0">
                <a:latin typeface="Calibri" pitchFamily="-111" charset="0"/>
              </a:endParaRPr>
            </a:p>
          </p:txBody>
        </p:sp>
        <p:pic>
          <p:nvPicPr>
            <p:cNvPr id="67" name="Picture 49"/>
            <p:cNvPicPr>
              <a:picLocks noChangeAspect="1" noChangeArrowheads="1"/>
            </p:cNvPicPr>
            <p:nvPr/>
          </p:nvPicPr>
          <p:blipFill>
            <a:blip r:embed="rId3"/>
            <a:srcRect/>
            <a:stretch>
              <a:fillRect/>
            </a:stretch>
          </p:blipFill>
          <p:spPr bwMode="auto">
            <a:xfrm>
              <a:off x="213755" y="3557650"/>
              <a:ext cx="641626" cy="549275"/>
            </a:xfrm>
            <a:prstGeom prst="rect">
              <a:avLst/>
            </a:prstGeom>
            <a:noFill/>
            <a:ln w="9525">
              <a:noFill/>
              <a:miter lim="800000"/>
              <a:headEnd/>
              <a:tailEnd/>
            </a:ln>
          </p:spPr>
        </p:pic>
        <p:sp>
          <p:nvSpPr>
            <p:cNvPr id="69" name="Text Box 61"/>
            <p:cNvSpPr txBox="1">
              <a:spLocks noChangeArrowheads="1"/>
            </p:cNvSpPr>
            <p:nvPr/>
          </p:nvSpPr>
          <p:spPr bwMode="auto">
            <a:xfrm>
              <a:off x="297590" y="3649725"/>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2000</a:t>
              </a:r>
              <a:endParaRPr lang="en-US" sz="1400" dirty="0">
                <a:latin typeface="Calibri" pitchFamily="-111" charset="0"/>
              </a:endParaRPr>
            </a:p>
          </p:txBody>
        </p:sp>
        <p:pic>
          <p:nvPicPr>
            <p:cNvPr id="70" name="Picture 59"/>
            <p:cNvPicPr>
              <a:picLocks noChangeAspect="1" noChangeArrowheads="1"/>
            </p:cNvPicPr>
            <p:nvPr/>
          </p:nvPicPr>
          <p:blipFill>
            <a:blip r:embed="rId3"/>
            <a:srcRect/>
            <a:stretch>
              <a:fillRect/>
            </a:stretch>
          </p:blipFill>
          <p:spPr bwMode="auto">
            <a:xfrm>
              <a:off x="7610756" y="3557650"/>
              <a:ext cx="641626" cy="549275"/>
            </a:xfrm>
            <a:prstGeom prst="rect">
              <a:avLst/>
            </a:prstGeom>
            <a:noFill/>
            <a:ln w="9525">
              <a:noFill/>
              <a:miter lim="800000"/>
              <a:headEnd/>
              <a:tailEnd/>
            </a:ln>
          </p:spPr>
        </p:pic>
        <p:sp>
          <p:nvSpPr>
            <p:cNvPr id="72" name="Rectangle 71"/>
            <p:cNvSpPr/>
            <p:nvPr/>
          </p:nvSpPr>
          <p:spPr>
            <a:xfrm>
              <a:off x="7666866" y="3648094"/>
              <a:ext cx="474108" cy="307777"/>
            </a:xfrm>
            <a:prstGeom prst="rect">
              <a:avLst/>
            </a:prstGeom>
          </p:spPr>
          <p:txBody>
            <a:bodyPr wrap="none">
              <a:spAutoFit/>
            </a:bodyPr>
            <a:lstStyle/>
            <a:p>
              <a:r>
                <a:rPr lang="en-US" sz="1400" dirty="0" smtClean="0">
                  <a:latin typeface="Calibri" pitchFamily="-111" charset="0"/>
                </a:rPr>
                <a:t>2012</a:t>
              </a:r>
              <a:endParaRPr lang="en-US" sz="1400" dirty="0">
                <a:latin typeface="Calibri" pitchFamily="-111" charset="0"/>
              </a:endParaRPr>
            </a:p>
          </p:txBody>
        </p:sp>
        <p:sp>
          <p:nvSpPr>
            <p:cNvPr id="73" name="Rectangle 72"/>
            <p:cNvSpPr/>
            <p:nvPr/>
          </p:nvSpPr>
          <p:spPr>
            <a:xfrm>
              <a:off x="8272306" y="3648094"/>
              <a:ext cx="474108" cy="307777"/>
            </a:xfrm>
            <a:prstGeom prst="rect">
              <a:avLst/>
            </a:prstGeom>
          </p:spPr>
          <p:txBody>
            <a:bodyPr wrap="none">
              <a:spAutoFit/>
            </a:bodyPr>
            <a:lstStyle/>
            <a:p>
              <a:r>
                <a:rPr lang="en-US" sz="1400" dirty="0" smtClean="0">
                  <a:latin typeface="Calibri" pitchFamily="-111" charset="0"/>
                </a:rPr>
                <a:t>2013</a:t>
              </a:r>
              <a:endParaRPr lang="en-US" sz="1400" dirty="0">
                <a:latin typeface="Calibri" pitchFamily="-111" charset="0"/>
              </a:endParaRPr>
            </a:p>
          </p:txBody>
        </p:sp>
      </p:grpSp>
      <p:sp>
        <p:nvSpPr>
          <p:cNvPr id="65" name="Rektangel 160"/>
          <p:cNvSpPr>
            <a:spLocks noChangeArrowheads="1"/>
          </p:cNvSpPr>
          <p:nvPr/>
        </p:nvSpPr>
        <p:spPr bwMode="auto">
          <a:xfrm>
            <a:off x="468579" y="795390"/>
            <a:ext cx="8010402" cy="8180701"/>
          </a:xfrm>
          <a:prstGeom prst="rect">
            <a:avLst/>
          </a:prstGeom>
          <a:noFill/>
          <a:ln w="9525">
            <a:noFill/>
            <a:miter lim="800000"/>
            <a:headEnd/>
            <a:tailEnd/>
          </a:ln>
        </p:spPr>
        <p:txBody>
          <a:bodyPr wrap="square">
            <a:spAutoFit/>
          </a:bodyPr>
          <a:lstStyle/>
          <a:p>
            <a:pPr defTabSz="801688">
              <a:spcBef>
                <a:spcPct val="20000"/>
              </a:spcBef>
            </a:pPr>
            <a:r>
              <a:rPr lang="en-US" sz="1600" b="1" noProof="1" smtClean="0">
                <a:solidFill>
                  <a:srgbClr val="080808"/>
                </a:solidFill>
                <a:latin typeface="Calibri" pitchFamily="-111" charset="0"/>
                <a:cs typeface="Arial" charset="0"/>
              </a:rPr>
              <a:t>Bolster family literacy.  </a:t>
            </a:r>
            <a:r>
              <a:rPr lang="en-US" sz="1600" noProof="1" smtClean="0">
                <a:solidFill>
                  <a:srgbClr val="080808"/>
                </a:solidFill>
                <a:latin typeface="Calibri" pitchFamily="-111" charset="0"/>
                <a:cs typeface="Arial" charset="0"/>
              </a:rPr>
              <a:t>Valuing local literature strengthens families and builds student identity.   </a:t>
            </a:r>
            <a:endParaRPr lang="en-US" sz="1600" b="1" noProof="1" smtClean="0">
              <a:solidFill>
                <a:srgbClr val="080808"/>
              </a:solidFill>
              <a:latin typeface="Calibri" pitchFamily="-111" charset="0"/>
              <a:cs typeface="Arial" charset="0"/>
            </a:endParaRPr>
          </a:p>
          <a:p>
            <a:pPr defTabSz="801688">
              <a:spcBef>
                <a:spcPct val="20000"/>
              </a:spcBef>
            </a:pPr>
            <a:r>
              <a:rPr lang="en-US" sz="1600" b="1" noProof="1" smtClean="0">
                <a:solidFill>
                  <a:srgbClr val="080808"/>
                </a:solidFill>
                <a:latin typeface="Calibri" pitchFamily="-111" charset="0"/>
                <a:cs typeface="Arial" charset="0"/>
              </a:rPr>
              <a:t>Implement balanced process and product-oriented practices and assessments. </a:t>
            </a:r>
            <a:r>
              <a:rPr lang="en-US" sz="1600" noProof="1" smtClean="0">
                <a:solidFill>
                  <a:srgbClr val="080808"/>
                </a:solidFill>
                <a:latin typeface="Calibri" pitchFamily="-111" charset="0"/>
                <a:cs typeface="Arial" charset="0"/>
              </a:rPr>
              <a:t>Listing standards and hoping that fledgling, often poorly-trained, teachers meet those standards is not sufficient.   </a:t>
            </a:r>
          </a:p>
          <a:p>
            <a:pPr defTabSz="801688">
              <a:spcBef>
                <a:spcPct val="20000"/>
              </a:spcBef>
            </a:pPr>
            <a:r>
              <a:rPr lang="en-US" sz="1600" b="1" noProof="1" smtClean="0">
                <a:solidFill>
                  <a:srgbClr val="080808"/>
                </a:solidFill>
                <a:latin typeface="Calibri" pitchFamily="-111" charset="0"/>
                <a:cs typeface="Arial" charset="0"/>
              </a:rPr>
              <a:t>Blend social, cognitive, and affective approaches.  </a:t>
            </a:r>
            <a:r>
              <a:rPr lang="en-US" sz="1600" noProof="1" smtClean="0">
                <a:solidFill>
                  <a:srgbClr val="080808"/>
                </a:solidFill>
                <a:latin typeface="Calibri" pitchFamily="-111" charset="0"/>
                <a:cs typeface="Arial" charset="0"/>
              </a:rPr>
              <a:t>Put another way, let us avoid the pendulum swing by heeding what Aristotle has taught us about the rhetorical triangle</a:t>
            </a:r>
            <a:endParaRPr lang="en-US" sz="16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600" b="1" noProof="1" smtClean="0">
              <a:solidFill>
                <a:srgbClr val="080808"/>
              </a:solidFill>
              <a:latin typeface="Calibri" pitchFamily="-111" charset="0"/>
              <a:cs typeface="Arial" charset="0"/>
            </a:endParaRPr>
          </a:p>
          <a:p>
            <a:pPr defTabSz="801688">
              <a:spcBef>
                <a:spcPct val="20000"/>
              </a:spcBef>
            </a:pPr>
            <a:r>
              <a:rPr lang="en-US" sz="1600" b="1" noProof="1" smtClean="0">
                <a:solidFill>
                  <a:srgbClr val="080808"/>
                </a:solidFill>
                <a:latin typeface="Calibri" pitchFamily="-111" charset="0"/>
                <a:cs typeface="Arial" charset="0"/>
              </a:rPr>
              <a:t>Make clear provisions for creativity in language arts and literacy frameworks and curricula.  </a:t>
            </a:r>
            <a:r>
              <a:rPr lang="en-US" sz="1600" noProof="1" smtClean="0">
                <a:solidFill>
                  <a:srgbClr val="080808"/>
                </a:solidFill>
                <a:latin typeface="Calibri" pitchFamily="-111" charset="0"/>
                <a:cs typeface="Arial" charset="0"/>
              </a:rPr>
              <a:t>The creative  academic endeavors associated with advanced literacy involve students in goal setting, self-assessment, and meaning making.  Most significantly, when students are creating they are engaged.  </a:t>
            </a:r>
          </a:p>
          <a:p>
            <a:pPr defTabSz="801688">
              <a:spcBef>
                <a:spcPct val="20000"/>
              </a:spcBef>
            </a:pPr>
            <a:r>
              <a:rPr lang="en-US" sz="1600" b="1" noProof="1" smtClean="0">
                <a:solidFill>
                  <a:srgbClr val="080808"/>
                </a:solidFill>
                <a:latin typeface="Calibri" pitchFamily="-111" charset="0"/>
                <a:cs typeface="Arial" charset="0"/>
              </a:rPr>
              <a:t>Conduct reseach using balanced, layered , and inventive methodologies.  </a:t>
            </a:r>
            <a:r>
              <a:rPr lang="en-US" sz="1600" noProof="1" smtClean="0">
                <a:solidFill>
                  <a:srgbClr val="080808"/>
                </a:solidFill>
                <a:latin typeface="Calibri" pitchFamily="-111" charset="0"/>
                <a:cs typeface="Arial" charset="0"/>
              </a:rPr>
              <a:t>Blended methods offer a deeper and richer understanding of language and literacy issues.   </a:t>
            </a:r>
          </a:p>
          <a:p>
            <a:pPr defTabSz="801688">
              <a:spcBef>
                <a:spcPct val="20000"/>
              </a:spcBef>
            </a:pPr>
            <a:r>
              <a:rPr lang="en-US" sz="1600" b="1" noProof="1" smtClean="0">
                <a:solidFill>
                  <a:srgbClr val="080808"/>
                </a:solidFill>
                <a:latin typeface="Calibri" pitchFamily="-111" charset="0"/>
                <a:cs typeface="Arial" charset="0"/>
              </a:rPr>
              <a:t>Broaden our conceptualizations of assessments.  </a:t>
            </a:r>
            <a:r>
              <a:rPr lang="en-US" sz="1600" noProof="1" smtClean="0">
                <a:solidFill>
                  <a:srgbClr val="080808"/>
                </a:solidFill>
                <a:latin typeface="Calibri" pitchFamily="-111" charset="0"/>
                <a:cs typeface="Arial" charset="0"/>
              </a:rPr>
              <a:t>PARCC does not seem to adequately stress formative assessments.</a:t>
            </a:r>
            <a:endParaRPr lang="en-US" sz="1600" b="1"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  </a:t>
            </a: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200" noProof="1">
              <a:solidFill>
                <a:srgbClr val="080808"/>
              </a:solidFill>
              <a:latin typeface="Calibri" pitchFamily="-111" charset="0"/>
              <a:cs typeface="Arial" charset="0"/>
            </a:endParaRPr>
          </a:p>
        </p:txBody>
      </p:sp>
      <p:sp>
        <p:nvSpPr>
          <p:cNvPr id="40" name="Dodecagon 39"/>
          <p:cNvSpPr/>
          <p:nvPr/>
        </p:nvSpPr>
        <p:spPr>
          <a:xfrm>
            <a:off x="7410094" y="172520"/>
            <a:ext cx="914400" cy="621792"/>
          </a:xfrm>
          <a:prstGeom prst="dodecagon">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gular Pentagon 40"/>
          <p:cNvSpPr/>
          <p:nvPr/>
        </p:nvSpPr>
        <p:spPr>
          <a:xfrm>
            <a:off x="6185132" y="181154"/>
            <a:ext cx="960120" cy="594360"/>
          </a:xfrm>
          <a:prstGeom prst="pentagon">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1926" name="Picture 6" descr="http://drpezz.files.wordpress.com/2011/08/triangle.gif?w=625"/>
          <p:cNvPicPr>
            <a:picLocks noChangeAspect="1" noChangeArrowheads="1"/>
          </p:cNvPicPr>
          <p:nvPr/>
        </p:nvPicPr>
        <p:blipFill>
          <a:blip r:embed="rId5"/>
          <a:srcRect/>
          <a:stretch>
            <a:fillRect/>
          </a:stretch>
        </p:blipFill>
        <p:spPr bwMode="auto">
          <a:xfrm>
            <a:off x="5778096" y="2496757"/>
            <a:ext cx="1938338" cy="13239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1" name="Picture 18"/>
          <p:cNvPicPr>
            <a:picLocks noChangeAspect="1" noChangeArrowheads="1"/>
          </p:cNvPicPr>
          <p:nvPr/>
        </p:nvPicPr>
        <p:blipFill>
          <a:blip r:embed="rId3"/>
          <a:srcRect/>
          <a:stretch>
            <a:fillRect/>
          </a:stretch>
        </p:blipFill>
        <p:spPr bwMode="auto">
          <a:xfrm>
            <a:off x="1543793" y="114363"/>
            <a:ext cx="6258295" cy="549275"/>
          </a:xfrm>
          <a:prstGeom prst="rect">
            <a:avLst/>
          </a:prstGeom>
          <a:noFill/>
          <a:ln w="9525">
            <a:noFill/>
            <a:miter lim="800000"/>
            <a:headEnd/>
            <a:tailEnd/>
          </a:ln>
        </p:spPr>
      </p:pic>
      <p:sp>
        <p:nvSpPr>
          <p:cNvPr id="8218" name="Text Box 52"/>
          <p:cNvSpPr txBox="1">
            <a:spLocks noChangeArrowheads="1"/>
          </p:cNvSpPr>
          <p:nvPr/>
        </p:nvSpPr>
        <p:spPr bwMode="auto">
          <a:xfrm>
            <a:off x="8305800" y="534238"/>
            <a:ext cx="184731" cy="307777"/>
          </a:xfrm>
          <a:prstGeom prst="rect">
            <a:avLst/>
          </a:prstGeom>
          <a:noFill/>
          <a:ln w="9525">
            <a:noFill/>
            <a:miter lim="800000"/>
            <a:headEnd/>
            <a:tailEnd/>
          </a:ln>
        </p:spPr>
        <p:txBody>
          <a:bodyPr wrap="none">
            <a:spAutoFit/>
          </a:bodyPr>
          <a:lstStyle/>
          <a:p>
            <a:endParaRPr lang="en-US" sz="1400" dirty="0">
              <a:solidFill>
                <a:schemeClr val="bg1"/>
              </a:solidFill>
              <a:latin typeface="Calibri" pitchFamily="-111" charset="0"/>
            </a:endParaRPr>
          </a:p>
        </p:txBody>
      </p:sp>
      <p:sp>
        <p:nvSpPr>
          <p:cNvPr id="8242" name="Text Box 77"/>
          <p:cNvSpPr txBox="1">
            <a:spLocks noChangeArrowheads="1"/>
          </p:cNvSpPr>
          <p:nvPr/>
        </p:nvSpPr>
        <p:spPr bwMode="auto">
          <a:xfrm>
            <a:off x="391887" y="807521"/>
            <a:ext cx="8490856" cy="5047536"/>
          </a:xfrm>
          <a:prstGeom prst="rect">
            <a:avLst/>
          </a:prstGeom>
          <a:noFill/>
          <a:ln w="9525">
            <a:noFill/>
            <a:miter lim="800000"/>
            <a:headEnd/>
            <a:tailEnd/>
          </a:ln>
        </p:spPr>
        <p:txBody>
          <a:bodyPr wrap="square">
            <a:spAutoFit/>
          </a:bodyPr>
          <a:lstStyle/>
          <a:p>
            <a:r>
              <a:rPr lang="en-US" sz="1400" dirty="0" smtClean="0"/>
              <a:t>About PARCC | PARCC. (n.d.). </a:t>
            </a:r>
            <a:r>
              <a:rPr lang="en-US" sz="1400" i="1" dirty="0" smtClean="0"/>
              <a:t>Partnership for Assessment of Readiness for College and Careers | 	PARCC</a:t>
            </a:r>
            <a:r>
              <a:rPr lang="en-US" sz="1400" dirty="0" smtClean="0"/>
              <a:t>. Retrieved October 20, 2013, from http://www.parcconline.org/about-parcc</a:t>
            </a:r>
          </a:p>
          <a:p>
            <a:r>
              <a:rPr lang="en-US" sz="1400" dirty="0" smtClean="0"/>
              <a:t>American educational history timeline. (</a:t>
            </a:r>
            <a:r>
              <a:rPr lang="en-US" sz="1400" dirty="0" err="1" smtClean="0"/>
              <a:t>n.d.</a:t>
            </a:r>
            <a:r>
              <a:rPr lang="en-US" sz="1400" dirty="0" smtClean="0"/>
              <a:t>). </a:t>
            </a:r>
            <a:r>
              <a:rPr lang="en-US" sz="1400" i="1" dirty="0"/>
              <a:t>E</a:t>
            </a:r>
            <a:r>
              <a:rPr lang="en-US" sz="1400" i="1" dirty="0" smtClean="0"/>
              <a:t>ducational resources and lesson plans, find thousands of 	lesson plans. Educational Resources and Lesson Plans</a:t>
            </a:r>
            <a:r>
              <a:rPr lang="en-US" sz="1400" dirty="0" smtClean="0"/>
              <a:t>. Retrieved October 19, 2013, from 	http://www.eds-resources.com.</a:t>
            </a:r>
          </a:p>
          <a:p>
            <a:r>
              <a:rPr lang="en-US" sz="1400" dirty="0" err="1" smtClean="0"/>
              <a:t>Bifuh-Ambe</a:t>
            </a:r>
            <a:r>
              <a:rPr lang="en-US" sz="1400" dirty="0" smtClean="0"/>
              <a:t>, E. (2006). Fostering multicultural appreciation in pre-service teachers through multicultural 	curricular transformation. </a:t>
            </a:r>
            <a:r>
              <a:rPr lang="en-US" sz="1400" i="1" dirty="0" smtClean="0"/>
              <a:t>Teaching and Teacher Education</a:t>
            </a:r>
            <a:r>
              <a:rPr lang="en-US" sz="1400" dirty="0" smtClean="0"/>
              <a:t>, </a:t>
            </a:r>
            <a:r>
              <a:rPr lang="en-US" sz="1400" i="1" dirty="0" smtClean="0"/>
              <a:t>22</a:t>
            </a:r>
            <a:r>
              <a:rPr lang="en-US" sz="1400" dirty="0" smtClean="0"/>
              <a:t>, 690-699.</a:t>
            </a:r>
          </a:p>
          <a:p>
            <a:r>
              <a:rPr lang="en-US" sz="1400" dirty="0" err="1" smtClean="0"/>
              <a:t>Bifuh-Ambe</a:t>
            </a:r>
            <a:r>
              <a:rPr lang="en-US" sz="1400" dirty="0" smtClean="0"/>
              <a:t>, E. (2007). Inviting reluctant adolescent readers into the literacy club: Some comprehension 	strategies to tutor individuals or small groups of reluctant readers. </a:t>
            </a:r>
            <a:r>
              <a:rPr lang="en-US" sz="1400" i="1" dirty="0" smtClean="0"/>
              <a:t>Journal of Adolescent 632-&amp; Adult 	Literacy</a:t>
            </a:r>
            <a:r>
              <a:rPr lang="en-US" sz="1400" dirty="0" smtClean="0"/>
              <a:t>, </a:t>
            </a:r>
            <a:r>
              <a:rPr lang="en-US" sz="1400" i="1" dirty="0" smtClean="0"/>
              <a:t>50</a:t>
            </a:r>
            <a:r>
              <a:rPr lang="en-US" sz="1400" dirty="0" smtClean="0"/>
              <a:t>(8), 632-639.</a:t>
            </a:r>
          </a:p>
          <a:p>
            <a:r>
              <a:rPr lang="en-US" sz="1400" dirty="0" smtClean="0"/>
              <a:t>Brisk, M. E. (2006). </a:t>
            </a:r>
            <a:r>
              <a:rPr lang="en-US" sz="1400" i="1" dirty="0" smtClean="0"/>
              <a:t>Bilingual education: From compensatory to quality schooling</a:t>
            </a:r>
            <a:r>
              <a:rPr lang="en-US" sz="1400" dirty="0" smtClean="0"/>
              <a:t> (2nd ed.). Mahwah, N.J.: 	L. Erlbaum 	Associates, Publishers.</a:t>
            </a:r>
          </a:p>
          <a:p>
            <a:r>
              <a:rPr lang="en-US" sz="1400" dirty="0" err="1" smtClean="0"/>
              <a:t>Fresch</a:t>
            </a:r>
            <a:r>
              <a:rPr lang="en-US" sz="1400" dirty="0" smtClean="0"/>
              <a:t>, M. J. (2008). </a:t>
            </a:r>
            <a:r>
              <a:rPr lang="en-US" sz="1400" i="1" dirty="0" smtClean="0"/>
              <a:t>An essential history of current reading practices</a:t>
            </a:r>
            <a:r>
              <a:rPr lang="en-US" sz="1400" dirty="0" smtClean="0"/>
              <a:t>. Newark, DE: International 	Reading Association.</a:t>
            </a:r>
          </a:p>
          <a:p>
            <a:r>
              <a:rPr lang="en-US" sz="1400" dirty="0" err="1" smtClean="0"/>
              <a:t>Goyal</a:t>
            </a:r>
            <a:r>
              <a:rPr lang="en-US" sz="1400" dirty="0" smtClean="0"/>
              <a:t>, N. (2012). </a:t>
            </a:r>
            <a:r>
              <a:rPr lang="en-US" sz="1400" i="1" dirty="0" smtClean="0"/>
              <a:t>One size does not fit all: A student's assessment of school</a:t>
            </a:r>
            <a:r>
              <a:rPr lang="en-US" sz="1400" dirty="0" smtClean="0"/>
              <a:t>. Roslyn Heights, NY: 	Alternative Education Resource Organization (AERO).</a:t>
            </a:r>
          </a:p>
          <a:p>
            <a:r>
              <a:rPr lang="en-US" sz="1400" dirty="0" smtClean="0"/>
              <a:t>Hargreaves, A., &amp; Shirley, D. (2009). </a:t>
            </a:r>
            <a:r>
              <a:rPr lang="en-US" sz="1400" i="1" dirty="0" smtClean="0"/>
              <a:t>The fourth way: The inspiring future for educational change</a:t>
            </a:r>
            <a:r>
              <a:rPr lang="en-US" sz="1400" dirty="0" smtClean="0"/>
              <a:t>. 	Thousand Oaks, Calif.: Corwin Press.</a:t>
            </a:r>
          </a:p>
          <a:p>
            <a:r>
              <a:rPr lang="en-US" sz="1400" dirty="0" smtClean="0"/>
              <a:t>Higher Education | The White House. (n.d.). </a:t>
            </a:r>
            <a:r>
              <a:rPr lang="en-US" sz="1400" i="1" dirty="0" smtClean="0"/>
              <a:t>The White House</a:t>
            </a:r>
            <a:r>
              <a:rPr lang="en-US" sz="1400" dirty="0" smtClean="0"/>
              <a:t>. Retrieved October 20, 2013, from 	</a:t>
            </a:r>
            <a:r>
              <a:rPr lang="en-US" sz="1400" dirty="0" smtClean="0">
                <a:hlinkClick r:id="rId4"/>
              </a:rPr>
              <a:t>http://www.whitehouse.gov/issues/education/higher-education</a:t>
            </a:r>
            <a:endParaRPr lang="en-US" sz="1400" dirty="0" smtClean="0"/>
          </a:p>
          <a:p>
            <a:r>
              <a:rPr lang="en-US" sz="1400" dirty="0" err="1" smtClean="0"/>
              <a:t>Kamil</a:t>
            </a:r>
            <a:r>
              <a:rPr lang="en-US" sz="1400" dirty="0" smtClean="0"/>
              <a:t>, M. L. (2011). </a:t>
            </a:r>
            <a:r>
              <a:rPr lang="en-US" sz="1400" i="1" dirty="0" smtClean="0"/>
              <a:t>Handbook of reading research</a:t>
            </a:r>
            <a:r>
              <a:rPr lang="en-US" sz="1400" dirty="0" smtClean="0"/>
              <a:t>. New York: </a:t>
            </a:r>
            <a:r>
              <a:rPr lang="en-US" sz="1400" dirty="0" err="1" smtClean="0"/>
              <a:t>Routledge</a:t>
            </a:r>
            <a:r>
              <a:rPr lang="en-US" sz="1400" dirty="0" smtClean="0"/>
              <a:t>.</a:t>
            </a:r>
          </a:p>
          <a:p>
            <a:r>
              <a:rPr lang="en-US" sz="1400" dirty="0" smtClean="0"/>
              <a:t>Kaufman, J. C. &amp; Sternberg, R. J. (2010). </a:t>
            </a:r>
            <a:r>
              <a:rPr lang="en-US" sz="1400" i="1" dirty="0" smtClean="0"/>
              <a:t>The Cambridge handbook of creativity. </a:t>
            </a:r>
            <a:r>
              <a:rPr lang="en-US" sz="1400" dirty="0" smtClean="0"/>
              <a:t>New York, NY: 	Cambridge University Press.</a:t>
            </a:r>
            <a:endParaRPr lang="en-US" sz="1400" i="1" dirty="0" smtClean="0"/>
          </a:p>
        </p:txBody>
      </p:sp>
      <p:sp>
        <p:nvSpPr>
          <p:cNvPr id="53" name="TextBox 52"/>
          <p:cNvSpPr txBox="1"/>
          <p:nvPr/>
        </p:nvSpPr>
        <p:spPr>
          <a:xfrm>
            <a:off x="3883220" y="142543"/>
            <a:ext cx="1816936" cy="461665"/>
          </a:xfrm>
          <a:prstGeom prst="rect">
            <a:avLst/>
          </a:prstGeom>
          <a:noFill/>
        </p:spPr>
        <p:txBody>
          <a:bodyPr wrap="square" rtlCol="0">
            <a:spAutoFit/>
          </a:bodyPr>
          <a:lstStyle/>
          <a:p>
            <a:r>
              <a:rPr lang="en-US" sz="2400" dirty="0" smtClean="0"/>
              <a:t>References</a:t>
            </a:r>
            <a:endParaRPr lang="en-US" sz="2400" dirty="0"/>
          </a:p>
        </p:txBody>
      </p:sp>
      <p:grpSp>
        <p:nvGrpSpPr>
          <p:cNvPr id="61" name="Group 60"/>
          <p:cNvGrpSpPr/>
          <p:nvPr/>
        </p:nvGrpSpPr>
        <p:grpSpPr>
          <a:xfrm>
            <a:off x="5" y="6078388"/>
            <a:ext cx="9162525" cy="779612"/>
            <a:chOff x="5" y="6078388"/>
            <a:chExt cx="9162525" cy="779612"/>
          </a:xfrm>
        </p:grpSpPr>
        <p:sp>
          <p:nvSpPr>
            <p:cNvPr id="56" name="Rektangel 54"/>
            <p:cNvSpPr>
              <a:spLocks noChangeArrowheads="1"/>
            </p:cNvSpPr>
            <p:nvPr/>
          </p:nvSpPr>
          <p:spPr bwMode="auto">
            <a:xfrm>
              <a:off x="5" y="6174069"/>
              <a:ext cx="9133398" cy="683931"/>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a:solidFill>
                  <a:srgbClr val="FFFFFF"/>
                </a:solidFill>
                <a:latin typeface="Calibri" pitchFamily="-111" charset="0"/>
              </a:endParaRPr>
            </a:p>
          </p:txBody>
        </p:sp>
        <p:grpSp>
          <p:nvGrpSpPr>
            <p:cNvPr id="57" name="Grupper 13"/>
            <p:cNvGrpSpPr>
              <a:grpSpLocks/>
            </p:cNvGrpSpPr>
            <p:nvPr/>
          </p:nvGrpSpPr>
          <p:grpSpPr bwMode="auto">
            <a:xfrm>
              <a:off x="1278" y="6078388"/>
              <a:ext cx="9161252" cy="164449"/>
              <a:chOff x="-56012" y="2825011"/>
              <a:chExt cx="9161252" cy="317271"/>
            </a:xfrm>
          </p:grpSpPr>
          <p:sp>
            <p:nvSpPr>
              <p:cNvPr id="58" name="Rektangel 58"/>
              <p:cNvSpPr>
                <a:spLocks noChangeArrowheads="1"/>
              </p:cNvSpPr>
              <p:nvPr/>
            </p:nvSpPr>
            <p:spPr bwMode="auto">
              <a:xfrm>
                <a:off x="-56012" y="2825011"/>
                <a:ext cx="9144000" cy="317271"/>
              </a:xfrm>
              <a:prstGeom prst="rect">
                <a:avLst/>
              </a:prstGeom>
              <a:solidFill>
                <a:srgbClr val="92D050"/>
              </a:solidFill>
              <a:ln w="9525">
                <a:noFill/>
                <a:miter lim="800000"/>
                <a:headEnd/>
                <a:tailEnd/>
              </a:ln>
            </p:spPr>
            <p:txBody>
              <a:bodyPr anchor="ctr"/>
              <a:lstStyle/>
              <a:p>
                <a:pPr algn="ctr"/>
                <a:endParaRPr lang="en-US">
                  <a:solidFill>
                    <a:srgbClr val="FFFFFF"/>
                  </a:solidFill>
                  <a:latin typeface="Calibri" pitchFamily="-111" charset="0"/>
                </a:endParaRPr>
              </a:p>
            </p:txBody>
          </p:sp>
          <p:sp>
            <p:nvSpPr>
              <p:cNvPr id="59" name="Rektangel 59"/>
              <p:cNvSpPr/>
              <p:nvPr/>
            </p:nvSpPr>
            <p:spPr>
              <a:xfrm>
                <a:off x="-38760" y="2844335"/>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111"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1" name="Picture 18"/>
          <p:cNvPicPr>
            <a:picLocks noChangeAspect="1" noChangeArrowheads="1"/>
          </p:cNvPicPr>
          <p:nvPr/>
        </p:nvPicPr>
        <p:blipFill>
          <a:blip r:embed="rId3"/>
          <a:srcRect/>
          <a:stretch>
            <a:fillRect/>
          </a:stretch>
        </p:blipFill>
        <p:spPr bwMode="auto">
          <a:xfrm>
            <a:off x="1543793" y="114363"/>
            <a:ext cx="6258295" cy="549275"/>
          </a:xfrm>
          <a:prstGeom prst="rect">
            <a:avLst/>
          </a:prstGeom>
          <a:noFill/>
          <a:ln w="9525">
            <a:noFill/>
            <a:miter lim="800000"/>
            <a:headEnd/>
            <a:tailEnd/>
          </a:ln>
        </p:spPr>
      </p:pic>
      <p:sp>
        <p:nvSpPr>
          <p:cNvPr id="8218" name="Text Box 52"/>
          <p:cNvSpPr txBox="1">
            <a:spLocks noChangeArrowheads="1"/>
          </p:cNvSpPr>
          <p:nvPr/>
        </p:nvSpPr>
        <p:spPr bwMode="auto">
          <a:xfrm>
            <a:off x="8305800" y="534238"/>
            <a:ext cx="184731" cy="307777"/>
          </a:xfrm>
          <a:prstGeom prst="rect">
            <a:avLst/>
          </a:prstGeom>
          <a:noFill/>
          <a:ln w="9525">
            <a:noFill/>
            <a:miter lim="800000"/>
            <a:headEnd/>
            <a:tailEnd/>
          </a:ln>
        </p:spPr>
        <p:txBody>
          <a:bodyPr wrap="none">
            <a:spAutoFit/>
          </a:bodyPr>
          <a:lstStyle/>
          <a:p>
            <a:endParaRPr lang="en-US" sz="1400" dirty="0">
              <a:solidFill>
                <a:schemeClr val="bg1"/>
              </a:solidFill>
              <a:latin typeface="Calibri" pitchFamily="-111" charset="0"/>
            </a:endParaRPr>
          </a:p>
        </p:txBody>
      </p:sp>
      <p:sp>
        <p:nvSpPr>
          <p:cNvPr id="8242" name="Text Box 77"/>
          <p:cNvSpPr txBox="1">
            <a:spLocks noChangeArrowheads="1"/>
          </p:cNvSpPr>
          <p:nvPr/>
        </p:nvSpPr>
        <p:spPr bwMode="auto">
          <a:xfrm>
            <a:off x="391887" y="807521"/>
            <a:ext cx="8490856" cy="3754874"/>
          </a:xfrm>
          <a:prstGeom prst="rect">
            <a:avLst/>
          </a:prstGeom>
          <a:noFill/>
          <a:ln w="9525">
            <a:noFill/>
            <a:miter lim="800000"/>
            <a:headEnd/>
            <a:tailEnd/>
          </a:ln>
        </p:spPr>
        <p:txBody>
          <a:bodyPr wrap="square">
            <a:spAutoFit/>
          </a:bodyPr>
          <a:lstStyle/>
          <a:p>
            <a:endParaRPr lang="en-US" sz="1400" dirty="0" smtClean="0"/>
          </a:p>
          <a:p>
            <a:r>
              <a:rPr lang="en-US" sz="1400" dirty="0" smtClean="0"/>
              <a:t>McGuinn, P. J. (2006). </a:t>
            </a:r>
            <a:r>
              <a:rPr lang="en-US" sz="1400" i="1" dirty="0" smtClean="0"/>
              <a:t>No Child Left Behind and the transformation of federal education policy, 1965-	2005</a:t>
            </a:r>
            <a:r>
              <a:rPr lang="en-US" sz="1400" dirty="0" smtClean="0"/>
              <a:t>. Lawrence, 	Kan.: University Press of Kansas.</a:t>
            </a:r>
          </a:p>
          <a:p>
            <a:r>
              <a:rPr lang="en-US" sz="1400" dirty="0" smtClean="0"/>
              <a:t>Murphy, J. J. (2012). </a:t>
            </a:r>
            <a:r>
              <a:rPr lang="en-US" sz="1400" i="1" dirty="0" smtClean="0"/>
              <a:t>A short history of writing instruction: From ancient Greece to contemporary America</a:t>
            </a:r>
            <a:r>
              <a:rPr lang="en-US" sz="1400" dirty="0" smtClean="0"/>
              <a:t> 	(3rd ed.). New York: </a:t>
            </a:r>
            <a:r>
              <a:rPr lang="en-US" sz="1400" dirty="0" err="1" smtClean="0"/>
              <a:t>Routledge</a:t>
            </a:r>
            <a:r>
              <a:rPr lang="en-US" sz="1400" dirty="0" smtClean="0"/>
              <a:t>.</a:t>
            </a:r>
          </a:p>
          <a:p>
            <a:r>
              <a:rPr lang="en-US" sz="1400" dirty="0" smtClean="0"/>
              <a:t>Our History - The Partnership for 21st Century Skills. (n.d.). </a:t>
            </a:r>
            <a:r>
              <a:rPr lang="en-US" sz="1400" i="1" dirty="0" smtClean="0"/>
              <a:t>The Partnership for 21st Century Skills</a:t>
            </a:r>
            <a:r>
              <a:rPr lang="en-US" sz="1400" dirty="0" smtClean="0"/>
              <a:t>. 	Retrieved October 19, 	2013, from </a:t>
            </a:r>
            <a:r>
              <a:rPr lang="en-US" sz="1400" dirty="0" smtClean="0">
                <a:hlinkClick r:id="rId4"/>
              </a:rPr>
              <a:t>http://www.p21.org/about-us/our-history</a:t>
            </a:r>
            <a:endParaRPr lang="en-US" sz="1400" dirty="0" smtClean="0"/>
          </a:p>
          <a:p>
            <a:r>
              <a:rPr lang="en-US" sz="1400" dirty="0" smtClean="0"/>
              <a:t>Ravitch, D. (2000). </a:t>
            </a:r>
            <a:r>
              <a:rPr lang="en-US" sz="1400" i="1" dirty="0" smtClean="0"/>
              <a:t>Left back: A century of failed school reforms</a:t>
            </a:r>
            <a:r>
              <a:rPr lang="en-US" sz="1400" dirty="0" smtClean="0"/>
              <a:t>. New York: Simon &amp; Schuster.</a:t>
            </a:r>
          </a:p>
          <a:p>
            <a:r>
              <a:rPr lang="en-US" sz="1400" dirty="0" err="1" smtClean="0"/>
              <a:t>Smagorinsky</a:t>
            </a:r>
            <a:r>
              <a:rPr lang="en-US" sz="1400" dirty="0" smtClean="0"/>
              <a:t>, P. (2006). </a:t>
            </a:r>
            <a:r>
              <a:rPr lang="en-US" sz="1400" i="1" dirty="0" smtClean="0"/>
              <a:t>Research on composition: Multiple perspectives on two decades of change</a:t>
            </a:r>
            <a:r>
              <a:rPr lang="en-US" sz="1400" dirty="0" smtClean="0"/>
              <a:t>. 	New York: Teachers College Press.  </a:t>
            </a:r>
          </a:p>
          <a:p>
            <a:r>
              <a:rPr lang="en-US" sz="1400" dirty="0" smtClean="0"/>
              <a:t>Smith, N. B. (2002). </a:t>
            </a:r>
            <a:r>
              <a:rPr lang="en-US" sz="1400" i="1" dirty="0" smtClean="0"/>
              <a:t>American reading instruction</a:t>
            </a:r>
            <a:r>
              <a:rPr lang="en-US" sz="1400" dirty="0" smtClean="0"/>
              <a:t> (Special ed.). Newark, Del.: International Reading  	Association.</a:t>
            </a:r>
          </a:p>
          <a:p>
            <a:r>
              <a:rPr lang="en-US" sz="1400" dirty="0" smtClean="0"/>
              <a:t>Spring, J. H. (2011). </a:t>
            </a:r>
            <a:r>
              <a:rPr lang="en-US" sz="1400" i="1" dirty="0" smtClean="0"/>
              <a:t>The American school: A global context from the puritans to the Obama era</a:t>
            </a:r>
            <a:r>
              <a:rPr lang="en-US" sz="1400" dirty="0" smtClean="0"/>
              <a:t> (8</a:t>
            </a:r>
            <a:r>
              <a:rPr lang="en-US" sz="1400" baseline="30000" dirty="0" smtClean="0"/>
              <a:t>th</a:t>
            </a:r>
            <a:r>
              <a:rPr lang="en-US" sz="1400" dirty="0" smtClean="0"/>
              <a:t> ed.). 	New York: McGraw-Hill.</a:t>
            </a:r>
          </a:p>
          <a:p>
            <a:r>
              <a:rPr lang="en-US" sz="1400" dirty="0" smtClean="0"/>
              <a:t>Sumara, D. J. (2002). </a:t>
            </a:r>
            <a:r>
              <a:rPr lang="en-US" sz="1400" i="1" dirty="0" smtClean="0"/>
              <a:t>Why reading literature in school still matters: Imagination, interpretation, insight</a:t>
            </a:r>
            <a:r>
              <a:rPr lang="en-US" sz="1400" dirty="0" smtClean="0"/>
              <a:t>. 	Mahwah, N.J.: L. Erlbaum.</a:t>
            </a:r>
          </a:p>
          <a:p>
            <a:r>
              <a:rPr lang="en-US" sz="1400" dirty="0" smtClean="0"/>
              <a:t>Tollefson, J. W. (2002). </a:t>
            </a:r>
            <a:r>
              <a:rPr lang="en-US" sz="1400" i="1" dirty="0" smtClean="0"/>
              <a:t>Language policies in education: Critical issues</a:t>
            </a:r>
            <a:r>
              <a:rPr lang="en-US" sz="1400" dirty="0" smtClean="0"/>
              <a:t>. Mahwah, N.J.: Erlbaum.</a:t>
            </a:r>
            <a:endParaRPr lang="en-US" sz="1400" dirty="0"/>
          </a:p>
        </p:txBody>
      </p:sp>
      <p:sp>
        <p:nvSpPr>
          <p:cNvPr id="53" name="TextBox 52"/>
          <p:cNvSpPr txBox="1"/>
          <p:nvPr/>
        </p:nvSpPr>
        <p:spPr>
          <a:xfrm>
            <a:off x="3883220" y="142543"/>
            <a:ext cx="1816936" cy="461665"/>
          </a:xfrm>
          <a:prstGeom prst="rect">
            <a:avLst/>
          </a:prstGeom>
          <a:noFill/>
        </p:spPr>
        <p:txBody>
          <a:bodyPr wrap="square" rtlCol="0">
            <a:spAutoFit/>
          </a:bodyPr>
          <a:lstStyle/>
          <a:p>
            <a:r>
              <a:rPr lang="en-US" sz="2400" dirty="0" smtClean="0"/>
              <a:t>References</a:t>
            </a:r>
            <a:endParaRPr lang="en-US" sz="2400" dirty="0"/>
          </a:p>
        </p:txBody>
      </p:sp>
      <p:grpSp>
        <p:nvGrpSpPr>
          <p:cNvPr id="2" name="Group 54"/>
          <p:cNvGrpSpPr/>
          <p:nvPr/>
        </p:nvGrpSpPr>
        <p:grpSpPr>
          <a:xfrm>
            <a:off x="-1273" y="5793687"/>
            <a:ext cx="9145273" cy="1064313"/>
            <a:chOff x="-1273" y="5793687"/>
            <a:chExt cx="9145273" cy="1064313"/>
          </a:xfrm>
        </p:grpSpPr>
        <p:sp>
          <p:nvSpPr>
            <p:cNvPr id="56"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a:solidFill>
                  <a:srgbClr val="FFFFFF"/>
                </a:solidFill>
                <a:latin typeface="Calibri" pitchFamily="-111" charset="0"/>
              </a:endParaRPr>
            </a:p>
          </p:txBody>
        </p:sp>
        <p:grpSp>
          <p:nvGrpSpPr>
            <p:cNvPr id="3" name="Grupper 13"/>
            <p:cNvGrpSpPr>
              <a:grpSpLocks/>
            </p:cNvGrpSpPr>
            <p:nvPr/>
          </p:nvGrpSpPr>
          <p:grpSpPr bwMode="auto">
            <a:xfrm>
              <a:off x="0" y="5793687"/>
              <a:ext cx="9144000" cy="212725"/>
              <a:chOff x="47500" y="1926351"/>
              <a:chExt cx="9144000" cy="317272"/>
            </a:xfrm>
          </p:grpSpPr>
          <p:sp>
            <p:nvSpPr>
              <p:cNvPr id="58"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a:solidFill>
                    <a:srgbClr val="FFFFFF"/>
                  </a:solidFill>
                  <a:latin typeface="Calibri" pitchFamily="-111" charset="0"/>
                </a:endParaRPr>
              </a:p>
            </p:txBody>
          </p:sp>
          <p:sp>
            <p:nvSpPr>
              <p:cNvPr id="59"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111" charset="0"/>
                </a:endParaRP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6" name="Rektangel 91"/>
          <p:cNvSpPr>
            <a:spLocks noChangeArrowheads="1"/>
          </p:cNvSpPr>
          <p:nvPr/>
        </p:nvSpPr>
        <p:spPr bwMode="auto">
          <a:xfrm>
            <a:off x="5585588" y="950563"/>
            <a:ext cx="2359004"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G. W. Bush/Congress Oppose Bilingual Education in 2001</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English acquisition and English-only instruction favored by Congress over the preservation of minority languages.</a:t>
            </a:r>
            <a:endParaRPr lang="en-US" sz="1400" noProof="1">
              <a:solidFill>
                <a:srgbClr val="080808"/>
              </a:solidFill>
              <a:latin typeface="Calibri" pitchFamily="-111" charset="0"/>
              <a:cs typeface="Arial" charset="0"/>
            </a:endParaRPr>
          </a:p>
        </p:txBody>
      </p:sp>
      <p:sp>
        <p:nvSpPr>
          <p:cNvPr id="5130" name="Rektangel 95"/>
          <p:cNvSpPr>
            <a:spLocks noChangeArrowheads="1"/>
          </p:cNvSpPr>
          <p:nvPr/>
        </p:nvSpPr>
        <p:spPr bwMode="auto">
          <a:xfrm>
            <a:off x="3151339" y="4032622"/>
            <a:ext cx="1954212" cy="1428083"/>
          </a:xfrm>
          <a:prstGeom prst="rect">
            <a:avLst/>
          </a:prstGeom>
          <a:noFill/>
          <a:ln w="9525">
            <a:noFill/>
            <a:miter lim="800000"/>
            <a:headEnd/>
            <a:tailEnd/>
          </a:ln>
        </p:spPr>
        <p:txBody>
          <a:bodyPr>
            <a:spAutoFit/>
          </a:bodyPr>
          <a:lstStyle/>
          <a:p>
            <a:pPr defTabSz="801688">
              <a:spcBef>
                <a:spcPct val="20000"/>
              </a:spcBef>
            </a:pPr>
            <a:r>
              <a:rPr lang="en-US" sz="1400" b="1" noProof="1" smtClean="0">
                <a:solidFill>
                  <a:srgbClr val="080808"/>
                </a:solidFill>
                <a:latin typeface="Calibri" pitchFamily="-111" charset="0"/>
                <a:cs typeface="Arial" charset="0"/>
              </a:rPr>
              <a:t>No Child Left Behind (NCLB) (2001)</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George W. Bush’s landmark education legislation is signed into law.  </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2000 - 2002</a:t>
            </a:r>
            <a:endParaRPr lang="de-DE" sz="2400" b="1" dirty="0">
              <a:solidFill>
                <a:srgbClr val="080808"/>
              </a:solidFill>
              <a:latin typeface="Calibri" pitchFamily="-111" charset="0"/>
            </a:endParaRPr>
          </a:p>
        </p:txBody>
      </p:sp>
      <p:sp>
        <p:nvSpPr>
          <p:cNvPr id="39" name="Rektangel 82"/>
          <p:cNvSpPr>
            <a:spLocks noChangeArrowheads="1"/>
          </p:cNvSpPr>
          <p:nvPr/>
        </p:nvSpPr>
        <p:spPr bwMode="auto">
          <a:xfrm>
            <a:off x="475004" y="948580"/>
            <a:ext cx="2352020" cy="211750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Gallup Polls Posit Education as “Most Important Problem”</a:t>
            </a:r>
          </a:p>
          <a:p>
            <a:pPr defTabSz="801688">
              <a:spcBef>
                <a:spcPct val="20000"/>
              </a:spcBef>
            </a:pPr>
            <a:r>
              <a:rPr lang="en-US" sz="1400" noProof="1" smtClean="0">
                <a:solidFill>
                  <a:srgbClr val="080808"/>
                </a:solidFill>
                <a:latin typeface="Calibri" pitchFamily="-111" charset="0"/>
                <a:cs typeface="Arial" charset="0"/>
              </a:rPr>
              <a:t>By the 1990s the public was beginning to view the problems with our education system as among the nation’s most signfiicant issues.</a:t>
            </a:r>
            <a:endParaRPr lang="en-US" sz="1400" noProof="1">
              <a:solidFill>
                <a:srgbClr val="080808"/>
              </a:solidFill>
              <a:latin typeface="Calibri" pitchFamily="-111" charset="0"/>
              <a:cs typeface="Arial" charset="0"/>
            </a:endParaRPr>
          </a:p>
          <a:p>
            <a:pPr defTabSz="801688">
              <a:spcBef>
                <a:spcPct val="20000"/>
              </a:spcBef>
            </a:pPr>
            <a:endParaRPr lang="en-US" sz="1400" b="1" noProof="1">
              <a:solidFill>
                <a:srgbClr val="080808"/>
              </a:solidFill>
              <a:latin typeface="Calibri" pitchFamily="-111" charset="0"/>
              <a:cs typeface="Arial" charset="0"/>
            </a:endParaRPr>
          </a:p>
        </p:txBody>
      </p:sp>
      <p:sp>
        <p:nvSpPr>
          <p:cNvPr id="40" name="Rektangel 82"/>
          <p:cNvSpPr>
            <a:spLocks noChangeArrowheads="1"/>
          </p:cNvSpPr>
          <p:nvPr/>
        </p:nvSpPr>
        <p:spPr bwMode="auto">
          <a:xfrm>
            <a:off x="696711" y="4026267"/>
            <a:ext cx="1954213"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Goals 2000 Educate America Act</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President Bill Clinton supports George H. W. Bush’s education policiies by signing this act in March of 1994.</a:t>
            </a:r>
            <a:endParaRPr lang="en-US" sz="1400" noProof="1">
              <a:solidFill>
                <a:srgbClr val="080808"/>
              </a:solidFill>
              <a:latin typeface="Calibri" pitchFamily="-111" charset="0"/>
              <a:cs typeface="Arial" charset="0"/>
            </a:endParaRPr>
          </a:p>
        </p:txBody>
      </p:sp>
      <p:sp>
        <p:nvSpPr>
          <p:cNvPr id="42" name="Rektangel 82"/>
          <p:cNvSpPr>
            <a:spLocks noChangeArrowheads="1"/>
          </p:cNvSpPr>
          <p:nvPr/>
        </p:nvSpPr>
        <p:spPr bwMode="auto">
          <a:xfrm>
            <a:off x="3307269" y="948583"/>
            <a:ext cx="1954213" cy="1858970"/>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Diane Ravitch Publishes </a:t>
            </a:r>
            <a:r>
              <a:rPr lang="en-US" sz="1400" b="1" i="1" noProof="1" smtClean="0">
                <a:solidFill>
                  <a:srgbClr val="080808"/>
                </a:solidFill>
                <a:latin typeface="Calibri" pitchFamily="-111" charset="0"/>
                <a:cs typeface="Arial" charset="0"/>
              </a:rPr>
              <a:t>Left Back </a:t>
            </a:r>
            <a:r>
              <a:rPr lang="en-US" sz="1400" b="1" noProof="1" smtClean="0">
                <a:solidFill>
                  <a:srgbClr val="080808"/>
                </a:solidFill>
                <a:latin typeface="Calibri" pitchFamily="-111" charset="0"/>
                <a:cs typeface="Arial" charset="0"/>
              </a:rPr>
              <a:t>(2000)</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Ravitch’s influential book criticizes progressive ed. and argues for a more traditional, “back to basics” approach.</a:t>
            </a:r>
            <a:endParaRPr lang="en-US" sz="1400" noProof="1">
              <a:solidFill>
                <a:srgbClr val="080808"/>
              </a:solidFill>
              <a:latin typeface="Calibri" pitchFamily="-111" charset="0"/>
              <a:cs typeface="Arial" charset="0"/>
            </a:endParaRPr>
          </a:p>
        </p:txBody>
      </p:sp>
      <p:grpSp>
        <p:nvGrpSpPr>
          <p:cNvPr id="44" name="Group 43"/>
          <p:cNvGrpSpPr/>
          <p:nvPr/>
        </p:nvGrpSpPr>
        <p:grpSpPr>
          <a:xfrm>
            <a:off x="-1273" y="5793687"/>
            <a:ext cx="9145273" cy="1064313"/>
            <a:chOff x="-1273" y="5793687"/>
            <a:chExt cx="9145273" cy="1064313"/>
          </a:xfrm>
        </p:grpSpPr>
        <p:sp>
          <p:nvSpPr>
            <p:cNvPr id="45"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46" name="Grupper 13"/>
            <p:cNvGrpSpPr>
              <a:grpSpLocks/>
            </p:cNvGrpSpPr>
            <p:nvPr/>
          </p:nvGrpSpPr>
          <p:grpSpPr bwMode="auto">
            <a:xfrm>
              <a:off x="0" y="5793687"/>
              <a:ext cx="9144000" cy="212725"/>
              <a:chOff x="47500" y="1926351"/>
              <a:chExt cx="9144000" cy="317272"/>
            </a:xfrm>
          </p:grpSpPr>
          <p:sp>
            <p:nvSpPr>
              <p:cNvPr id="48"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9"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grpSp>
        <p:nvGrpSpPr>
          <p:cNvPr id="68" name="Group 67"/>
          <p:cNvGrpSpPr/>
          <p:nvPr/>
        </p:nvGrpSpPr>
        <p:grpSpPr>
          <a:xfrm>
            <a:off x="276225" y="3201988"/>
            <a:ext cx="8610785" cy="620712"/>
            <a:chOff x="276225" y="3201988"/>
            <a:chExt cx="8610785" cy="620712"/>
          </a:xfrm>
        </p:grpSpPr>
        <p:sp>
          <p:nvSpPr>
            <p:cNvPr id="109"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61" name="Group 60"/>
            <p:cNvGrpSpPr/>
            <p:nvPr/>
          </p:nvGrpSpPr>
          <p:grpSpPr>
            <a:xfrm>
              <a:off x="290450" y="3201988"/>
              <a:ext cx="8569225" cy="457200"/>
              <a:chOff x="290450" y="3201988"/>
              <a:chExt cx="8569225" cy="457200"/>
            </a:xfrm>
          </p:grpSpPr>
          <p:sp>
            <p:nvSpPr>
              <p:cNvPr id="5147" name="Pentagon 104"/>
              <p:cNvSpPr>
                <a:spLocks noChangeArrowheads="1"/>
              </p:cNvSpPr>
              <p:nvPr/>
            </p:nvSpPr>
            <p:spPr bwMode="auto">
              <a:xfrm>
                <a:off x="7402350" y="3201988"/>
                <a:ext cx="1457325"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5148" name="Gruppe 62"/>
              <p:cNvGrpSpPr>
                <a:grpSpLocks/>
              </p:cNvGrpSpPr>
              <p:nvPr/>
            </p:nvGrpSpPr>
            <p:grpSpPr bwMode="auto">
              <a:xfrm>
                <a:off x="290450" y="3201988"/>
                <a:ext cx="5795962" cy="457200"/>
                <a:chOff x="282575" y="3462341"/>
                <a:chExt cx="5796050" cy="457200"/>
              </a:xfrm>
            </p:grpSpPr>
            <p:grpSp>
              <p:nvGrpSpPr>
                <p:cNvPr id="5150" name="Gruppe 75"/>
                <p:cNvGrpSpPr>
                  <a:grpSpLocks/>
                </p:cNvGrpSpPr>
                <p:nvPr/>
              </p:nvGrpSpPr>
              <p:grpSpPr bwMode="auto">
                <a:xfrm>
                  <a:off x="282575" y="3462341"/>
                  <a:ext cx="5662699" cy="457200"/>
                  <a:chOff x="272143" y="2949958"/>
                  <a:chExt cx="6843029" cy="457921"/>
                </a:xfrm>
              </p:grpSpPr>
              <p:sp>
                <p:nvSpPr>
                  <p:cNvPr id="5156"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7" name="Rectangle 446"/>
                  <p:cNvSpPr>
                    <a:spLocks noChangeArrowheads="1"/>
                  </p:cNvSpPr>
                  <p:nvPr/>
                </p:nvSpPr>
                <p:spPr bwMode="auto">
                  <a:xfrm>
                    <a:off x="3694616"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8" name="Rectangle 44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60" name="Rectangle 445"/>
                  <p:cNvSpPr>
                    <a:spLocks noChangeArrowheads="1"/>
                  </p:cNvSpPr>
                  <p:nvPr/>
                </p:nvSpPr>
                <p:spPr bwMode="auto">
                  <a:xfrm>
                    <a:off x="272143"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5151"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a:t>
                  </a:r>
                  <a:endParaRPr lang="en-US" noProof="1">
                    <a:latin typeface="Calibri" pitchFamily="-111" charset="0"/>
                  </a:endParaRPr>
                </a:p>
              </p:txBody>
            </p:sp>
            <p:sp>
              <p:nvSpPr>
                <p:cNvPr id="5152" name="Rectangle 446"/>
                <p:cNvSpPr>
                  <a:spLocks noChangeArrowheads="1"/>
                </p:cNvSpPr>
                <p:nvPr/>
              </p:nvSpPr>
              <p:spPr bwMode="auto">
                <a:xfrm>
                  <a:off x="3248070"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3. </a:t>
                  </a:r>
                  <a:endParaRPr lang="en-US" noProof="1">
                    <a:latin typeface="Calibri" pitchFamily="-111" charset="0"/>
                  </a:endParaRPr>
                </a:p>
              </p:txBody>
            </p:sp>
            <p:sp>
              <p:nvSpPr>
                <p:cNvPr id="5153"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4.</a:t>
                  </a:r>
                  <a:endParaRPr lang="en-US" noProof="1">
                    <a:latin typeface="Calibri" pitchFamily="-111" charset="0"/>
                  </a:endParaRPr>
                </a:p>
              </p:txBody>
            </p:sp>
            <p:sp>
              <p:nvSpPr>
                <p:cNvPr id="5155"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a:t>
                  </a:r>
                  <a:endParaRPr lang="en-US" noProof="1">
                    <a:latin typeface="Calibri" pitchFamily="-111" charset="0"/>
                  </a:endParaRPr>
                </a:p>
              </p:txBody>
            </p:sp>
          </p:grpSp>
        </p:grpSp>
        <p:sp>
          <p:nvSpPr>
            <p:cNvPr id="62" name="Rectangle 447"/>
            <p:cNvSpPr>
              <a:spLocks noChangeArrowheads="1"/>
            </p:cNvSpPr>
            <p:nvPr/>
          </p:nvSpPr>
          <p:spPr bwMode="auto">
            <a:xfrm>
              <a:off x="5961623" y="3206338"/>
              <a:ext cx="1414463" cy="451287"/>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65" name="Rectangle 447"/>
            <p:cNvSpPr>
              <a:spLocks noChangeArrowheads="1"/>
            </p:cNvSpPr>
            <p:nvPr/>
          </p:nvSpPr>
          <p:spPr bwMode="auto">
            <a:xfrm>
              <a:off x="5940600" y="3317425"/>
              <a:ext cx="141446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5.</a:t>
              </a:r>
              <a:endParaRPr lang="en-US" noProof="1">
                <a:latin typeface="Calibri" pitchFamily="-111" charset="0"/>
              </a:endParaRPr>
            </a:p>
          </p:txBody>
        </p:sp>
        <p:sp>
          <p:nvSpPr>
            <p:cNvPr id="66" name="Rectangle 447"/>
            <p:cNvSpPr>
              <a:spLocks noChangeArrowheads="1"/>
            </p:cNvSpPr>
            <p:nvPr/>
          </p:nvSpPr>
          <p:spPr bwMode="auto">
            <a:xfrm>
              <a:off x="7472547" y="3317421"/>
              <a:ext cx="141446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6.</a:t>
              </a:r>
              <a:endParaRPr lang="en-US" noProof="1">
                <a:latin typeface="Calibri" pitchFamily="-111" charset="0"/>
              </a:endParaRPr>
            </a:p>
          </p:txBody>
        </p:sp>
      </p:grpSp>
      <p:sp>
        <p:nvSpPr>
          <p:cNvPr id="67" name="Nedadgående pil 99"/>
          <p:cNvSpPr>
            <a:spLocks noChangeArrowheads="1"/>
          </p:cNvSpPr>
          <p:nvPr/>
        </p:nvSpPr>
        <p:spPr bwMode="auto">
          <a:xfrm rot="10800000">
            <a:off x="4575015" y="3490762"/>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3" name="Nedadgående pil 92"/>
          <p:cNvSpPr>
            <a:spLocks noChangeArrowheads="1"/>
          </p:cNvSpPr>
          <p:nvPr/>
        </p:nvSpPr>
        <p:spPr bwMode="auto">
          <a:xfrm>
            <a:off x="3320784" y="2936382"/>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7" name="Nedadgående pil 96"/>
          <p:cNvSpPr>
            <a:spLocks noChangeArrowheads="1"/>
          </p:cNvSpPr>
          <p:nvPr/>
        </p:nvSpPr>
        <p:spPr bwMode="auto">
          <a:xfrm rot="10800000">
            <a:off x="1947594" y="3483986"/>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69" name="Nedadgående pil 96"/>
          <p:cNvSpPr>
            <a:spLocks noChangeArrowheads="1"/>
          </p:cNvSpPr>
          <p:nvPr/>
        </p:nvSpPr>
        <p:spPr bwMode="auto">
          <a:xfrm rot="10800000">
            <a:off x="7645770" y="3422630"/>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70" name="Nedadgående pil 92"/>
          <p:cNvSpPr>
            <a:spLocks noChangeArrowheads="1"/>
          </p:cNvSpPr>
          <p:nvPr/>
        </p:nvSpPr>
        <p:spPr bwMode="auto">
          <a:xfrm>
            <a:off x="516225" y="2922529"/>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71" name="Nedadgående pil 92"/>
          <p:cNvSpPr>
            <a:spLocks noChangeArrowheads="1"/>
          </p:cNvSpPr>
          <p:nvPr/>
        </p:nvSpPr>
        <p:spPr bwMode="auto">
          <a:xfrm>
            <a:off x="6097630" y="2839402"/>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72" name="Rectangle 71"/>
          <p:cNvSpPr/>
          <p:nvPr/>
        </p:nvSpPr>
        <p:spPr>
          <a:xfrm>
            <a:off x="5237025" y="4023295"/>
            <a:ext cx="3764471" cy="1651734"/>
          </a:xfrm>
          <a:prstGeom prst="rect">
            <a:avLst/>
          </a:prstGeom>
        </p:spPr>
        <p:txBody>
          <a:bodyPr wrap="square">
            <a:spAutoFit/>
          </a:bodyPr>
          <a:lstStyle/>
          <a:p>
            <a:pPr>
              <a:spcAft>
                <a:spcPts val="400"/>
              </a:spcAft>
            </a:pPr>
            <a:r>
              <a:rPr lang="en-US" sz="1400" b="1" dirty="0" smtClean="0">
                <a:solidFill>
                  <a:srgbClr val="080808"/>
                </a:solidFill>
                <a:latin typeface="+mn-lt"/>
              </a:rPr>
              <a:t>The Partnership for 21st Century Skills (P21)  Founded (2002) </a:t>
            </a:r>
          </a:p>
          <a:p>
            <a:pPr>
              <a:spcAft>
                <a:spcPts val="400"/>
              </a:spcAft>
            </a:pPr>
            <a:r>
              <a:rPr lang="en-US" sz="1400" dirty="0" smtClean="0">
                <a:solidFill>
                  <a:srgbClr val="080808"/>
                </a:solidFill>
                <a:latin typeface="+mn-lt"/>
              </a:rPr>
              <a:t>P21 is established to unite business leaders, educators, and policymakers and kick-start a national conversation about 21</a:t>
            </a:r>
            <a:r>
              <a:rPr lang="en-US" sz="1400" baseline="30000" dirty="0" smtClean="0">
                <a:solidFill>
                  <a:srgbClr val="080808"/>
                </a:solidFill>
                <a:latin typeface="+mn-lt"/>
              </a:rPr>
              <a:t>st</a:t>
            </a:r>
            <a:r>
              <a:rPr lang="en-US" sz="1400" dirty="0" smtClean="0">
                <a:solidFill>
                  <a:srgbClr val="080808"/>
                </a:solidFill>
                <a:latin typeface="+mn-lt"/>
              </a:rPr>
              <a:t>-century skills.  In the process of their discussions they redefine the concept of literacy (i.e., digital literacy). </a:t>
            </a:r>
            <a:endParaRPr lang="en-US" sz="1400" dirty="0">
              <a:solidFill>
                <a:srgbClr val="080808"/>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ktangel 91"/>
          <p:cNvSpPr>
            <a:spLocks noChangeArrowheads="1"/>
          </p:cNvSpPr>
          <p:nvPr/>
        </p:nvSpPr>
        <p:spPr bwMode="auto">
          <a:xfrm>
            <a:off x="2913637" y="808063"/>
            <a:ext cx="2275879" cy="1858970"/>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NAREA is Launched (2002)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Reggio Emilia approach is launched in North America to promote the rights of young children and encourage them to learn through discovery with a self-guided curriculum.</a:t>
            </a:r>
            <a:endParaRPr lang="en-US" sz="1400" noProof="1">
              <a:solidFill>
                <a:srgbClr val="080808"/>
              </a:solidFill>
              <a:latin typeface="Calibri" pitchFamily="-111" charset="0"/>
              <a:cs typeface="Arial" charset="0"/>
            </a:endParaRPr>
          </a:p>
        </p:txBody>
      </p:sp>
      <p:sp>
        <p:nvSpPr>
          <p:cNvPr id="5128" name="Rektangel 93"/>
          <p:cNvSpPr>
            <a:spLocks noChangeArrowheads="1"/>
          </p:cNvSpPr>
          <p:nvPr/>
        </p:nvSpPr>
        <p:spPr bwMode="auto">
          <a:xfrm>
            <a:off x="5674425" y="1237850"/>
            <a:ext cx="2662057"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States Required to Publish Annual Report Cards (2002-03)</a:t>
            </a:r>
          </a:p>
          <a:p>
            <a:pPr defTabSz="801688">
              <a:spcBef>
                <a:spcPct val="20000"/>
              </a:spcBef>
            </a:pPr>
            <a:r>
              <a:rPr lang="en-US" sz="1400" noProof="1" smtClean="0">
                <a:solidFill>
                  <a:srgbClr val="080808"/>
                </a:solidFill>
                <a:latin typeface="Calibri" pitchFamily="-111" charset="0"/>
                <a:cs typeface="Arial" charset="0"/>
              </a:rPr>
              <a:t>States and districts are mandated to report various data and prove that they are making Adequate Yearly Porgress (AYP).</a:t>
            </a:r>
            <a:endParaRPr lang="en-US" sz="1400" noProof="1">
              <a:solidFill>
                <a:srgbClr val="080808"/>
              </a:solidFill>
              <a:latin typeface="Calibri" pitchFamily="-111" charset="0"/>
              <a:cs typeface="Arial" charset="0"/>
            </a:endParaRPr>
          </a:p>
        </p:txBody>
      </p:sp>
      <p:sp>
        <p:nvSpPr>
          <p:cNvPr id="5130" name="Rektangel 95"/>
          <p:cNvSpPr>
            <a:spLocks noChangeArrowheads="1"/>
          </p:cNvSpPr>
          <p:nvPr/>
        </p:nvSpPr>
        <p:spPr bwMode="auto">
          <a:xfrm>
            <a:off x="1370013" y="4127625"/>
            <a:ext cx="1954212" cy="1212640"/>
          </a:xfrm>
          <a:prstGeom prst="rect">
            <a:avLst/>
          </a:prstGeom>
          <a:noFill/>
          <a:ln w="9525">
            <a:noFill/>
            <a:miter lim="800000"/>
            <a:headEnd/>
            <a:tailEnd/>
          </a:ln>
        </p:spPr>
        <p:txBody>
          <a:bodyPr>
            <a:spAutoFit/>
          </a:bodyPr>
          <a:lstStyle/>
          <a:p>
            <a:pPr defTabSz="801688">
              <a:spcBef>
                <a:spcPct val="20000"/>
              </a:spcBef>
            </a:pPr>
            <a:r>
              <a:rPr lang="en-US" sz="1400" b="1" noProof="1" smtClean="0">
                <a:solidFill>
                  <a:srgbClr val="080808"/>
                </a:solidFill>
                <a:latin typeface="Calibri" pitchFamily="-111" charset="0"/>
                <a:cs typeface="Arial" charset="0"/>
              </a:rPr>
              <a:t>Zelman v. Simmons-Harris (2002)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U.S. Supreme Court deems school voucher programs constitutional.</a:t>
            </a:r>
            <a:endParaRPr lang="en-US" sz="1400" noProof="1">
              <a:solidFill>
                <a:srgbClr val="080808"/>
              </a:solidFill>
              <a:latin typeface="Calibri" pitchFamily="-111" charset="0"/>
              <a:cs typeface="Arial" charset="0"/>
            </a:endParaRPr>
          </a:p>
        </p:txBody>
      </p:sp>
      <p:sp>
        <p:nvSpPr>
          <p:cNvPr id="5132" name="Rektangel 98"/>
          <p:cNvSpPr>
            <a:spLocks noChangeArrowheads="1"/>
          </p:cNvSpPr>
          <p:nvPr/>
        </p:nvSpPr>
        <p:spPr bwMode="auto">
          <a:xfrm>
            <a:off x="3871361" y="4137975"/>
            <a:ext cx="2339439"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Higher Education Act is Amended (2003)</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act is amended (again) to help low income students and graduate students access educational opportunities.</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2002 - 2003</a:t>
            </a:r>
            <a:endParaRPr lang="de-DE" sz="2400" b="1" dirty="0">
              <a:solidFill>
                <a:srgbClr val="080808"/>
              </a:solidFill>
              <a:latin typeface="Calibri" pitchFamily="-111" charset="0"/>
            </a:endParaRPr>
          </a:p>
        </p:txBody>
      </p:sp>
      <p:sp>
        <p:nvSpPr>
          <p:cNvPr id="38" name="Rektangel 91"/>
          <p:cNvSpPr>
            <a:spLocks noChangeArrowheads="1"/>
          </p:cNvSpPr>
          <p:nvPr/>
        </p:nvSpPr>
        <p:spPr bwMode="auto">
          <a:xfrm>
            <a:off x="311038" y="806088"/>
            <a:ext cx="2254032" cy="2074414"/>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Reading First Program  (2002)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Approximately $900 million in federal appropriations begin to flow down to the state level and fund “scientific, research-based” reading programs for K-5 children.</a:t>
            </a:r>
            <a:endParaRPr lang="en-US" sz="1400" noProof="1">
              <a:solidFill>
                <a:srgbClr val="080808"/>
              </a:solidFill>
              <a:latin typeface="Calibri" pitchFamily="-111" charset="0"/>
              <a:cs typeface="Arial" charset="0"/>
            </a:endParaRPr>
          </a:p>
        </p:txBody>
      </p:sp>
      <p:grpSp>
        <p:nvGrpSpPr>
          <p:cNvPr id="40" name="Group 39"/>
          <p:cNvGrpSpPr/>
          <p:nvPr/>
        </p:nvGrpSpPr>
        <p:grpSpPr>
          <a:xfrm>
            <a:off x="-1273" y="5793687"/>
            <a:ext cx="9145273" cy="1064313"/>
            <a:chOff x="-1273" y="5793687"/>
            <a:chExt cx="9145273" cy="1064313"/>
          </a:xfrm>
        </p:grpSpPr>
        <p:sp>
          <p:nvSpPr>
            <p:cNvPr id="42"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43" name="Grupper 13"/>
            <p:cNvGrpSpPr>
              <a:grpSpLocks/>
            </p:cNvGrpSpPr>
            <p:nvPr/>
          </p:nvGrpSpPr>
          <p:grpSpPr bwMode="auto">
            <a:xfrm>
              <a:off x="0" y="5793687"/>
              <a:ext cx="9144000" cy="212725"/>
              <a:chOff x="47500" y="1926351"/>
              <a:chExt cx="9144000" cy="317272"/>
            </a:xfrm>
          </p:grpSpPr>
          <p:sp>
            <p:nvSpPr>
              <p:cNvPr id="44"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5"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sp>
        <p:nvSpPr>
          <p:cNvPr id="59" name="Text Box 61"/>
          <p:cNvSpPr txBox="1">
            <a:spLocks noChangeArrowheads="1"/>
          </p:cNvSpPr>
          <p:nvPr/>
        </p:nvSpPr>
        <p:spPr bwMode="auto">
          <a:xfrm>
            <a:off x="438397" y="3331029"/>
            <a:ext cx="274638" cy="304800"/>
          </a:xfrm>
          <a:prstGeom prst="rect">
            <a:avLst/>
          </a:prstGeom>
          <a:noFill/>
          <a:ln w="9525">
            <a:noFill/>
            <a:miter lim="800000"/>
            <a:headEnd/>
            <a:tailEnd/>
          </a:ln>
        </p:spPr>
        <p:txBody>
          <a:bodyPr wrap="none">
            <a:spAutoFit/>
          </a:bodyPr>
          <a:lstStyle/>
          <a:p>
            <a:r>
              <a:rPr lang="en-US" sz="1400" dirty="0">
                <a:latin typeface="Calibri" pitchFamily="-111" charset="0"/>
              </a:rPr>
              <a:t>1</a:t>
            </a:r>
          </a:p>
        </p:txBody>
      </p:sp>
      <p:sp>
        <p:nvSpPr>
          <p:cNvPr id="60" name="Text Box 62"/>
          <p:cNvSpPr txBox="1">
            <a:spLocks noChangeArrowheads="1"/>
          </p:cNvSpPr>
          <p:nvPr/>
        </p:nvSpPr>
        <p:spPr bwMode="auto">
          <a:xfrm>
            <a:off x="898051" y="3307278"/>
            <a:ext cx="359394" cy="369332"/>
          </a:xfrm>
          <a:prstGeom prst="rect">
            <a:avLst/>
          </a:prstGeom>
          <a:noFill/>
          <a:ln w="9525">
            <a:noFill/>
            <a:miter lim="800000"/>
            <a:headEnd/>
            <a:tailEnd/>
          </a:ln>
        </p:spPr>
        <p:txBody>
          <a:bodyPr wrap="none">
            <a:spAutoFit/>
          </a:bodyPr>
          <a:lstStyle/>
          <a:p>
            <a:r>
              <a:rPr lang="en-US" dirty="0" smtClean="0">
                <a:latin typeface="Calibri" pitchFamily="-111" charset="0"/>
              </a:rPr>
              <a:t>7.</a:t>
            </a:r>
            <a:endParaRPr lang="en-US" dirty="0">
              <a:latin typeface="Calibri" pitchFamily="-111" charset="0"/>
            </a:endParaRPr>
          </a:p>
        </p:txBody>
      </p:sp>
      <p:sp>
        <p:nvSpPr>
          <p:cNvPr id="61" name="Text Box 63"/>
          <p:cNvSpPr txBox="1">
            <a:spLocks noChangeArrowheads="1"/>
          </p:cNvSpPr>
          <p:nvPr/>
        </p:nvSpPr>
        <p:spPr bwMode="auto">
          <a:xfrm>
            <a:off x="1992560" y="3331029"/>
            <a:ext cx="359394" cy="369332"/>
          </a:xfrm>
          <a:prstGeom prst="rect">
            <a:avLst/>
          </a:prstGeom>
          <a:noFill/>
          <a:ln w="9525">
            <a:noFill/>
            <a:miter lim="800000"/>
            <a:headEnd/>
            <a:tailEnd/>
          </a:ln>
        </p:spPr>
        <p:txBody>
          <a:bodyPr wrap="none">
            <a:spAutoFit/>
          </a:bodyPr>
          <a:lstStyle/>
          <a:p>
            <a:r>
              <a:rPr lang="en-US" dirty="0" smtClean="0">
                <a:latin typeface="Calibri" pitchFamily="-111" charset="0"/>
              </a:rPr>
              <a:t>8.</a:t>
            </a:r>
            <a:endParaRPr lang="en-US" dirty="0">
              <a:latin typeface="Calibri" pitchFamily="-111" charset="0"/>
            </a:endParaRPr>
          </a:p>
        </p:txBody>
      </p:sp>
      <p:sp>
        <p:nvSpPr>
          <p:cNvPr id="62" name="Text Box 64"/>
          <p:cNvSpPr txBox="1">
            <a:spLocks noChangeArrowheads="1"/>
          </p:cNvSpPr>
          <p:nvPr/>
        </p:nvSpPr>
        <p:spPr bwMode="auto">
          <a:xfrm>
            <a:off x="2754560" y="3331029"/>
            <a:ext cx="359394" cy="369332"/>
          </a:xfrm>
          <a:prstGeom prst="rect">
            <a:avLst/>
          </a:prstGeom>
          <a:noFill/>
          <a:ln w="9525">
            <a:noFill/>
            <a:miter lim="800000"/>
            <a:headEnd/>
            <a:tailEnd/>
          </a:ln>
        </p:spPr>
        <p:txBody>
          <a:bodyPr wrap="none">
            <a:spAutoFit/>
          </a:bodyPr>
          <a:lstStyle/>
          <a:p>
            <a:r>
              <a:rPr lang="en-US" dirty="0" smtClean="0">
                <a:latin typeface="Calibri" pitchFamily="-111" charset="0"/>
              </a:rPr>
              <a:t>9.</a:t>
            </a:r>
            <a:endParaRPr lang="en-US" dirty="0">
              <a:latin typeface="Calibri" pitchFamily="-111" charset="0"/>
            </a:endParaRPr>
          </a:p>
        </p:txBody>
      </p:sp>
      <p:sp>
        <p:nvSpPr>
          <p:cNvPr id="63" name="Text Box 65"/>
          <p:cNvSpPr txBox="1">
            <a:spLocks noChangeArrowheads="1"/>
          </p:cNvSpPr>
          <p:nvPr/>
        </p:nvSpPr>
        <p:spPr bwMode="auto">
          <a:xfrm>
            <a:off x="3440360" y="3331029"/>
            <a:ext cx="476412" cy="369332"/>
          </a:xfrm>
          <a:prstGeom prst="rect">
            <a:avLst/>
          </a:prstGeom>
          <a:noFill/>
          <a:ln w="9525">
            <a:noFill/>
            <a:miter lim="800000"/>
            <a:headEnd/>
            <a:tailEnd/>
          </a:ln>
        </p:spPr>
        <p:txBody>
          <a:bodyPr wrap="none">
            <a:spAutoFit/>
          </a:bodyPr>
          <a:lstStyle/>
          <a:p>
            <a:r>
              <a:rPr lang="en-US" dirty="0" smtClean="0">
                <a:latin typeface="Calibri" pitchFamily="-111" charset="0"/>
              </a:rPr>
              <a:t>10.</a:t>
            </a:r>
            <a:endParaRPr lang="en-US" dirty="0">
              <a:latin typeface="Calibri" pitchFamily="-111" charset="0"/>
            </a:endParaRPr>
          </a:p>
        </p:txBody>
      </p:sp>
      <p:sp>
        <p:nvSpPr>
          <p:cNvPr id="69" name="Text Box 71"/>
          <p:cNvSpPr txBox="1">
            <a:spLocks noChangeArrowheads="1"/>
          </p:cNvSpPr>
          <p:nvPr/>
        </p:nvSpPr>
        <p:spPr bwMode="auto">
          <a:xfrm>
            <a:off x="7540872" y="3331029"/>
            <a:ext cx="276038" cy="307777"/>
          </a:xfrm>
          <a:prstGeom prst="rect">
            <a:avLst/>
          </a:prstGeom>
          <a:noFill/>
          <a:ln w="9525">
            <a:noFill/>
            <a:miter lim="800000"/>
            <a:headEnd/>
            <a:tailEnd/>
          </a:ln>
        </p:spPr>
        <p:txBody>
          <a:bodyPr wrap="none">
            <a:spAutoFit/>
          </a:bodyPr>
          <a:lstStyle/>
          <a:p>
            <a:r>
              <a:rPr lang="en-US" sz="1400" dirty="0" smtClean="0">
                <a:latin typeface="Calibri" pitchFamily="-111" charset="0"/>
              </a:rPr>
              <a:t>1</a:t>
            </a:r>
            <a:endParaRPr lang="en-US" sz="1400" dirty="0">
              <a:latin typeface="Calibri" pitchFamily="-111" charset="0"/>
            </a:endParaRPr>
          </a:p>
        </p:txBody>
      </p:sp>
      <p:grpSp>
        <p:nvGrpSpPr>
          <p:cNvPr id="71" name="Group 70"/>
          <p:cNvGrpSpPr/>
          <p:nvPr/>
        </p:nvGrpSpPr>
        <p:grpSpPr>
          <a:xfrm>
            <a:off x="276225" y="3201988"/>
            <a:ext cx="8610785" cy="620712"/>
            <a:chOff x="276225" y="3201988"/>
            <a:chExt cx="8610785" cy="620712"/>
          </a:xfrm>
        </p:grpSpPr>
        <p:sp>
          <p:nvSpPr>
            <p:cNvPr id="72"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73" name="Group 60"/>
            <p:cNvGrpSpPr/>
            <p:nvPr/>
          </p:nvGrpSpPr>
          <p:grpSpPr>
            <a:xfrm>
              <a:off x="290450" y="3201988"/>
              <a:ext cx="8569225" cy="457200"/>
              <a:chOff x="290450" y="3201988"/>
              <a:chExt cx="8569225" cy="457200"/>
            </a:xfrm>
          </p:grpSpPr>
          <p:sp>
            <p:nvSpPr>
              <p:cNvPr id="77" name="Pentagon 104"/>
              <p:cNvSpPr>
                <a:spLocks noChangeArrowheads="1"/>
              </p:cNvSpPr>
              <p:nvPr/>
            </p:nvSpPr>
            <p:spPr bwMode="auto">
              <a:xfrm>
                <a:off x="7402350" y="3201988"/>
                <a:ext cx="1457325"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78" name="Gruppe 62"/>
              <p:cNvGrpSpPr>
                <a:grpSpLocks/>
              </p:cNvGrpSpPr>
              <p:nvPr/>
            </p:nvGrpSpPr>
            <p:grpSpPr bwMode="auto">
              <a:xfrm>
                <a:off x="290450" y="3201988"/>
                <a:ext cx="5795962" cy="457200"/>
                <a:chOff x="282575" y="3462341"/>
                <a:chExt cx="5796050" cy="457200"/>
              </a:xfrm>
            </p:grpSpPr>
            <p:grpSp>
              <p:nvGrpSpPr>
                <p:cNvPr id="79" name="Gruppe 75"/>
                <p:cNvGrpSpPr>
                  <a:grpSpLocks/>
                </p:cNvGrpSpPr>
                <p:nvPr/>
              </p:nvGrpSpPr>
              <p:grpSpPr bwMode="auto">
                <a:xfrm>
                  <a:off x="282575" y="3462341"/>
                  <a:ext cx="5662700" cy="457200"/>
                  <a:chOff x="272143" y="2949958"/>
                  <a:chExt cx="6843029" cy="457921"/>
                </a:xfrm>
              </p:grpSpPr>
              <p:sp>
                <p:nvSpPr>
                  <p:cNvPr id="84"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85" name="Rectangle 446"/>
                  <p:cNvSpPr>
                    <a:spLocks noChangeArrowheads="1"/>
                  </p:cNvSpPr>
                  <p:nvPr/>
                </p:nvSpPr>
                <p:spPr bwMode="auto">
                  <a:xfrm>
                    <a:off x="3694616"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86" name="Rectangle 44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87" name="Rectangle 445"/>
                  <p:cNvSpPr>
                    <a:spLocks noChangeArrowheads="1"/>
                  </p:cNvSpPr>
                  <p:nvPr/>
                </p:nvSpPr>
                <p:spPr bwMode="auto">
                  <a:xfrm>
                    <a:off x="272143"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80"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8.</a:t>
                  </a:r>
                  <a:endParaRPr lang="en-US" noProof="1">
                    <a:latin typeface="Calibri" pitchFamily="-111" charset="0"/>
                  </a:endParaRPr>
                </a:p>
              </p:txBody>
            </p:sp>
            <p:sp>
              <p:nvSpPr>
                <p:cNvPr id="81" name="Rectangle 446"/>
                <p:cNvSpPr>
                  <a:spLocks noChangeArrowheads="1"/>
                </p:cNvSpPr>
                <p:nvPr/>
              </p:nvSpPr>
              <p:spPr bwMode="auto">
                <a:xfrm>
                  <a:off x="3248070"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9. </a:t>
                  </a:r>
                  <a:endParaRPr lang="en-US" noProof="1">
                    <a:latin typeface="Calibri" pitchFamily="-111" charset="0"/>
                  </a:endParaRPr>
                </a:p>
              </p:txBody>
            </p:sp>
            <p:sp>
              <p:nvSpPr>
                <p:cNvPr id="82"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10.</a:t>
                  </a:r>
                  <a:endParaRPr lang="en-US" noProof="1">
                    <a:latin typeface="Calibri" pitchFamily="-111" charset="0"/>
                  </a:endParaRPr>
                </a:p>
              </p:txBody>
            </p:sp>
            <p:sp>
              <p:nvSpPr>
                <p:cNvPr id="83"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7.</a:t>
                  </a:r>
                  <a:endParaRPr lang="en-US" noProof="1">
                    <a:latin typeface="Calibri" pitchFamily="-111" charset="0"/>
                  </a:endParaRPr>
                </a:p>
              </p:txBody>
            </p:sp>
          </p:grpSp>
        </p:grpSp>
        <p:sp>
          <p:nvSpPr>
            <p:cNvPr id="74" name="Rectangle 447"/>
            <p:cNvSpPr>
              <a:spLocks noChangeArrowheads="1"/>
            </p:cNvSpPr>
            <p:nvPr/>
          </p:nvSpPr>
          <p:spPr bwMode="auto">
            <a:xfrm>
              <a:off x="5961623" y="3206338"/>
              <a:ext cx="1414463" cy="451287"/>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75" name="Rectangle 447"/>
            <p:cNvSpPr>
              <a:spLocks noChangeArrowheads="1"/>
            </p:cNvSpPr>
            <p:nvPr/>
          </p:nvSpPr>
          <p:spPr bwMode="auto">
            <a:xfrm>
              <a:off x="5940600" y="3305550"/>
              <a:ext cx="141446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11.</a:t>
              </a:r>
              <a:endParaRPr lang="en-US" noProof="1">
                <a:latin typeface="Calibri" pitchFamily="-111" charset="0"/>
              </a:endParaRPr>
            </a:p>
          </p:txBody>
        </p:sp>
        <p:sp>
          <p:nvSpPr>
            <p:cNvPr id="76" name="Rectangle 447"/>
            <p:cNvSpPr>
              <a:spLocks noChangeArrowheads="1"/>
            </p:cNvSpPr>
            <p:nvPr/>
          </p:nvSpPr>
          <p:spPr bwMode="auto">
            <a:xfrm>
              <a:off x="7472547" y="3317421"/>
              <a:ext cx="141446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12.</a:t>
              </a:r>
              <a:endParaRPr lang="en-US" noProof="1">
                <a:latin typeface="Calibri" pitchFamily="-111" charset="0"/>
              </a:endParaRPr>
            </a:p>
          </p:txBody>
        </p:sp>
      </p:grpSp>
      <p:sp>
        <p:nvSpPr>
          <p:cNvPr id="91" name="Nedadgående pil 90"/>
          <p:cNvSpPr>
            <a:spLocks noChangeArrowheads="1"/>
          </p:cNvSpPr>
          <p:nvPr/>
        </p:nvSpPr>
        <p:spPr bwMode="auto">
          <a:xfrm>
            <a:off x="1302275" y="2888875"/>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7" name="Nedadgående pil 96"/>
          <p:cNvSpPr>
            <a:spLocks noChangeArrowheads="1"/>
          </p:cNvSpPr>
          <p:nvPr/>
        </p:nvSpPr>
        <p:spPr bwMode="auto">
          <a:xfrm rot="10800000">
            <a:off x="1923850" y="3483988"/>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3" name="Nedadgående pil 92"/>
          <p:cNvSpPr>
            <a:spLocks noChangeArrowheads="1"/>
          </p:cNvSpPr>
          <p:nvPr/>
        </p:nvSpPr>
        <p:spPr bwMode="auto">
          <a:xfrm>
            <a:off x="3273288" y="2900750"/>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00" name="Nedadgående pil 99"/>
          <p:cNvSpPr>
            <a:spLocks noChangeArrowheads="1"/>
          </p:cNvSpPr>
          <p:nvPr/>
        </p:nvSpPr>
        <p:spPr bwMode="auto">
          <a:xfrm rot="10800000">
            <a:off x="4802621" y="3480860"/>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5" name="Nedadgående pil 94"/>
          <p:cNvSpPr>
            <a:spLocks noChangeArrowheads="1"/>
          </p:cNvSpPr>
          <p:nvPr/>
        </p:nvSpPr>
        <p:spPr bwMode="auto">
          <a:xfrm>
            <a:off x="6117200" y="2926788"/>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39" name="Nedadgående pil 99"/>
          <p:cNvSpPr>
            <a:spLocks noChangeArrowheads="1"/>
          </p:cNvSpPr>
          <p:nvPr/>
        </p:nvSpPr>
        <p:spPr bwMode="auto">
          <a:xfrm rot="10800000">
            <a:off x="7615093" y="3526392"/>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88" name="Rektangel 100"/>
          <p:cNvSpPr>
            <a:spLocks noChangeArrowheads="1"/>
          </p:cNvSpPr>
          <p:nvPr/>
        </p:nvSpPr>
        <p:spPr bwMode="auto">
          <a:xfrm>
            <a:off x="6547663" y="4132388"/>
            <a:ext cx="2192578"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All U.S. Schools are “Wired” (2003)</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According to the National Center for Education Statistics (NCES), all American schools have access to the Internet. </a:t>
            </a:r>
            <a:endParaRPr lang="en-US" sz="1400"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2" name="Gruppe 107"/>
          <p:cNvGrpSpPr>
            <a:grpSpLocks/>
          </p:cNvGrpSpPr>
          <p:nvPr/>
        </p:nvGrpSpPr>
        <p:grpSpPr bwMode="auto">
          <a:xfrm>
            <a:off x="266700" y="3201988"/>
            <a:ext cx="8582025" cy="457200"/>
            <a:chOff x="282575" y="3461036"/>
            <a:chExt cx="8582155" cy="457200"/>
          </a:xfrm>
        </p:grpSpPr>
        <p:sp>
          <p:nvSpPr>
            <p:cNvPr id="5147" name="Pentagon 104"/>
            <p:cNvSpPr>
              <a:spLocks noChangeArrowheads="1"/>
            </p:cNvSpPr>
            <p:nvPr/>
          </p:nvSpPr>
          <p:spPr bwMode="auto">
            <a:xfrm>
              <a:off x="7370870" y="3461036"/>
              <a:ext cx="1457347"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3" name="Gruppe 62"/>
            <p:cNvGrpSpPr>
              <a:grpSpLocks/>
            </p:cNvGrpSpPr>
            <p:nvPr/>
          </p:nvGrpSpPr>
          <p:grpSpPr bwMode="auto">
            <a:xfrm>
              <a:off x="282575" y="3461036"/>
              <a:ext cx="7080358" cy="457200"/>
              <a:chOff x="282575" y="3462341"/>
              <a:chExt cx="7080358" cy="457200"/>
            </a:xfrm>
          </p:grpSpPr>
          <p:grpSp>
            <p:nvGrpSpPr>
              <p:cNvPr id="4" name="Gruppe 75"/>
              <p:cNvGrpSpPr>
                <a:grpSpLocks/>
              </p:cNvGrpSpPr>
              <p:nvPr/>
            </p:nvGrpSpPr>
            <p:grpSpPr bwMode="auto">
              <a:xfrm>
                <a:off x="282575" y="3462341"/>
                <a:ext cx="7080358" cy="457200"/>
                <a:chOff x="272143" y="2949958"/>
                <a:chExt cx="8556184" cy="457921"/>
              </a:xfrm>
            </p:grpSpPr>
            <p:sp>
              <p:nvSpPr>
                <p:cNvPr id="5156"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7" name="Rectangle 446"/>
                <p:cNvSpPr>
                  <a:spLocks noChangeArrowheads="1"/>
                </p:cNvSpPr>
                <p:nvPr/>
              </p:nvSpPr>
              <p:spPr bwMode="auto">
                <a:xfrm>
                  <a:off x="3694616"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8" name="Rectangle 44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9" name="Rectangle 448"/>
                <p:cNvSpPr>
                  <a:spLocks noChangeArrowheads="1"/>
                </p:cNvSpPr>
                <p:nvPr/>
              </p:nvSpPr>
              <p:spPr bwMode="auto">
                <a:xfrm>
                  <a:off x="7119009" y="2949958"/>
                  <a:ext cx="1709318" cy="457921"/>
                </a:xfrm>
                <a:prstGeom prst="rect">
                  <a:avLst/>
                </a:prstGeom>
                <a:solidFill>
                  <a:schemeClr val="accent2">
                    <a:lumMod val="75000"/>
                  </a:schemeClr>
                </a:solidFill>
                <a:ln w="19050">
                  <a:solidFill>
                    <a:srgbClr val="92D050"/>
                  </a:solidFill>
                  <a:round/>
                  <a:headEnd/>
                  <a:tailEnd/>
                </a:ln>
              </p:spPr>
              <p:txBody>
                <a:bodyPr anchor="ctr"/>
                <a:lstStyle/>
                <a:p>
                  <a:pPr indent="-342900" algn="ctr" defTabSz="914400"/>
                  <a:endParaRPr lang="en-US" noProof="1">
                    <a:solidFill>
                      <a:srgbClr val="080808"/>
                    </a:solidFill>
                    <a:latin typeface="Calibri" pitchFamily="-111" charset="0"/>
                  </a:endParaRPr>
                </a:p>
              </p:txBody>
            </p:sp>
            <p:sp>
              <p:nvSpPr>
                <p:cNvPr id="5160" name="Rectangle 445"/>
                <p:cNvSpPr>
                  <a:spLocks noChangeArrowheads="1"/>
                </p:cNvSpPr>
                <p:nvPr/>
              </p:nvSpPr>
              <p:spPr bwMode="auto">
                <a:xfrm>
                  <a:off x="272143"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5151"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14.</a:t>
                </a:r>
                <a:endParaRPr lang="en-US" noProof="1">
                  <a:latin typeface="Calibri" pitchFamily="-111" charset="0"/>
                </a:endParaRPr>
              </a:p>
            </p:txBody>
          </p:sp>
          <p:sp>
            <p:nvSpPr>
              <p:cNvPr id="5152" name="Rectangle 446"/>
              <p:cNvSpPr>
                <a:spLocks noChangeArrowheads="1"/>
              </p:cNvSpPr>
              <p:nvPr/>
            </p:nvSpPr>
            <p:spPr bwMode="auto">
              <a:xfrm>
                <a:off x="3248070"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15.</a:t>
                </a:r>
                <a:endParaRPr lang="en-US" noProof="1">
                  <a:latin typeface="Calibri" pitchFamily="-111" charset="0"/>
                </a:endParaRPr>
              </a:p>
            </p:txBody>
          </p:sp>
          <p:sp>
            <p:nvSpPr>
              <p:cNvPr id="5153"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16.</a:t>
                </a:r>
                <a:endParaRPr lang="en-US" noProof="1">
                  <a:latin typeface="Calibri" pitchFamily="-111" charset="0"/>
                </a:endParaRPr>
              </a:p>
            </p:txBody>
          </p:sp>
          <p:sp>
            <p:nvSpPr>
              <p:cNvPr id="5155"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13.</a:t>
                </a:r>
                <a:endParaRPr lang="en-US" noProof="1">
                  <a:latin typeface="Calibri" pitchFamily="-111" charset="0"/>
                </a:endParaRPr>
              </a:p>
            </p:txBody>
          </p:sp>
        </p:grpSp>
        <p:sp>
          <p:nvSpPr>
            <p:cNvPr id="5149" name="Rectangle 448"/>
            <p:cNvSpPr>
              <a:spLocks noChangeArrowheads="1"/>
            </p:cNvSpPr>
            <p:nvPr/>
          </p:nvSpPr>
          <p:spPr bwMode="auto">
            <a:xfrm>
              <a:off x="7450247" y="3556286"/>
              <a:ext cx="1414483" cy="300037"/>
            </a:xfrm>
            <a:prstGeom prst="rect">
              <a:avLst/>
            </a:prstGeom>
            <a:noFill/>
            <a:ln w="19050">
              <a:noFill/>
              <a:round/>
              <a:headEnd/>
              <a:tailEnd/>
            </a:ln>
          </p:spPr>
          <p:txBody>
            <a:bodyPr anchor="ctr"/>
            <a:lstStyle/>
            <a:p>
              <a:pPr indent="-342900" algn="ctr" defTabSz="914400"/>
              <a:r>
                <a:rPr lang="en-US" noProof="1" smtClean="0">
                  <a:latin typeface="Calibri" pitchFamily="-111" charset="0"/>
                </a:rPr>
                <a:t>17.</a:t>
              </a:r>
              <a:endParaRPr lang="en-US" noProof="1">
                <a:latin typeface="Calibri" pitchFamily="-111" charset="0"/>
              </a:endParaRPr>
            </a:p>
          </p:txBody>
        </p:sp>
      </p:grpSp>
      <p:sp>
        <p:nvSpPr>
          <p:cNvPr id="5124" name="Rektangel 82"/>
          <p:cNvSpPr>
            <a:spLocks noChangeArrowheads="1"/>
          </p:cNvSpPr>
          <p:nvPr/>
        </p:nvSpPr>
        <p:spPr bwMode="auto">
          <a:xfrm>
            <a:off x="328550" y="1104938"/>
            <a:ext cx="2153392"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IDEA 2004</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Individuals with Disabilities Improvement Act aligns IDEA with NCLB and authorizes districts to use more assertive intervention methods.</a:t>
            </a:r>
            <a:endParaRPr lang="en-US" sz="1400" noProof="1">
              <a:solidFill>
                <a:srgbClr val="080808"/>
              </a:solidFill>
              <a:latin typeface="Calibri" pitchFamily="-111" charset="0"/>
              <a:cs typeface="Arial" charset="0"/>
            </a:endParaRPr>
          </a:p>
        </p:txBody>
      </p:sp>
      <p:sp>
        <p:nvSpPr>
          <p:cNvPr id="91" name="Nedadgående pil 90"/>
          <p:cNvSpPr>
            <a:spLocks noChangeArrowheads="1"/>
          </p:cNvSpPr>
          <p:nvPr/>
        </p:nvSpPr>
        <p:spPr bwMode="auto">
          <a:xfrm>
            <a:off x="482888" y="2888879"/>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26" name="Rektangel 91"/>
          <p:cNvSpPr>
            <a:spLocks noChangeArrowheads="1"/>
          </p:cNvSpPr>
          <p:nvPr/>
        </p:nvSpPr>
        <p:spPr bwMode="auto">
          <a:xfrm>
            <a:off x="3923021" y="1544283"/>
            <a:ext cx="3926548" cy="1212640"/>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U.S. District Court of PA Rules that the Teaching of “Intelligent Design” is Unconstitutional (2005)</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In Kitzmiller v. Dover Area School District the court determined that teaching “intelligent design” in lieu of evolution is a First Amendment violation.</a:t>
            </a:r>
            <a:endParaRPr lang="en-US" sz="1400" noProof="1">
              <a:solidFill>
                <a:srgbClr val="080808"/>
              </a:solidFill>
              <a:latin typeface="Calibri" pitchFamily="-111" charset="0"/>
              <a:cs typeface="Arial" charset="0"/>
            </a:endParaRPr>
          </a:p>
        </p:txBody>
      </p:sp>
      <p:sp>
        <p:nvSpPr>
          <p:cNvPr id="93" name="Nedadgående pil 92"/>
          <p:cNvSpPr>
            <a:spLocks noChangeArrowheads="1"/>
          </p:cNvSpPr>
          <p:nvPr/>
        </p:nvSpPr>
        <p:spPr bwMode="auto">
          <a:xfrm>
            <a:off x="5612720" y="2877003"/>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7" name="Nedadgående pil 96"/>
          <p:cNvSpPr>
            <a:spLocks noChangeArrowheads="1"/>
          </p:cNvSpPr>
          <p:nvPr/>
        </p:nvSpPr>
        <p:spPr bwMode="auto">
          <a:xfrm rot="10800000">
            <a:off x="1840716" y="3388984"/>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2" name="Rektangel 98"/>
          <p:cNvSpPr>
            <a:spLocks noChangeArrowheads="1"/>
          </p:cNvSpPr>
          <p:nvPr/>
        </p:nvSpPr>
        <p:spPr bwMode="auto">
          <a:xfrm>
            <a:off x="3325089" y="4007350"/>
            <a:ext cx="3384468"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National Education Summit (2005)</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nation’s governors and prominent leaders meet to set an agenda for high school improvement, to include more stringent graduation requirements and more efficient data accountability systems.</a:t>
            </a:r>
            <a:endParaRPr lang="en-US" sz="1400" noProof="1">
              <a:solidFill>
                <a:srgbClr val="080808"/>
              </a:solidFill>
              <a:latin typeface="Calibri" pitchFamily="-111" charset="0"/>
              <a:cs typeface="Arial" charset="0"/>
            </a:endParaRPr>
          </a:p>
        </p:txBody>
      </p:sp>
      <p:sp>
        <p:nvSpPr>
          <p:cNvPr id="100" name="Nedadgående pil 99"/>
          <p:cNvSpPr>
            <a:spLocks noChangeArrowheads="1"/>
          </p:cNvSpPr>
          <p:nvPr/>
        </p:nvSpPr>
        <p:spPr bwMode="auto">
          <a:xfrm rot="10800000">
            <a:off x="4196981" y="3433368"/>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4" name="Rektangel 100"/>
          <p:cNvSpPr>
            <a:spLocks noChangeArrowheads="1"/>
          </p:cNvSpPr>
          <p:nvPr/>
        </p:nvSpPr>
        <p:spPr bwMode="auto">
          <a:xfrm>
            <a:off x="6702038" y="4013638"/>
            <a:ext cx="2192580"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All Teachers Must be Highly Qualified</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By the end of the 2005-06 school year, every teacher must be certified and competent in his/her subject area.</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2004 - 2006</a:t>
            </a:r>
            <a:endParaRPr lang="de-DE" sz="2400" b="1" dirty="0">
              <a:solidFill>
                <a:srgbClr val="080808"/>
              </a:solidFill>
              <a:latin typeface="Calibri" pitchFamily="-111" charset="0"/>
            </a:endParaRPr>
          </a:p>
        </p:txBody>
      </p:sp>
      <p:grpSp>
        <p:nvGrpSpPr>
          <p:cNvPr id="38" name="Group 37"/>
          <p:cNvGrpSpPr/>
          <p:nvPr/>
        </p:nvGrpSpPr>
        <p:grpSpPr>
          <a:xfrm>
            <a:off x="-1273" y="5793687"/>
            <a:ext cx="9145273" cy="1064313"/>
            <a:chOff x="-1273" y="5793687"/>
            <a:chExt cx="9145273" cy="1064313"/>
          </a:xfrm>
        </p:grpSpPr>
        <p:sp>
          <p:nvSpPr>
            <p:cNvPr id="39"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40" name="Grupper 13"/>
            <p:cNvGrpSpPr>
              <a:grpSpLocks/>
            </p:cNvGrpSpPr>
            <p:nvPr/>
          </p:nvGrpSpPr>
          <p:grpSpPr bwMode="auto">
            <a:xfrm>
              <a:off x="0" y="5793687"/>
              <a:ext cx="9144000" cy="212725"/>
              <a:chOff x="47500" y="1926351"/>
              <a:chExt cx="9144000" cy="317272"/>
            </a:xfrm>
          </p:grpSpPr>
          <p:sp>
            <p:nvSpPr>
              <p:cNvPr id="42"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3"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sp>
        <p:nvSpPr>
          <p:cNvPr id="44" name="Nedadgående pil 99"/>
          <p:cNvSpPr>
            <a:spLocks noChangeArrowheads="1"/>
          </p:cNvSpPr>
          <p:nvPr/>
        </p:nvSpPr>
        <p:spPr bwMode="auto">
          <a:xfrm rot="10800000">
            <a:off x="7520085" y="3407641"/>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5" name="Rektangel 100"/>
          <p:cNvSpPr>
            <a:spLocks noChangeArrowheads="1"/>
          </p:cNvSpPr>
          <p:nvPr/>
        </p:nvSpPr>
        <p:spPr bwMode="auto">
          <a:xfrm>
            <a:off x="498760" y="4001763"/>
            <a:ext cx="2623587"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U.S. Dept. of Ed. Quashes State Opposition to NCLB (2004)</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Federal government warns states that noncompliance with NCLB will lead to a loss of funding.  </a:t>
            </a:r>
            <a:endParaRPr lang="en-US" sz="1400"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266699" y="3201988"/>
            <a:ext cx="8545514" cy="620712"/>
            <a:chOff x="266699" y="3201988"/>
            <a:chExt cx="8545514" cy="620712"/>
          </a:xfrm>
        </p:grpSpPr>
        <p:sp>
          <p:nvSpPr>
            <p:cNvPr id="109"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sp>
          <p:nvSpPr>
            <p:cNvPr id="5147" name="Pentagon 104"/>
            <p:cNvSpPr>
              <a:spLocks noChangeArrowheads="1"/>
            </p:cNvSpPr>
            <p:nvPr/>
          </p:nvSpPr>
          <p:spPr bwMode="auto">
            <a:xfrm>
              <a:off x="7354888" y="3201988"/>
              <a:ext cx="1457325" cy="457200"/>
            </a:xfrm>
            <a:prstGeom prst="homePlate">
              <a:avLst>
                <a:gd name="adj" fmla="val 40317"/>
              </a:avLst>
            </a:prstGeom>
            <a:solidFill>
              <a:srgbClr val="FFFF00"/>
            </a:soli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3" name="Gruppe 62"/>
            <p:cNvGrpSpPr>
              <a:grpSpLocks/>
            </p:cNvGrpSpPr>
            <p:nvPr/>
          </p:nvGrpSpPr>
          <p:grpSpPr bwMode="auto">
            <a:xfrm>
              <a:off x="266699" y="3201988"/>
              <a:ext cx="7213601" cy="457200"/>
              <a:chOff x="282574" y="3462341"/>
              <a:chExt cx="7213710" cy="457200"/>
            </a:xfrm>
          </p:grpSpPr>
          <p:grpSp>
            <p:nvGrpSpPr>
              <p:cNvPr id="4" name="Gruppe 75"/>
              <p:cNvGrpSpPr>
                <a:grpSpLocks/>
              </p:cNvGrpSpPr>
              <p:nvPr/>
            </p:nvGrpSpPr>
            <p:grpSpPr bwMode="auto">
              <a:xfrm>
                <a:off x="282574" y="3462341"/>
                <a:ext cx="7080358" cy="457200"/>
                <a:chOff x="272142" y="2949958"/>
                <a:chExt cx="8556185" cy="457921"/>
              </a:xfrm>
            </p:grpSpPr>
            <p:sp>
              <p:nvSpPr>
                <p:cNvPr id="5156"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7" name="Rectangle 446"/>
                <p:cNvSpPr>
                  <a:spLocks noChangeArrowheads="1"/>
                </p:cNvSpPr>
                <p:nvPr/>
              </p:nvSpPr>
              <p:spPr bwMode="auto">
                <a:xfrm>
                  <a:off x="3694616" y="2949958"/>
                  <a:ext cx="1709319" cy="457921"/>
                </a:xfrm>
                <a:prstGeom prst="rect">
                  <a:avLst/>
                </a:prstGeom>
                <a:solidFill>
                  <a:schemeClr val="accent3">
                    <a:lumMod val="60000"/>
                    <a:lumOff val="40000"/>
                  </a:schemeClr>
                </a:soli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8" name="Rectangle 44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9" name="Rectangle 448"/>
                <p:cNvSpPr>
                  <a:spLocks noChangeArrowheads="1"/>
                </p:cNvSpPr>
                <p:nvPr/>
              </p:nvSpPr>
              <p:spPr bwMode="auto">
                <a:xfrm>
                  <a:off x="7119009" y="2949958"/>
                  <a:ext cx="1709318"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60" name="Rectangle 445"/>
                <p:cNvSpPr>
                  <a:spLocks noChangeArrowheads="1"/>
                </p:cNvSpPr>
                <p:nvPr/>
              </p:nvSpPr>
              <p:spPr bwMode="auto">
                <a:xfrm>
                  <a:off x="272142"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5151"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19.</a:t>
                </a:r>
                <a:endParaRPr lang="en-US" noProof="1">
                  <a:latin typeface="Calibri" pitchFamily="-111" charset="0"/>
                </a:endParaRPr>
              </a:p>
            </p:txBody>
          </p:sp>
          <p:sp>
            <p:nvSpPr>
              <p:cNvPr id="5153"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20.</a:t>
                </a:r>
                <a:endParaRPr lang="en-US" noProof="1">
                  <a:latin typeface="Calibri" pitchFamily="-111" charset="0"/>
                </a:endParaRPr>
              </a:p>
            </p:txBody>
          </p:sp>
          <p:sp>
            <p:nvSpPr>
              <p:cNvPr id="5154" name="Rectangle 448"/>
              <p:cNvSpPr>
                <a:spLocks noChangeArrowheads="1"/>
              </p:cNvSpPr>
              <p:nvPr/>
            </p:nvSpPr>
            <p:spPr bwMode="auto">
              <a:xfrm>
                <a:off x="6081801" y="3556003"/>
                <a:ext cx="141448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21.</a:t>
                </a:r>
                <a:endParaRPr lang="en-US" noProof="1">
                  <a:latin typeface="Calibri" pitchFamily="-111" charset="0"/>
                </a:endParaRPr>
              </a:p>
            </p:txBody>
          </p:sp>
          <p:sp>
            <p:nvSpPr>
              <p:cNvPr id="5155"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18. </a:t>
                </a:r>
                <a:endParaRPr lang="en-US" noProof="1">
                  <a:latin typeface="Calibri" pitchFamily="-111" charset="0"/>
                </a:endParaRPr>
              </a:p>
            </p:txBody>
          </p:sp>
        </p:grpSp>
      </p:grpSp>
      <p:sp>
        <p:nvSpPr>
          <p:cNvPr id="91" name="Nedadgående pil 90"/>
          <p:cNvSpPr>
            <a:spLocks noChangeArrowheads="1"/>
          </p:cNvSpPr>
          <p:nvPr/>
        </p:nvSpPr>
        <p:spPr bwMode="auto">
          <a:xfrm>
            <a:off x="898525" y="2746375"/>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28" name="Rektangel 93"/>
          <p:cNvSpPr>
            <a:spLocks noChangeArrowheads="1"/>
          </p:cNvSpPr>
          <p:nvPr/>
        </p:nvSpPr>
        <p:spPr bwMode="auto">
          <a:xfrm>
            <a:off x="4572008" y="1107197"/>
            <a:ext cx="3277589"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Finland’s President  Receives Nobel Peace Prize (2008)</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Marti Ahtisaari receives this prestigious award, in part, for creating a superb school system--one that is being studied and replicated throughout the world. </a:t>
            </a:r>
            <a:endParaRPr lang="en-US" sz="1400" noProof="1">
              <a:solidFill>
                <a:srgbClr val="080808"/>
              </a:solidFill>
              <a:latin typeface="Calibri" pitchFamily="-111" charset="0"/>
              <a:cs typeface="Arial" charset="0"/>
            </a:endParaRPr>
          </a:p>
        </p:txBody>
      </p:sp>
      <p:sp>
        <p:nvSpPr>
          <p:cNvPr id="95" name="Nedadgående pil 94"/>
          <p:cNvSpPr>
            <a:spLocks noChangeArrowheads="1"/>
          </p:cNvSpPr>
          <p:nvPr/>
        </p:nvSpPr>
        <p:spPr bwMode="auto">
          <a:xfrm>
            <a:off x="6330950" y="2713038"/>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0" name="Rektangel 95"/>
          <p:cNvSpPr>
            <a:spLocks noChangeArrowheads="1"/>
          </p:cNvSpPr>
          <p:nvPr/>
        </p:nvSpPr>
        <p:spPr bwMode="auto">
          <a:xfrm>
            <a:off x="704990" y="4127626"/>
            <a:ext cx="3261363"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NEA Celebrates Its 150</a:t>
            </a:r>
            <a:r>
              <a:rPr lang="en-US" sz="1400" b="1" baseline="30000" noProof="1" smtClean="0">
                <a:solidFill>
                  <a:srgbClr val="080808"/>
                </a:solidFill>
                <a:latin typeface="Calibri" pitchFamily="-111" charset="0"/>
                <a:cs typeface="Arial" charset="0"/>
              </a:rPr>
              <a:t>th</a:t>
            </a:r>
            <a:r>
              <a:rPr lang="en-US" sz="1400" b="1" noProof="1" smtClean="0">
                <a:solidFill>
                  <a:srgbClr val="080808"/>
                </a:solidFill>
                <a:latin typeface="Calibri" pitchFamily="-111" charset="0"/>
                <a:cs typeface="Arial" charset="0"/>
              </a:rPr>
              <a:t> Anniversary (2007)</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National Education Association was established in 1857 to support America’s fledgling public school system.  At its inception, learning to read and write was considered a luxury.</a:t>
            </a:r>
            <a:endParaRPr lang="en-US" sz="1400" noProof="1">
              <a:solidFill>
                <a:srgbClr val="080808"/>
              </a:solidFill>
              <a:latin typeface="Calibri" pitchFamily="-111" charset="0"/>
              <a:cs typeface="Arial" charset="0"/>
            </a:endParaRPr>
          </a:p>
        </p:txBody>
      </p:sp>
      <p:sp>
        <p:nvSpPr>
          <p:cNvPr id="97" name="Nedadgående pil 96"/>
          <p:cNvSpPr>
            <a:spLocks noChangeArrowheads="1"/>
          </p:cNvSpPr>
          <p:nvPr/>
        </p:nvSpPr>
        <p:spPr bwMode="auto">
          <a:xfrm rot="10800000">
            <a:off x="1876343" y="3472109"/>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00" name="Nedadgående pil 99"/>
          <p:cNvSpPr>
            <a:spLocks noChangeArrowheads="1"/>
          </p:cNvSpPr>
          <p:nvPr/>
        </p:nvSpPr>
        <p:spPr bwMode="auto">
          <a:xfrm rot="10800000">
            <a:off x="4707618" y="3504621"/>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4" name="Rektangel 100"/>
          <p:cNvSpPr>
            <a:spLocks noChangeArrowheads="1"/>
          </p:cNvSpPr>
          <p:nvPr/>
        </p:nvSpPr>
        <p:spPr bwMode="auto">
          <a:xfrm>
            <a:off x="538745" y="1092306"/>
            <a:ext cx="2513218"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State Reading Tests Required for Grades 3-8</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By the end of the 2005-06 school year states must administer standards-based  summative assessments to these grades.</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2006 - 2008</a:t>
            </a:r>
            <a:endParaRPr lang="de-DE" sz="2400" b="1" dirty="0">
              <a:solidFill>
                <a:srgbClr val="080808"/>
              </a:solidFill>
              <a:latin typeface="Calibri" pitchFamily="-111" charset="0"/>
            </a:endParaRPr>
          </a:p>
        </p:txBody>
      </p:sp>
      <p:grpSp>
        <p:nvGrpSpPr>
          <p:cNvPr id="38" name="Group 37"/>
          <p:cNvGrpSpPr/>
          <p:nvPr/>
        </p:nvGrpSpPr>
        <p:grpSpPr>
          <a:xfrm>
            <a:off x="-1273" y="5793687"/>
            <a:ext cx="9145273" cy="1064313"/>
            <a:chOff x="-1273" y="5793687"/>
            <a:chExt cx="9145273" cy="1064313"/>
          </a:xfrm>
        </p:grpSpPr>
        <p:sp>
          <p:nvSpPr>
            <p:cNvPr id="5141"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7" name="Grupper 13"/>
            <p:cNvGrpSpPr>
              <a:grpSpLocks/>
            </p:cNvGrpSpPr>
            <p:nvPr/>
          </p:nvGrpSpPr>
          <p:grpSpPr bwMode="auto">
            <a:xfrm>
              <a:off x="0" y="5793687"/>
              <a:ext cx="9144000" cy="212725"/>
              <a:chOff x="47500" y="1926351"/>
              <a:chExt cx="9144000" cy="317272"/>
            </a:xfrm>
          </p:grpSpPr>
          <p:sp>
            <p:nvSpPr>
              <p:cNvPr id="5143"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7"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sp>
        <p:nvSpPr>
          <p:cNvPr id="39" name="Rektangel 95"/>
          <p:cNvSpPr>
            <a:spLocks noChangeArrowheads="1"/>
          </p:cNvSpPr>
          <p:nvPr/>
        </p:nvSpPr>
        <p:spPr bwMode="auto">
          <a:xfrm>
            <a:off x="4381994" y="4139499"/>
            <a:ext cx="3467595"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AAMR Becomes AAIIDD (2007)</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American Association on Mental Retardation is supplanted by the Association on Intellectual and Developmental Disabilities as part of the national trend to reconstruct the flawed conceptualization of “mental retardation.”</a:t>
            </a:r>
            <a:endParaRPr lang="en-US" sz="1400"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2" name="Gruppe 107"/>
          <p:cNvGrpSpPr>
            <a:grpSpLocks/>
          </p:cNvGrpSpPr>
          <p:nvPr/>
        </p:nvGrpSpPr>
        <p:grpSpPr bwMode="auto">
          <a:xfrm>
            <a:off x="266700" y="3201988"/>
            <a:ext cx="8582025" cy="457200"/>
            <a:chOff x="282575" y="3461036"/>
            <a:chExt cx="8582155" cy="457200"/>
          </a:xfrm>
        </p:grpSpPr>
        <p:sp>
          <p:nvSpPr>
            <p:cNvPr id="5147" name="Pentagon 104"/>
            <p:cNvSpPr>
              <a:spLocks noChangeArrowheads="1"/>
            </p:cNvSpPr>
            <p:nvPr/>
          </p:nvSpPr>
          <p:spPr bwMode="auto">
            <a:xfrm>
              <a:off x="7370870" y="3461036"/>
              <a:ext cx="1457347"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3" name="Gruppe 62"/>
            <p:cNvGrpSpPr>
              <a:grpSpLocks/>
            </p:cNvGrpSpPr>
            <p:nvPr/>
          </p:nvGrpSpPr>
          <p:grpSpPr bwMode="auto">
            <a:xfrm>
              <a:off x="282575" y="3461036"/>
              <a:ext cx="8307409" cy="457200"/>
              <a:chOff x="282575" y="3462341"/>
              <a:chExt cx="8307409" cy="457200"/>
            </a:xfrm>
          </p:grpSpPr>
          <p:grpSp>
            <p:nvGrpSpPr>
              <p:cNvPr id="4" name="Gruppe 75"/>
              <p:cNvGrpSpPr>
                <a:grpSpLocks/>
              </p:cNvGrpSpPr>
              <p:nvPr/>
            </p:nvGrpSpPr>
            <p:grpSpPr bwMode="auto">
              <a:xfrm>
                <a:off x="282575" y="3462341"/>
                <a:ext cx="7080358" cy="457200"/>
                <a:chOff x="272143" y="2949958"/>
                <a:chExt cx="8556184" cy="457921"/>
              </a:xfrm>
            </p:grpSpPr>
            <p:sp>
              <p:nvSpPr>
                <p:cNvPr id="5156"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8" name="Rectangle 44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9" name="Rectangle 448"/>
                <p:cNvSpPr>
                  <a:spLocks noChangeArrowheads="1"/>
                </p:cNvSpPr>
                <p:nvPr/>
              </p:nvSpPr>
              <p:spPr bwMode="auto">
                <a:xfrm>
                  <a:off x="7119009" y="2949958"/>
                  <a:ext cx="1709318" cy="457921"/>
                </a:xfrm>
                <a:prstGeom prst="rect">
                  <a:avLst/>
                </a:prstGeom>
                <a:solidFill>
                  <a:schemeClr val="accent6">
                    <a:lumMod val="40000"/>
                    <a:lumOff val="60000"/>
                  </a:schemeClr>
                </a:soli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60" name="Rectangle 445"/>
                <p:cNvSpPr>
                  <a:spLocks noChangeArrowheads="1"/>
                </p:cNvSpPr>
                <p:nvPr/>
              </p:nvSpPr>
              <p:spPr bwMode="auto">
                <a:xfrm>
                  <a:off x="272143"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5151"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23.</a:t>
                </a:r>
                <a:endParaRPr lang="en-US" noProof="1">
                  <a:latin typeface="Calibri" pitchFamily="-111" charset="0"/>
                </a:endParaRPr>
              </a:p>
            </p:txBody>
          </p:sp>
          <p:sp>
            <p:nvSpPr>
              <p:cNvPr id="5152" name="Rectangle 446"/>
              <p:cNvSpPr>
                <a:spLocks noChangeArrowheads="1"/>
              </p:cNvSpPr>
              <p:nvPr/>
            </p:nvSpPr>
            <p:spPr bwMode="auto">
              <a:xfrm>
                <a:off x="3248070" y="3556003"/>
                <a:ext cx="1414484" cy="300038"/>
              </a:xfrm>
              <a:prstGeom prst="rect">
                <a:avLst/>
              </a:prstGeom>
              <a:noFill/>
              <a:ln w="19050">
                <a:noFill/>
                <a:round/>
                <a:headEnd/>
                <a:tailEnd/>
              </a:ln>
            </p:spPr>
            <p:txBody>
              <a:bodyPr anchor="ctr"/>
              <a:lstStyle/>
              <a:p>
                <a:pPr indent="-342900" algn="ctr" defTabSz="914400"/>
                <a:endParaRPr lang="en-US" noProof="1">
                  <a:latin typeface="Calibri" pitchFamily="-111" charset="0"/>
                </a:endParaRPr>
              </a:p>
            </p:txBody>
          </p:sp>
          <p:sp>
            <p:nvSpPr>
              <p:cNvPr id="5153"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endParaRPr lang="en-US" noProof="1">
                  <a:latin typeface="Calibri" pitchFamily="-111" charset="0"/>
                </a:endParaRPr>
              </a:p>
            </p:txBody>
          </p:sp>
          <p:sp>
            <p:nvSpPr>
              <p:cNvPr id="5154" name="Rectangle 448"/>
              <p:cNvSpPr>
                <a:spLocks noChangeArrowheads="1"/>
              </p:cNvSpPr>
              <p:nvPr/>
            </p:nvSpPr>
            <p:spPr bwMode="auto">
              <a:xfrm>
                <a:off x="7663695" y="3544128"/>
                <a:ext cx="926289"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25.</a:t>
                </a:r>
                <a:endParaRPr lang="en-US" noProof="1">
                  <a:latin typeface="Calibri" pitchFamily="-111" charset="0"/>
                </a:endParaRPr>
              </a:p>
            </p:txBody>
          </p:sp>
          <p:sp>
            <p:nvSpPr>
              <p:cNvPr id="5155"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22.</a:t>
                </a:r>
                <a:endParaRPr lang="en-US" noProof="1">
                  <a:latin typeface="Calibri" pitchFamily="-111" charset="0"/>
                </a:endParaRPr>
              </a:p>
            </p:txBody>
          </p:sp>
        </p:grpSp>
        <p:sp>
          <p:nvSpPr>
            <p:cNvPr id="5149" name="Rectangle 448"/>
            <p:cNvSpPr>
              <a:spLocks noChangeArrowheads="1"/>
            </p:cNvSpPr>
            <p:nvPr/>
          </p:nvSpPr>
          <p:spPr bwMode="auto">
            <a:xfrm>
              <a:off x="7450247" y="3556286"/>
              <a:ext cx="1414483" cy="300037"/>
            </a:xfrm>
            <a:prstGeom prst="rect">
              <a:avLst/>
            </a:prstGeom>
            <a:noFill/>
            <a:ln w="19050">
              <a:noFill/>
              <a:round/>
              <a:headEnd/>
              <a:tailEnd/>
            </a:ln>
          </p:spPr>
          <p:txBody>
            <a:bodyPr anchor="ctr"/>
            <a:lstStyle/>
            <a:p>
              <a:pPr indent="-342900" algn="ctr" defTabSz="914400"/>
              <a:endParaRPr lang="en-US" noProof="1">
                <a:latin typeface="Calibri" pitchFamily="-111" charset="0"/>
              </a:endParaRPr>
            </a:p>
          </p:txBody>
        </p:sp>
      </p:grpSp>
      <p:sp>
        <p:nvSpPr>
          <p:cNvPr id="91" name="Nedadgående pil 90"/>
          <p:cNvSpPr>
            <a:spLocks noChangeArrowheads="1"/>
          </p:cNvSpPr>
          <p:nvPr/>
        </p:nvSpPr>
        <p:spPr bwMode="auto">
          <a:xfrm>
            <a:off x="898525" y="2746375"/>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26" name="Rektangel 91"/>
          <p:cNvSpPr>
            <a:spLocks noChangeArrowheads="1"/>
          </p:cNvSpPr>
          <p:nvPr/>
        </p:nvSpPr>
        <p:spPr bwMode="auto">
          <a:xfrm>
            <a:off x="308764" y="1128712"/>
            <a:ext cx="4096981" cy="1428083"/>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The Common Core State Standards Initiative is Launched (2009)</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In a joint effort by the National Governors Association and the Council of Chief State School Officers national learning standards are established.  It is believed that most states will adopt the standards.</a:t>
            </a:r>
            <a:endParaRPr lang="en-US" sz="1400" noProof="1">
              <a:solidFill>
                <a:srgbClr val="080808"/>
              </a:solidFill>
              <a:latin typeface="Calibri" pitchFamily="-111" charset="0"/>
              <a:cs typeface="Arial" charset="0"/>
            </a:endParaRPr>
          </a:p>
        </p:txBody>
      </p:sp>
      <p:sp>
        <p:nvSpPr>
          <p:cNvPr id="5130" name="Rektangel 95"/>
          <p:cNvSpPr>
            <a:spLocks noChangeArrowheads="1"/>
          </p:cNvSpPr>
          <p:nvPr/>
        </p:nvSpPr>
        <p:spPr bwMode="auto">
          <a:xfrm>
            <a:off x="415638" y="4103875"/>
            <a:ext cx="2837337"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The American Reinvestment and Recovery Act of 2009 Passes</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Race to the Top (RTTT) initiative is part of this $90 billion dollar legislative package designed to modernaize and improve K-12 education.</a:t>
            </a:r>
            <a:endParaRPr lang="en-US" sz="1400" noProof="1">
              <a:solidFill>
                <a:srgbClr val="080808"/>
              </a:solidFill>
              <a:latin typeface="Calibri" pitchFamily="-111" charset="0"/>
              <a:cs typeface="Arial" charset="0"/>
            </a:endParaRPr>
          </a:p>
        </p:txBody>
      </p:sp>
      <p:sp>
        <p:nvSpPr>
          <p:cNvPr id="97" name="Nedadgående pil 96"/>
          <p:cNvSpPr>
            <a:spLocks noChangeArrowheads="1"/>
          </p:cNvSpPr>
          <p:nvPr/>
        </p:nvSpPr>
        <p:spPr bwMode="auto">
          <a:xfrm rot="10800000">
            <a:off x="1852600" y="3448363"/>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00" name="Nedadgående pil 99"/>
          <p:cNvSpPr>
            <a:spLocks noChangeArrowheads="1"/>
          </p:cNvSpPr>
          <p:nvPr/>
        </p:nvSpPr>
        <p:spPr bwMode="auto">
          <a:xfrm rot="10800000">
            <a:off x="5491389" y="3457118"/>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4" name="Rektangel 100"/>
          <p:cNvSpPr>
            <a:spLocks noChangeArrowheads="1"/>
          </p:cNvSpPr>
          <p:nvPr/>
        </p:nvSpPr>
        <p:spPr bwMode="auto">
          <a:xfrm>
            <a:off x="3709451" y="4096987"/>
            <a:ext cx="4817032"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PARCC is Lauchned (2010-11)</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Partnership for Assessment of College and Career Readiness is spawned with the help of a sizeable RTTT grant and the support of nummerous  influential business and political leaders.  The stated goals of the PARCC program are to improve standardized assessments and test Common Core state standards.  </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2009 - 2011</a:t>
            </a:r>
            <a:endParaRPr lang="de-DE" sz="2400" b="1" dirty="0">
              <a:solidFill>
                <a:srgbClr val="080808"/>
              </a:solidFill>
              <a:latin typeface="Calibri" pitchFamily="-111" charset="0"/>
            </a:endParaRPr>
          </a:p>
        </p:txBody>
      </p:sp>
      <p:grpSp>
        <p:nvGrpSpPr>
          <p:cNvPr id="38" name="Group 37"/>
          <p:cNvGrpSpPr/>
          <p:nvPr/>
        </p:nvGrpSpPr>
        <p:grpSpPr>
          <a:xfrm>
            <a:off x="-1273" y="5793687"/>
            <a:ext cx="9145273" cy="1064313"/>
            <a:chOff x="-1273" y="5793687"/>
            <a:chExt cx="9145273" cy="1064313"/>
          </a:xfrm>
        </p:grpSpPr>
        <p:sp>
          <p:nvSpPr>
            <p:cNvPr id="39"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40" name="Grupper 13"/>
            <p:cNvGrpSpPr>
              <a:grpSpLocks/>
            </p:cNvGrpSpPr>
            <p:nvPr/>
          </p:nvGrpSpPr>
          <p:grpSpPr bwMode="auto">
            <a:xfrm>
              <a:off x="0" y="5793687"/>
              <a:ext cx="9144000" cy="212725"/>
              <a:chOff x="47500" y="1926351"/>
              <a:chExt cx="9144000" cy="317272"/>
            </a:xfrm>
          </p:grpSpPr>
          <p:sp>
            <p:nvSpPr>
              <p:cNvPr id="42"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3"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sp>
        <p:nvSpPr>
          <p:cNvPr id="44" name="Rectangle 43"/>
          <p:cNvSpPr/>
          <p:nvPr/>
        </p:nvSpPr>
        <p:spPr>
          <a:xfrm>
            <a:off x="4880772" y="1142585"/>
            <a:ext cx="3473477" cy="1677382"/>
          </a:xfrm>
          <a:prstGeom prst="rect">
            <a:avLst/>
          </a:prstGeom>
        </p:spPr>
        <p:txBody>
          <a:bodyPr wrap="square">
            <a:spAutoFit/>
          </a:bodyPr>
          <a:lstStyle/>
          <a:p>
            <a:pPr>
              <a:spcAft>
                <a:spcPts val="600"/>
              </a:spcAft>
            </a:pPr>
            <a:r>
              <a:rPr lang="en-US" sz="1400" b="1" dirty="0" smtClean="0">
                <a:solidFill>
                  <a:srgbClr val="080808"/>
                </a:solidFill>
                <a:latin typeface="+mn-lt"/>
              </a:rPr>
              <a:t>Wisconsin legislature removes collective-bargaining rights (2011)</a:t>
            </a:r>
          </a:p>
          <a:p>
            <a:r>
              <a:rPr lang="en-US" sz="1400" b="1" dirty="0" smtClean="0">
                <a:solidFill>
                  <a:srgbClr val="080808"/>
                </a:solidFill>
                <a:latin typeface="+mn-lt"/>
              </a:rPr>
              <a:t> </a:t>
            </a:r>
            <a:r>
              <a:rPr lang="en-US" sz="1400" dirty="0" smtClean="0">
                <a:solidFill>
                  <a:srgbClr val="080808"/>
                </a:solidFill>
                <a:latin typeface="+mn-lt"/>
              </a:rPr>
              <a:t>Governor Scott Walker in concert with the Wisconsin state House and Senate pass sweeping legislation that substantially erodes the teachers unions’ abilities to negotiate for higher wages and better working conditions.</a:t>
            </a:r>
            <a:endParaRPr lang="en-US" sz="1400" dirty="0">
              <a:solidFill>
                <a:srgbClr val="080808"/>
              </a:solidFill>
              <a:latin typeface="+mn-lt"/>
            </a:endParaRPr>
          </a:p>
        </p:txBody>
      </p:sp>
      <p:sp>
        <p:nvSpPr>
          <p:cNvPr id="45" name="Nedadgående pil 92"/>
          <p:cNvSpPr>
            <a:spLocks noChangeArrowheads="1"/>
          </p:cNvSpPr>
          <p:nvPr/>
        </p:nvSpPr>
        <p:spPr bwMode="auto">
          <a:xfrm>
            <a:off x="7831393" y="2780026"/>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6" name="Rectangle 446"/>
          <p:cNvSpPr>
            <a:spLocks noChangeArrowheads="1"/>
          </p:cNvSpPr>
          <p:nvPr/>
        </p:nvSpPr>
        <p:spPr bwMode="auto">
          <a:xfrm>
            <a:off x="4536425" y="3305550"/>
            <a:ext cx="141446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24.</a:t>
            </a:r>
            <a:endParaRPr lang="en-US" noProof="1">
              <a:latin typeface="Calibri" pitchFamily="-111"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35"/>
          <p:cNvSpPr>
            <a:spLocks noChangeArrowheads="1"/>
          </p:cNvSpPr>
          <p:nvPr/>
        </p:nvSpPr>
        <p:spPr bwMode="auto">
          <a:xfrm>
            <a:off x="276225" y="3502025"/>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2" name="Gruppe 107"/>
          <p:cNvGrpSpPr>
            <a:grpSpLocks/>
          </p:cNvGrpSpPr>
          <p:nvPr/>
        </p:nvGrpSpPr>
        <p:grpSpPr bwMode="auto">
          <a:xfrm>
            <a:off x="266700" y="3201988"/>
            <a:ext cx="8582025" cy="457200"/>
            <a:chOff x="282575" y="3461036"/>
            <a:chExt cx="8582155" cy="457200"/>
          </a:xfrm>
        </p:grpSpPr>
        <p:sp>
          <p:nvSpPr>
            <p:cNvPr id="5147" name="Pentagon 104"/>
            <p:cNvSpPr>
              <a:spLocks noChangeArrowheads="1"/>
            </p:cNvSpPr>
            <p:nvPr/>
          </p:nvSpPr>
          <p:spPr bwMode="auto">
            <a:xfrm>
              <a:off x="7370870" y="3461036"/>
              <a:ext cx="1457347"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buFont typeface="Calibri" pitchFamily="-111" charset="0"/>
                <a:buAutoNum type="arabicPeriod"/>
              </a:pPr>
              <a:endParaRPr lang="en-US" noProof="1">
                <a:latin typeface="Calibri" pitchFamily="-111" charset="0"/>
              </a:endParaRPr>
            </a:p>
          </p:txBody>
        </p:sp>
        <p:grpSp>
          <p:nvGrpSpPr>
            <p:cNvPr id="3" name="Gruppe 62"/>
            <p:cNvGrpSpPr>
              <a:grpSpLocks/>
            </p:cNvGrpSpPr>
            <p:nvPr/>
          </p:nvGrpSpPr>
          <p:grpSpPr bwMode="auto">
            <a:xfrm>
              <a:off x="282575" y="3461036"/>
              <a:ext cx="7213730" cy="457200"/>
              <a:chOff x="282575" y="3462341"/>
              <a:chExt cx="7213730" cy="457200"/>
            </a:xfrm>
          </p:grpSpPr>
          <p:grpSp>
            <p:nvGrpSpPr>
              <p:cNvPr id="4" name="Gruppe 75"/>
              <p:cNvGrpSpPr>
                <a:grpSpLocks/>
              </p:cNvGrpSpPr>
              <p:nvPr/>
            </p:nvGrpSpPr>
            <p:grpSpPr bwMode="auto">
              <a:xfrm>
                <a:off x="282575" y="3462341"/>
                <a:ext cx="7080380" cy="457200"/>
                <a:chOff x="272143" y="2949958"/>
                <a:chExt cx="8556211" cy="457921"/>
              </a:xfrm>
            </p:grpSpPr>
            <p:sp>
              <p:nvSpPr>
                <p:cNvPr id="5156" name="Rectangle 445"/>
                <p:cNvSpPr>
                  <a:spLocks noChangeArrowheads="1"/>
                </p:cNvSpPr>
                <p:nvPr/>
              </p:nvSpPr>
              <p:spPr bwMode="auto">
                <a:xfrm>
                  <a:off x="1985299"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7" name="Rectangle 446"/>
                <p:cNvSpPr>
                  <a:spLocks noChangeArrowheads="1"/>
                </p:cNvSpPr>
                <p:nvPr/>
              </p:nvSpPr>
              <p:spPr bwMode="auto">
                <a:xfrm>
                  <a:off x="3694616"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8" name="Rectangle 447"/>
                <p:cNvSpPr>
                  <a:spLocks noChangeArrowheads="1"/>
                </p:cNvSpPr>
                <p:nvPr/>
              </p:nvSpPr>
              <p:spPr bwMode="auto">
                <a:xfrm>
                  <a:off x="5405853" y="2949958"/>
                  <a:ext cx="1709319" cy="457921"/>
                </a:xfrm>
                <a:prstGeom prst="rect">
                  <a:avLst/>
                </a:prstGeom>
                <a:solidFill>
                  <a:srgbClr val="F0340E"/>
                </a:soli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59" name="Rectangle 448"/>
                <p:cNvSpPr>
                  <a:spLocks noChangeArrowheads="1"/>
                </p:cNvSpPr>
                <p:nvPr/>
              </p:nvSpPr>
              <p:spPr bwMode="auto">
                <a:xfrm>
                  <a:off x="7119009" y="2949958"/>
                  <a:ext cx="1709318"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sp>
              <p:nvSpPr>
                <p:cNvPr id="5160" name="Rectangle 445"/>
                <p:cNvSpPr>
                  <a:spLocks noChangeArrowheads="1"/>
                </p:cNvSpPr>
                <p:nvPr/>
              </p:nvSpPr>
              <p:spPr bwMode="auto">
                <a:xfrm>
                  <a:off x="272143" y="2949958"/>
                  <a:ext cx="1707400"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p>
                  <a:pPr indent="-342900" algn="ctr" defTabSz="914400"/>
                  <a:endParaRPr lang="en-US" noProof="1">
                    <a:latin typeface="Calibri" pitchFamily="-111" charset="0"/>
                  </a:endParaRPr>
                </a:p>
              </p:txBody>
            </p:sp>
          </p:grpSp>
          <p:sp>
            <p:nvSpPr>
              <p:cNvPr id="5151" name="Rectangle 445"/>
              <p:cNvSpPr>
                <a:spLocks noChangeArrowheads="1"/>
              </p:cNvSpPr>
              <p:nvPr/>
            </p:nvSpPr>
            <p:spPr bwMode="auto">
              <a:xfrm>
                <a:off x="1833586"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27.</a:t>
                </a:r>
                <a:endParaRPr lang="en-US" noProof="1">
                  <a:latin typeface="Calibri" pitchFamily="-111" charset="0"/>
                </a:endParaRPr>
              </a:p>
            </p:txBody>
          </p:sp>
          <p:sp>
            <p:nvSpPr>
              <p:cNvPr id="5152" name="Rectangle 446"/>
              <p:cNvSpPr>
                <a:spLocks noChangeArrowheads="1"/>
              </p:cNvSpPr>
              <p:nvPr/>
            </p:nvSpPr>
            <p:spPr bwMode="auto">
              <a:xfrm>
                <a:off x="3248070" y="3556003"/>
                <a:ext cx="1414484"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28.</a:t>
                </a:r>
                <a:endParaRPr lang="en-US" noProof="1">
                  <a:latin typeface="Calibri" pitchFamily="-111" charset="0"/>
                </a:endParaRPr>
              </a:p>
            </p:txBody>
          </p:sp>
          <p:sp>
            <p:nvSpPr>
              <p:cNvPr id="5153" name="Rectangle 447"/>
              <p:cNvSpPr>
                <a:spLocks noChangeArrowheads="1"/>
              </p:cNvSpPr>
              <p:nvPr/>
            </p:nvSpPr>
            <p:spPr bwMode="auto">
              <a:xfrm>
                <a:off x="4664141" y="3556003"/>
                <a:ext cx="1414484" cy="300038"/>
              </a:xfrm>
              <a:prstGeom prst="rect">
                <a:avLst/>
              </a:prstGeom>
              <a:noFill/>
              <a:ln w="19050">
                <a:noFill/>
                <a:round/>
                <a:headEnd/>
                <a:tailEnd/>
              </a:ln>
            </p:spPr>
            <p:txBody>
              <a:bodyPr anchor="ctr"/>
              <a:lstStyle/>
              <a:p>
                <a:pPr indent="-342900" algn="ctr" defTabSz="914400"/>
                <a:endParaRPr lang="en-US" noProof="1">
                  <a:latin typeface="Calibri" pitchFamily="-111" charset="0"/>
                </a:endParaRPr>
              </a:p>
            </p:txBody>
          </p:sp>
          <p:sp>
            <p:nvSpPr>
              <p:cNvPr id="5154" name="Rectangle 448"/>
              <p:cNvSpPr>
                <a:spLocks noChangeArrowheads="1"/>
              </p:cNvSpPr>
              <p:nvPr/>
            </p:nvSpPr>
            <p:spPr bwMode="auto">
              <a:xfrm>
                <a:off x="6081801" y="3556003"/>
                <a:ext cx="1414483"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29.</a:t>
                </a:r>
                <a:endParaRPr lang="en-US" noProof="1">
                  <a:latin typeface="Calibri" pitchFamily="-111" charset="0"/>
                </a:endParaRPr>
              </a:p>
            </p:txBody>
          </p:sp>
          <p:sp>
            <p:nvSpPr>
              <p:cNvPr id="5155" name="Rectangle 445"/>
              <p:cNvSpPr>
                <a:spLocks noChangeArrowheads="1"/>
              </p:cNvSpPr>
              <p:nvPr/>
            </p:nvSpPr>
            <p:spPr bwMode="auto">
              <a:xfrm>
                <a:off x="409577" y="3556003"/>
                <a:ext cx="1412896" cy="300038"/>
              </a:xfrm>
              <a:prstGeom prst="rect">
                <a:avLst/>
              </a:prstGeom>
              <a:noFill/>
              <a:ln w="19050">
                <a:noFill/>
                <a:round/>
                <a:headEnd/>
                <a:tailEnd/>
              </a:ln>
            </p:spPr>
            <p:txBody>
              <a:bodyPr anchor="ctr"/>
              <a:lstStyle/>
              <a:p>
                <a:pPr indent="-342900" algn="ctr" defTabSz="914400"/>
                <a:r>
                  <a:rPr lang="en-US" noProof="1" smtClean="0">
                    <a:latin typeface="Calibri" pitchFamily="-111" charset="0"/>
                  </a:rPr>
                  <a:t>26.</a:t>
                </a:r>
                <a:endParaRPr lang="en-US" noProof="1">
                  <a:latin typeface="Calibri" pitchFamily="-111" charset="0"/>
                </a:endParaRPr>
              </a:p>
            </p:txBody>
          </p:sp>
        </p:grpSp>
        <p:sp>
          <p:nvSpPr>
            <p:cNvPr id="5149" name="Rectangle 448"/>
            <p:cNvSpPr>
              <a:spLocks noChangeArrowheads="1"/>
            </p:cNvSpPr>
            <p:nvPr/>
          </p:nvSpPr>
          <p:spPr bwMode="auto">
            <a:xfrm>
              <a:off x="7450247" y="3556286"/>
              <a:ext cx="1414483" cy="300037"/>
            </a:xfrm>
            <a:prstGeom prst="rect">
              <a:avLst/>
            </a:prstGeom>
            <a:noFill/>
            <a:ln w="19050">
              <a:noFill/>
              <a:round/>
              <a:headEnd/>
              <a:tailEnd/>
            </a:ln>
          </p:spPr>
          <p:txBody>
            <a:bodyPr anchor="ctr"/>
            <a:lstStyle/>
            <a:p>
              <a:pPr indent="-342900" algn="ctr" defTabSz="914400"/>
              <a:r>
                <a:rPr lang="en-US" noProof="1" smtClean="0">
                  <a:latin typeface="Calibri" pitchFamily="-111" charset="0"/>
                </a:rPr>
                <a:t>30.</a:t>
              </a:r>
              <a:endParaRPr lang="en-US" noProof="1">
                <a:latin typeface="Calibri" pitchFamily="-111" charset="0"/>
              </a:endParaRPr>
            </a:p>
          </p:txBody>
        </p:sp>
      </p:grpSp>
      <p:sp>
        <p:nvSpPr>
          <p:cNvPr id="5124" name="Rektangel 82"/>
          <p:cNvSpPr>
            <a:spLocks noChangeArrowheads="1"/>
          </p:cNvSpPr>
          <p:nvPr/>
        </p:nvSpPr>
        <p:spPr bwMode="auto">
          <a:xfrm>
            <a:off x="376050" y="1021282"/>
            <a:ext cx="1954213" cy="1858970"/>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President Obama Calls for Students to Stay in School Until They Graduate or Reach the Age of 18 (2012)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Currently, only twenty  states require attendance until age 18.</a:t>
            </a:r>
            <a:endParaRPr lang="en-US" sz="1400" noProof="1">
              <a:solidFill>
                <a:srgbClr val="080808"/>
              </a:solidFill>
              <a:latin typeface="Calibri" pitchFamily="-111" charset="0"/>
              <a:cs typeface="Arial" charset="0"/>
            </a:endParaRPr>
          </a:p>
        </p:txBody>
      </p:sp>
      <p:sp>
        <p:nvSpPr>
          <p:cNvPr id="91" name="Nedadgående pil 90"/>
          <p:cNvSpPr>
            <a:spLocks noChangeArrowheads="1"/>
          </p:cNvSpPr>
          <p:nvPr/>
        </p:nvSpPr>
        <p:spPr bwMode="auto">
          <a:xfrm>
            <a:off x="447262" y="2900753"/>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26" name="Rektangel 91"/>
          <p:cNvSpPr>
            <a:spLocks noChangeArrowheads="1"/>
          </p:cNvSpPr>
          <p:nvPr/>
        </p:nvSpPr>
        <p:spPr bwMode="auto">
          <a:xfrm>
            <a:off x="2505692" y="594283"/>
            <a:ext cx="2945079" cy="2505301"/>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Mitt Romney Warns of a “National Education Emergency” (2012)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In language reminiscent of the Eisenhower administration’s National Defense Education Act (NDEA) and the Reagan administration’s </a:t>
            </a:r>
            <a:r>
              <a:rPr lang="en-US" sz="1400" i="1" noProof="1" smtClean="0">
                <a:solidFill>
                  <a:srgbClr val="080808"/>
                </a:solidFill>
                <a:latin typeface="Calibri" pitchFamily="-111" charset="0"/>
                <a:cs typeface="Arial" charset="0"/>
              </a:rPr>
              <a:t>A Nation at Risk </a:t>
            </a:r>
            <a:r>
              <a:rPr lang="en-US" sz="1400" noProof="1" smtClean="0">
                <a:solidFill>
                  <a:srgbClr val="080808"/>
                </a:solidFill>
                <a:latin typeface="Calibri" pitchFamily="-111" charset="0"/>
                <a:cs typeface="Arial" charset="0"/>
              </a:rPr>
              <a:t>report, Republican presidential candidate Mitt Romney attempts to render the problems with U.S. education tantamount to a war or a natural disaster. </a:t>
            </a:r>
            <a:endParaRPr lang="en-US" sz="1400" noProof="1">
              <a:solidFill>
                <a:srgbClr val="080808"/>
              </a:solidFill>
              <a:latin typeface="Calibri" pitchFamily="-111" charset="0"/>
              <a:cs typeface="Arial" charset="0"/>
            </a:endParaRPr>
          </a:p>
        </p:txBody>
      </p:sp>
      <p:sp>
        <p:nvSpPr>
          <p:cNvPr id="93" name="Nedadgående pil 92"/>
          <p:cNvSpPr>
            <a:spLocks noChangeArrowheads="1"/>
          </p:cNvSpPr>
          <p:nvPr/>
        </p:nvSpPr>
        <p:spPr bwMode="auto">
          <a:xfrm>
            <a:off x="4187679" y="2912632"/>
            <a:ext cx="249237"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28" name="Rektangel 93"/>
          <p:cNvSpPr>
            <a:spLocks noChangeArrowheads="1"/>
          </p:cNvSpPr>
          <p:nvPr/>
        </p:nvSpPr>
        <p:spPr bwMode="auto">
          <a:xfrm>
            <a:off x="5652656" y="1035952"/>
            <a:ext cx="2866634" cy="1858970"/>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Seattle Teachers Refuse to Administer Standardized Test (2013)</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Local teachers refuse to give the district-mandated Measures of Academy Progress exam.  Their efforts are part of a grass-roots movement against excessive standardized testing.</a:t>
            </a:r>
            <a:endParaRPr lang="en-US" sz="1400" noProof="1">
              <a:solidFill>
                <a:srgbClr val="080808"/>
              </a:solidFill>
              <a:latin typeface="Calibri" pitchFamily="-111" charset="0"/>
              <a:cs typeface="Arial" charset="0"/>
            </a:endParaRPr>
          </a:p>
        </p:txBody>
      </p:sp>
      <p:sp>
        <p:nvSpPr>
          <p:cNvPr id="95" name="Nedadgående pil 94"/>
          <p:cNvSpPr>
            <a:spLocks noChangeArrowheads="1"/>
          </p:cNvSpPr>
          <p:nvPr/>
        </p:nvSpPr>
        <p:spPr bwMode="auto">
          <a:xfrm>
            <a:off x="6152825" y="2926788"/>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7" name="Nedadgående pil 96"/>
          <p:cNvSpPr>
            <a:spLocks noChangeArrowheads="1"/>
          </p:cNvSpPr>
          <p:nvPr/>
        </p:nvSpPr>
        <p:spPr bwMode="auto">
          <a:xfrm rot="10800000">
            <a:off x="1911969" y="3377108"/>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132" name="Rektangel 98"/>
          <p:cNvSpPr>
            <a:spLocks noChangeArrowheads="1"/>
          </p:cNvSpPr>
          <p:nvPr/>
        </p:nvSpPr>
        <p:spPr bwMode="auto">
          <a:xfrm>
            <a:off x="1888194" y="4066725"/>
            <a:ext cx="3542931"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Thirty-two States  are Granted Waivers from  Child Left Behind (2012)</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The waivers for eight states are “conditional” and/or under review; however, in and of themselves they bring into question the quality and validity of NCLB, along with its associated rules and requirements.</a:t>
            </a:r>
            <a:endParaRPr lang="en-US" sz="1400" noProof="1">
              <a:solidFill>
                <a:srgbClr val="080808"/>
              </a:solidFill>
              <a:latin typeface="Calibri" pitchFamily="-111" charset="0"/>
              <a:cs typeface="Arial" charset="0"/>
            </a:endParaRPr>
          </a:p>
        </p:txBody>
      </p:sp>
      <p:sp>
        <p:nvSpPr>
          <p:cNvPr id="5134" name="Rektangel 100"/>
          <p:cNvSpPr>
            <a:spLocks noChangeArrowheads="1"/>
          </p:cNvSpPr>
          <p:nvPr/>
        </p:nvSpPr>
        <p:spPr bwMode="auto">
          <a:xfrm>
            <a:off x="6246421" y="4061138"/>
            <a:ext cx="2564204" cy="1643527"/>
          </a:xfrm>
          <a:prstGeom prst="rect">
            <a:avLst/>
          </a:prstGeom>
          <a:noFill/>
          <a:ln w="9525">
            <a:noFill/>
            <a:miter lim="800000"/>
            <a:headEnd/>
            <a:tailEnd/>
          </a:ln>
        </p:spPr>
        <p:txBody>
          <a:bodyPr wrap="square">
            <a:spAutoFit/>
          </a:bodyPr>
          <a:lstStyle/>
          <a:p>
            <a:pPr defTabSz="801688">
              <a:spcBef>
                <a:spcPct val="20000"/>
              </a:spcBef>
            </a:pPr>
            <a:r>
              <a:rPr lang="en-US" sz="1400" b="1" noProof="1" smtClean="0">
                <a:solidFill>
                  <a:srgbClr val="080808"/>
                </a:solidFill>
                <a:latin typeface="Calibri" pitchFamily="-111" charset="0"/>
                <a:cs typeface="Arial" charset="0"/>
              </a:rPr>
              <a:t>Chicago Board of Ed. Closes Fifty Schools (2013)</a:t>
            </a:r>
            <a:endParaRPr lang="en-US" sz="1400" b="1" noProof="1">
              <a:solidFill>
                <a:srgbClr val="080808"/>
              </a:solidFill>
              <a:latin typeface="Calibri" pitchFamily="-111" charset="0"/>
              <a:cs typeface="Arial" charset="0"/>
            </a:endParaRPr>
          </a:p>
          <a:p>
            <a:pPr defTabSz="801688">
              <a:spcBef>
                <a:spcPct val="20000"/>
              </a:spcBef>
            </a:pPr>
            <a:r>
              <a:rPr lang="en-US" sz="1400" noProof="1" smtClean="0">
                <a:solidFill>
                  <a:srgbClr val="080808"/>
                </a:solidFill>
                <a:latin typeface="Calibri" pitchFamily="-111" charset="0"/>
                <a:cs typeface="Arial" charset="0"/>
              </a:rPr>
              <a:t>Mayor Rahm Emanual and CPS officials claim that the largest mass clossing in U.S. history will serve to reduce costs and improve educational quality.</a:t>
            </a:r>
            <a:endParaRPr lang="en-US" sz="1400" noProof="1">
              <a:solidFill>
                <a:srgbClr val="080808"/>
              </a:solidFill>
              <a:latin typeface="Calibri" pitchFamily="-111" charset="0"/>
              <a:cs typeface="Arial" charset="0"/>
            </a:endParaRPr>
          </a:p>
        </p:txBody>
      </p:sp>
      <p:sp>
        <p:nvSpPr>
          <p:cNvPr id="5135"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080808"/>
                </a:solidFill>
                <a:latin typeface="Calibri" pitchFamily="-111" charset="0"/>
              </a:rPr>
              <a:t>2012 - 2013</a:t>
            </a:r>
            <a:endParaRPr lang="de-DE" sz="2400" b="1" dirty="0">
              <a:solidFill>
                <a:srgbClr val="080808"/>
              </a:solidFill>
              <a:latin typeface="Calibri" pitchFamily="-111" charset="0"/>
            </a:endParaRPr>
          </a:p>
        </p:txBody>
      </p:sp>
      <p:grpSp>
        <p:nvGrpSpPr>
          <p:cNvPr id="38" name="Group 37"/>
          <p:cNvGrpSpPr/>
          <p:nvPr/>
        </p:nvGrpSpPr>
        <p:grpSpPr>
          <a:xfrm>
            <a:off x="-1273" y="5793687"/>
            <a:ext cx="9145273" cy="1064313"/>
            <a:chOff x="-1273" y="5793687"/>
            <a:chExt cx="9145273" cy="1064313"/>
          </a:xfrm>
        </p:grpSpPr>
        <p:sp>
          <p:nvSpPr>
            <p:cNvPr id="39" name="Rektangel 54"/>
            <p:cNvSpPr>
              <a:spLocks noChangeArrowheads="1"/>
            </p:cNvSpPr>
            <p:nvPr/>
          </p:nvSpPr>
          <p:spPr bwMode="auto">
            <a:xfrm>
              <a:off x="-1273" y="5973288"/>
              <a:ext cx="9133398" cy="884712"/>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en-US" dirty="0">
                <a:solidFill>
                  <a:srgbClr val="FFFFFF"/>
                </a:solidFill>
                <a:latin typeface="Calibri" pitchFamily="-111" charset="0"/>
              </a:endParaRPr>
            </a:p>
          </p:txBody>
        </p:sp>
        <p:grpSp>
          <p:nvGrpSpPr>
            <p:cNvPr id="40" name="Grupper 13"/>
            <p:cNvGrpSpPr>
              <a:grpSpLocks/>
            </p:cNvGrpSpPr>
            <p:nvPr/>
          </p:nvGrpSpPr>
          <p:grpSpPr bwMode="auto">
            <a:xfrm>
              <a:off x="0" y="5793687"/>
              <a:ext cx="9144000" cy="212725"/>
              <a:chOff x="47500" y="1926351"/>
              <a:chExt cx="9144000" cy="317272"/>
            </a:xfrm>
          </p:grpSpPr>
          <p:sp>
            <p:nvSpPr>
              <p:cNvPr id="42" name="Rektangel 58"/>
              <p:cNvSpPr>
                <a:spLocks noChangeArrowheads="1"/>
              </p:cNvSpPr>
              <p:nvPr/>
            </p:nvSpPr>
            <p:spPr bwMode="auto">
              <a:xfrm>
                <a:off x="47500" y="1926351"/>
                <a:ext cx="9144000" cy="317272"/>
              </a:xfrm>
              <a:prstGeom prst="rect">
                <a:avLst/>
              </a:prstGeom>
              <a:solidFill>
                <a:srgbClr val="92D050"/>
              </a:solidFill>
              <a:ln w="9525">
                <a:noFill/>
                <a:miter lim="800000"/>
                <a:headEnd/>
                <a:tailEnd/>
              </a:ln>
            </p:spPr>
            <p:txBody>
              <a:bodyPr anchor="ctr"/>
              <a:lstStyle/>
              <a:p>
                <a:pPr algn="ctr"/>
                <a:endParaRPr lang="en-US" dirty="0">
                  <a:solidFill>
                    <a:srgbClr val="FFFFFF"/>
                  </a:solidFill>
                  <a:latin typeface="Calibri" pitchFamily="-111" charset="0"/>
                </a:endParaRPr>
              </a:p>
            </p:txBody>
          </p:sp>
          <p:sp>
            <p:nvSpPr>
              <p:cNvPr id="43" name="Rektangel 59"/>
              <p:cNvSpPr/>
              <p:nvPr/>
            </p:nvSpPr>
            <p:spPr>
              <a:xfrm>
                <a:off x="47500" y="1929037"/>
                <a:ext cx="9144000" cy="152399"/>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dirty="0">
                  <a:solidFill>
                    <a:srgbClr val="FFFFFF"/>
                  </a:solidFill>
                  <a:latin typeface="Calibri" pitchFamily="-111" charset="0"/>
                </a:endParaRPr>
              </a:p>
            </p:txBody>
          </p:sp>
        </p:grpSp>
      </p:grpSp>
      <p:sp>
        <p:nvSpPr>
          <p:cNvPr id="44" name="Nedadgående pil 99"/>
          <p:cNvSpPr>
            <a:spLocks noChangeArrowheads="1"/>
          </p:cNvSpPr>
          <p:nvPr/>
        </p:nvSpPr>
        <p:spPr bwMode="auto">
          <a:xfrm rot="10800000">
            <a:off x="7484464" y="3431391"/>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319" name="Rectangle 6"/>
          <p:cNvSpPr>
            <a:spLocks noChangeArrowheads="1"/>
          </p:cNvSpPr>
          <p:nvPr/>
        </p:nvSpPr>
        <p:spPr bwMode="gray">
          <a:xfrm>
            <a:off x="314325" y="666750"/>
            <a:ext cx="5753100" cy="358775"/>
          </a:xfrm>
          <a:prstGeom prst="rect">
            <a:avLst/>
          </a:prstGeom>
          <a:noFill/>
          <a:ln w="9525">
            <a:noFill/>
            <a:miter lim="800000"/>
            <a:headEnd/>
            <a:tailEnd/>
          </a:ln>
        </p:spPr>
        <p:txBody>
          <a:bodyPr lIns="0" tIns="0" rIns="0" bIns="0" anchor="ctr"/>
          <a:lstStyle/>
          <a:p>
            <a:r>
              <a:rPr lang="en-GB" dirty="0">
                <a:latin typeface="Calibri" pitchFamily="-111" charset="0"/>
              </a:rPr>
              <a:t>Your own sub headline</a:t>
            </a:r>
            <a:endParaRPr lang="de-DE">
              <a:latin typeface="Calibri" pitchFamily="-111" charset="0"/>
            </a:endParaRPr>
          </a:p>
        </p:txBody>
      </p:sp>
      <p:sp>
        <p:nvSpPr>
          <p:cNvPr id="12320"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321900"/>
                </a:solidFill>
                <a:latin typeface="Calibri" pitchFamily="-111" charset="0"/>
              </a:rPr>
              <a:t>MAJOR ISSUES, CURRICULUM THRUSTS, AND APPROACHES</a:t>
            </a:r>
            <a:endParaRPr lang="de-DE" sz="2400" b="1" dirty="0">
              <a:solidFill>
                <a:srgbClr val="321900"/>
              </a:solidFill>
              <a:latin typeface="Calibri" pitchFamily="-111" charset="0"/>
            </a:endParaRPr>
          </a:p>
        </p:txBody>
      </p:sp>
      <p:sp>
        <p:nvSpPr>
          <p:cNvPr id="68" name="Nedadgående pil 180"/>
          <p:cNvSpPr>
            <a:spLocks noChangeArrowheads="1"/>
          </p:cNvSpPr>
          <p:nvPr/>
        </p:nvSpPr>
        <p:spPr bwMode="auto">
          <a:xfrm>
            <a:off x="8272772" y="282060"/>
            <a:ext cx="250825" cy="538162"/>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grpSp>
        <p:nvGrpSpPr>
          <p:cNvPr id="75" name="Group 74"/>
          <p:cNvGrpSpPr/>
          <p:nvPr/>
        </p:nvGrpSpPr>
        <p:grpSpPr>
          <a:xfrm>
            <a:off x="225630" y="5885150"/>
            <a:ext cx="8692738" cy="551250"/>
            <a:chOff x="213755" y="3557650"/>
            <a:chExt cx="8692738" cy="551250"/>
          </a:xfrm>
        </p:grpSpPr>
        <p:sp>
          <p:nvSpPr>
            <p:cNvPr id="76" name="Rektangel 185"/>
            <p:cNvSpPr>
              <a:spLocks noChangeArrowheads="1"/>
            </p:cNvSpPr>
            <p:nvPr/>
          </p:nvSpPr>
          <p:spPr bwMode="auto">
            <a:xfrm>
              <a:off x="6723513" y="3671888"/>
              <a:ext cx="879671"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2012</a:t>
              </a:r>
            </a:p>
          </p:txBody>
        </p:sp>
        <p:sp>
          <p:nvSpPr>
            <p:cNvPr id="77" name="Rektangel 186"/>
            <p:cNvSpPr>
              <a:spLocks noChangeArrowheads="1"/>
            </p:cNvSpPr>
            <p:nvPr/>
          </p:nvSpPr>
          <p:spPr bwMode="auto">
            <a:xfrm>
              <a:off x="4924498" y="3681413"/>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2011</a:t>
              </a:r>
            </a:p>
          </p:txBody>
        </p:sp>
        <p:sp>
          <p:nvSpPr>
            <p:cNvPr id="78" name="Rektangel 188"/>
            <p:cNvSpPr>
              <a:spLocks noChangeArrowheads="1"/>
            </p:cNvSpPr>
            <p:nvPr/>
          </p:nvSpPr>
          <p:spPr bwMode="auto">
            <a:xfrm>
              <a:off x="3011933" y="369093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2010</a:t>
              </a:r>
            </a:p>
          </p:txBody>
        </p:sp>
        <p:sp>
          <p:nvSpPr>
            <p:cNvPr id="79" name="Rektangel 189"/>
            <p:cNvSpPr>
              <a:spLocks noChangeArrowheads="1"/>
            </p:cNvSpPr>
            <p:nvPr/>
          </p:nvSpPr>
          <p:spPr bwMode="auto">
            <a:xfrm>
              <a:off x="1085687" y="3671888"/>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2009</a:t>
              </a:r>
            </a:p>
          </p:txBody>
        </p:sp>
        <p:pic>
          <p:nvPicPr>
            <p:cNvPr id="80" name="Picture 49"/>
            <p:cNvPicPr>
              <a:picLocks noChangeAspect="1" noChangeArrowheads="1"/>
            </p:cNvPicPr>
            <p:nvPr/>
          </p:nvPicPr>
          <p:blipFill>
            <a:blip r:embed="rId3"/>
            <a:srcRect/>
            <a:stretch>
              <a:fillRect/>
            </a:stretch>
          </p:blipFill>
          <p:spPr bwMode="auto">
            <a:xfrm>
              <a:off x="838066" y="3559625"/>
              <a:ext cx="641626" cy="549275"/>
            </a:xfrm>
            <a:prstGeom prst="rect">
              <a:avLst/>
            </a:prstGeom>
            <a:noFill/>
            <a:ln w="9525">
              <a:noFill/>
              <a:miter lim="800000"/>
              <a:headEnd/>
              <a:tailEnd/>
            </a:ln>
          </p:spPr>
        </p:pic>
        <p:pic>
          <p:nvPicPr>
            <p:cNvPr id="81" name="Picture 50"/>
            <p:cNvPicPr>
              <a:picLocks noChangeAspect="1" noChangeArrowheads="1"/>
            </p:cNvPicPr>
            <p:nvPr/>
          </p:nvPicPr>
          <p:blipFill>
            <a:blip r:embed="rId3"/>
            <a:srcRect/>
            <a:stretch>
              <a:fillRect/>
            </a:stretch>
          </p:blipFill>
          <p:spPr bwMode="auto">
            <a:xfrm>
              <a:off x="1467379" y="3559625"/>
              <a:ext cx="641626" cy="549275"/>
            </a:xfrm>
            <a:prstGeom prst="rect">
              <a:avLst/>
            </a:prstGeom>
            <a:noFill/>
            <a:ln w="9525">
              <a:noFill/>
              <a:miter lim="800000"/>
              <a:headEnd/>
              <a:tailEnd/>
            </a:ln>
          </p:spPr>
        </p:pic>
        <p:pic>
          <p:nvPicPr>
            <p:cNvPr id="82" name="Picture 51"/>
            <p:cNvPicPr>
              <a:picLocks noChangeAspect="1" noChangeArrowheads="1"/>
            </p:cNvPicPr>
            <p:nvPr/>
          </p:nvPicPr>
          <p:blipFill>
            <a:blip r:embed="rId3"/>
            <a:srcRect/>
            <a:stretch>
              <a:fillRect/>
            </a:stretch>
          </p:blipFill>
          <p:spPr bwMode="auto">
            <a:xfrm>
              <a:off x="2077539" y="3559625"/>
              <a:ext cx="641626" cy="549275"/>
            </a:xfrm>
            <a:prstGeom prst="rect">
              <a:avLst/>
            </a:prstGeom>
            <a:noFill/>
            <a:ln w="9525">
              <a:noFill/>
              <a:miter lim="800000"/>
              <a:headEnd/>
              <a:tailEnd/>
            </a:ln>
          </p:spPr>
        </p:pic>
        <p:pic>
          <p:nvPicPr>
            <p:cNvPr id="83" name="Picture 52"/>
            <p:cNvPicPr>
              <a:picLocks noChangeAspect="1" noChangeArrowheads="1"/>
            </p:cNvPicPr>
            <p:nvPr/>
          </p:nvPicPr>
          <p:blipFill>
            <a:blip r:embed="rId3"/>
            <a:srcRect/>
            <a:stretch>
              <a:fillRect/>
            </a:stretch>
          </p:blipFill>
          <p:spPr bwMode="auto">
            <a:xfrm>
              <a:off x="2687700" y="3559625"/>
              <a:ext cx="641626" cy="549275"/>
            </a:xfrm>
            <a:prstGeom prst="rect">
              <a:avLst/>
            </a:prstGeom>
            <a:noFill/>
            <a:ln w="9525">
              <a:noFill/>
              <a:miter lim="800000"/>
              <a:headEnd/>
              <a:tailEnd/>
            </a:ln>
          </p:spPr>
        </p:pic>
        <p:pic>
          <p:nvPicPr>
            <p:cNvPr id="84" name="Picture 53"/>
            <p:cNvPicPr>
              <a:picLocks noChangeAspect="1" noChangeArrowheads="1"/>
            </p:cNvPicPr>
            <p:nvPr/>
          </p:nvPicPr>
          <p:blipFill>
            <a:blip r:embed="rId3"/>
            <a:srcRect/>
            <a:stretch>
              <a:fillRect/>
            </a:stretch>
          </p:blipFill>
          <p:spPr bwMode="auto">
            <a:xfrm>
              <a:off x="3297860" y="3559625"/>
              <a:ext cx="641626" cy="549275"/>
            </a:xfrm>
            <a:prstGeom prst="rect">
              <a:avLst/>
            </a:prstGeom>
            <a:noFill/>
            <a:ln w="9525">
              <a:noFill/>
              <a:miter lim="800000"/>
              <a:headEnd/>
              <a:tailEnd/>
            </a:ln>
          </p:spPr>
        </p:pic>
        <p:pic>
          <p:nvPicPr>
            <p:cNvPr id="85" name="Picture 54"/>
            <p:cNvPicPr>
              <a:picLocks noChangeAspect="1" noChangeArrowheads="1"/>
            </p:cNvPicPr>
            <p:nvPr/>
          </p:nvPicPr>
          <p:blipFill>
            <a:blip r:embed="rId3"/>
            <a:srcRect/>
            <a:stretch>
              <a:fillRect/>
            </a:stretch>
          </p:blipFill>
          <p:spPr bwMode="auto">
            <a:xfrm>
              <a:off x="3908020" y="3559625"/>
              <a:ext cx="641626" cy="549275"/>
            </a:xfrm>
            <a:prstGeom prst="rect">
              <a:avLst/>
            </a:prstGeom>
            <a:noFill/>
            <a:ln w="9525">
              <a:noFill/>
              <a:miter lim="800000"/>
              <a:headEnd/>
              <a:tailEnd/>
            </a:ln>
          </p:spPr>
        </p:pic>
        <p:pic>
          <p:nvPicPr>
            <p:cNvPr id="86" name="Picture 55"/>
            <p:cNvPicPr>
              <a:picLocks noChangeAspect="1" noChangeArrowheads="1"/>
            </p:cNvPicPr>
            <p:nvPr/>
          </p:nvPicPr>
          <p:blipFill>
            <a:blip r:embed="rId3"/>
            <a:srcRect/>
            <a:stretch>
              <a:fillRect/>
            </a:stretch>
          </p:blipFill>
          <p:spPr bwMode="auto">
            <a:xfrm>
              <a:off x="4527757" y="3559625"/>
              <a:ext cx="641625" cy="549275"/>
            </a:xfrm>
            <a:prstGeom prst="rect">
              <a:avLst/>
            </a:prstGeom>
            <a:noFill/>
            <a:ln w="9525">
              <a:noFill/>
              <a:miter lim="800000"/>
              <a:headEnd/>
              <a:tailEnd/>
            </a:ln>
          </p:spPr>
        </p:pic>
        <p:pic>
          <p:nvPicPr>
            <p:cNvPr id="87" name="Picture 56"/>
            <p:cNvPicPr>
              <a:picLocks noChangeAspect="1" noChangeArrowheads="1"/>
            </p:cNvPicPr>
            <p:nvPr/>
          </p:nvPicPr>
          <p:blipFill>
            <a:blip r:embed="rId3"/>
            <a:srcRect/>
            <a:stretch>
              <a:fillRect/>
            </a:stretch>
          </p:blipFill>
          <p:spPr bwMode="auto">
            <a:xfrm>
              <a:off x="5147493" y="3559625"/>
              <a:ext cx="641626" cy="549275"/>
            </a:xfrm>
            <a:prstGeom prst="rect">
              <a:avLst/>
            </a:prstGeom>
            <a:noFill/>
            <a:ln w="9525">
              <a:noFill/>
              <a:miter lim="800000"/>
              <a:headEnd/>
              <a:tailEnd/>
            </a:ln>
          </p:spPr>
        </p:pic>
        <p:pic>
          <p:nvPicPr>
            <p:cNvPr id="88" name="Picture 57"/>
            <p:cNvPicPr>
              <a:picLocks noChangeAspect="1" noChangeArrowheads="1"/>
            </p:cNvPicPr>
            <p:nvPr/>
          </p:nvPicPr>
          <p:blipFill>
            <a:blip r:embed="rId3"/>
            <a:srcRect/>
            <a:stretch>
              <a:fillRect/>
            </a:stretch>
          </p:blipFill>
          <p:spPr bwMode="auto">
            <a:xfrm>
              <a:off x="5767230" y="3559625"/>
              <a:ext cx="641625" cy="549275"/>
            </a:xfrm>
            <a:prstGeom prst="rect">
              <a:avLst/>
            </a:prstGeom>
            <a:noFill/>
            <a:ln w="9525">
              <a:noFill/>
              <a:miter lim="800000"/>
              <a:headEnd/>
              <a:tailEnd/>
            </a:ln>
          </p:spPr>
        </p:pic>
        <p:pic>
          <p:nvPicPr>
            <p:cNvPr id="89" name="Picture 58"/>
            <p:cNvPicPr>
              <a:picLocks noChangeAspect="1" noChangeArrowheads="1"/>
            </p:cNvPicPr>
            <p:nvPr/>
          </p:nvPicPr>
          <p:blipFill>
            <a:blip r:embed="rId3"/>
            <a:srcRect/>
            <a:stretch>
              <a:fillRect/>
            </a:stretch>
          </p:blipFill>
          <p:spPr bwMode="auto">
            <a:xfrm>
              <a:off x="6386967" y="3559625"/>
              <a:ext cx="641626" cy="549275"/>
            </a:xfrm>
            <a:prstGeom prst="rect">
              <a:avLst/>
            </a:prstGeom>
            <a:noFill/>
            <a:ln w="9525">
              <a:noFill/>
              <a:miter lim="800000"/>
              <a:headEnd/>
              <a:tailEnd/>
            </a:ln>
          </p:spPr>
        </p:pic>
        <p:pic>
          <p:nvPicPr>
            <p:cNvPr id="90" name="Picture 59"/>
            <p:cNvPicPr>
              <a:picLocks noChangeAspect="1" noChangeArrowheads="1"/>
            </p:cNvPicPr>
            <p:nvPr/>
          </p:nvPicPr>
          <p:blipFill>
            <a:blip r:embed="rId3"/>
            <a:srcRect/>
            <a:stretch>
              <a:fillRect/>
            </a:stretch>
          </p:blipFill>
          <p:spPr bwMode="auto">
            <a:xfrm>
              <a:off x="6977974" y="3559625"/>
              <a:ext cx="641626" cy="549275"/>
            </a:xfrm>
            <a:prstGeom prst="rect">
              <a:avLst/>
            </a:prstGeom>
            <a:noFill/>
            <a:ln w="9525">
              <a:noFill/>
              <a:miter lim="800000"/>
              <a:headEnd/>
              <a:tailEnd/>
            </a:ln>
          </p:spPr>
        </p:pic>
        <p:pic>
          <p:nvPicPr>
            <p:cNvPr id="91" name="Picture 60"/>
            <p:cNvPicPr>
              <a:picLocks noChangeAspect="1" noChangeArrowheads="1"/>
            </p:cNvPicPr>
            <p:nvPr/>
          </p:nvPicPr>
          <p:blipFill>
            <a:blip r:embed="rId4"/>
            <a:srcRect/>
            <a:stretch>
              <a:fillRect/>
            </a:stretch>
          </p:blipFill>
          <p:spPr bwMode="auto">
            <a:xfrm>
              <a:off x="8264867" y="3559625"/>
              <a:ext cx="641626" cy="549275"/>
            </a:xfrm>
            <a:prstGeom prst="rect">
              <a:avLst/>
            </a:prstGeom>
            <a:noFill/>
            <a:ln w="9525">
              <a:noFill/>
              <a:miter lim="800000"/>
              <a:headEnd/>
              <a:tailEnd/>
            </a:ln>
          </p:spPr>
        </p:pic>
        <p:sp>
          <p:nvSpPr>
            <p:cNvPr id="92" name="Text Box 61"/>
            <p:cNvSpPr txBox="1">
              <a:spLocks noChangeArrowheads="1"/>
            </p:cNvSpPr>
            <p:nvPr/>
          </p:nvSpPr>
          <p:spPr bwMode="auto">
            <a:xfrm>
              <a:off x="92518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2001</a:t>
              </a:r>
              <a:endParaRPr lang="en-US" sz="1400" dirty="0">
                <a:latin typeface="Calibri" pitchFamily="-111" charset="0"/>
              </a:endParaRPr>
            </a:p>
          </p:txBody>
        </p:sp>
        <p:sp>
          <p:nvSpPr>
            <p:cNvPr id="93" name="Text Box 62"/>
            <p:cNvSpPr txBox="1">
              <a:spLocks noChangeArrowheads="1"/>
            </p:cNvSpPr>
            <p:nvPr/>
          </p:nvSpPr>
          <p:spPr bwMode="auto">
            <a:xfrm>
              <a:off x="1559967"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2002</a:t>
              </a:r>
              <a:endParaRPr lang="en-US" sz="1400" dirty="0">
                <a:latin typeface="Calibri" pitchFamily="-111" charset="0"/>
              </a:endParaRPr>
            </a:p>
          </p:txBody>
        </p:sp>
        <p:sp>
          <p:nvSpPr>
            <p:cNvPr id="94" name="Text Box 63"/>
            <p:cNvSpPr txBox="1">
              <a:spLocks noChangeArrowheads="1"/>
            </p:cNvSpPr>
            <p:nvPr/>
          </p:nvSpPr>
          <p:spPr bwMode="auto">
            <a:xfrm>
              <a:off x="2165473"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2003</a:t>
              </a:r>
              <a:endParaRPr lang="en-US" sz="1400" dirty="0">
                <a:latin typeface="Calibri" pitchFamily="-111" charset="0"/>
              </a:endParaRPr>
            </a:p>
          </p:txBody>
        </p:sp>
        <p:sp>
          <p:nvSpPr>
            <p:cNvPr id="97" name="Text Box 64"/>
            <p:cNvSpPr txBox="1">
              <a:spLocks noChangeArrowheads="1"/>
            </p:cNvSpPr>
            <p:nvPr/>
          </p:nvSpPr>
          <p:spPr bwMode="auto">
            <a:xfrm>
              <a:off x="276074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2004</a:t>
              </a:r>
              <a:endParaRPr lang="en-US" sz="1400" dirty="0">
                <a:latin typeface="Calibri" pitchFamily="-111" charset="0"/>
              </a:endParaRPr>
            </a:p>
          </p:txBody>
        </p:sp>
        <p:sp>
          <p:nvSpPr>
            <p:cNvPr id="98" name="Text Box 65"/>
            <p:cNvSpPr txBox="1">
              <a:spLocks noChangeArrowheads="1"/>
            </p:cNvSpPr>
            <p:nvPr/>
          </p:nvSpPr>
          <p:spPr bwMode="auto">
            <a:xfrm>
              <a:off x="3372221"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2005</a:t>
              </a:r>
              <a:endParaRPr lang="en-US" sz="1400" dirty="0">
                <a:latin typeface="Calibri" pitchFamily="-111" charset="0"/>
              </a:endParaRPr>
            </a:p>
          </p:txBody>
        </p:sp>
        <p:sp>
          <p:nvSpPr>
            <p:cNvPr id="99" name="Text Box 66"/>
            <p:cNvSpPr txBox="1">
              <a:spLocks noChangeArrowheads="1"/>
            </p:cNvSpPr>
            <p:nvPr/>
          </p:nvSpPr>
          <p:spPr bwMode="auto">
            <a:xfrm>
              <a:off x="3969196"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2006</a:t>
              </a:r>
              <a:endParaRPr lang="en-US" sz="1400" dirty="0">
                <a:latin typeface="Calibri" pitchFamily="-111" charset="0"/>
              </a:endParaRPr>
            </a:p>
          </p:txBody>
        </p:sp>
        <p:sp>
          <p:nvSpPr>
            <p:cNvPr id="100" name="Text Box 67"/>
            <p:cNvSpPr txBox="1">
              <a:spLocks noChangeArrowheads="1"/>
            </p:cNvSpPr>
            <p:nvPr/>
          </p:nvSpPr>
          <p:spPr bwMode="auto">
            <a:xfrm>
              <a:off x="4613995"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2007</a:t>
              </a:r>
              <a:endParaRPr lang="en-US" sz="1400" dirty="0">
                <a:latin typeface="Calibri" pitchFamily="-111" charset="0"/>
              </a:endParaRPr>
            </a:p>
          </p:txBody>
        </p:sp>
        <p:sp>
          <p:nvSpPr>
            <p:cNvPr id="101" name="Text Box 68"/>
            <p:cNvSpPr txBox="1">
              <a:spLocks noChangeArrowheads="1"/>
            </p:cNvSpPr>
            <p:nvPr/>
          </p:nvSpPr>
          <p:spPr bwMode="auto">
            <a:xfrm>
              <a:off x="5223828"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2008</a:t>
              </a:r>
              <a:endParaRPr lang="en-US" sz="1400" dirty="0">
                <a:latin typeface="Calibri" pitchFamily="-111" charset="0"/>
              </a:endParaRPr>
            </a:p>
          </p:txBody>
        </p:sp>
        <p:sp>
          <p:nvSpPr>
            <p:cNvPr id="102" name="Text Box 69"/>
            <p:cNvSpPr txBox="1">
              <a:spLocks noChangeArrowheads="1"/>
            </p:cNvSpPr>
            <p:nvPr/>
          </p:nvSpPr>
          <p:spPr bwMode="auto">
            <a:xfrm>
              <a:off x="5832020"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2009</a:t>
              </a:r>
              <a:endParaRPr lang="en-US" sz="1400" dirty="0">
                <a:latin typeface="Calibri" pitchFamily="-111" charset="0"/>
              </a:endParaRPr>
            </a:p>
          </p:txBody>
        </p:sp>
        <p:sp>
          <p:nvSpPr>
            <p:cNvPr id="103" name="Text Box 70"/>
            <p:cNvSpPr txBox="1">
              <a:spLocks noChangeArrowheads="1"/>
            </p:cNvSpPr>
            <p:nvPr/>
          </p:nvSpPr>
          <p:spPr bwMode="auto">
            <a:xfrm>
              <a:off x="6444314"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2010</a:t>
              </a:r>
              <a:endParaRPr lang="en-US" sz="1400" dirty="0">
                <a:latin typeface="Calibri" pitchFamily="-111" charset="0"/>
              </a:endParaRPr>
            </a:p>
          </p:txBody>
        </p:sp>
        <p:sp>
          <p:nvSpPr>
            <p:cNvPr id="104" name="Text Box 71"/>
            <p:cNvSpPr txBox="1">
              <a:spLocks noChangeArrowheads="1"/>
            </p:cNvSpPr>
            <p:nvPr/>
          </p:nvSpPr>
          <p:spPr bwMode="auto">
            <a:xfrm>
              <a:off x="7056172" y="3651700"/>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2011</a:t>
              </a:r>
              <a:endParaRPr lang="en-US" sz="1400" dirty="0">
                <a:latin typeface="Calibri" pitchFamily="-111" charset="0"/>
              </a:endParaRPr>
            </a:p>
          </p:txBody>
        </p:sp>
        <p:pic>
          <p:nvPicPr>
            <p:cNvPr id="105" name="Picture 49"/>
            <p:cNvPicPr>
              <a:picLocks noChangeAspect="1" noChangeArrowheads="1"/>
            </p:cNvPicPr>
            <p:nvPr/>
          </p:nvPicPr>
          <p:blipFill>
            <a:blip r:embed="rId3"/>
            <a:srcRect/>
            <a:stretch>
              <a:fillRect/>
            </a:stretch>
          </p:blipFill>
          <p:spPr bwMode="auto">
            <a:xfrm>
              <a:off x="213755" y="3557650"/>
              <a:ext cx="641626" cy="549275"/>
            </a:xfrm>
            <a:prstGeom prst="rect">
              <a:avLst/>
            </a:prstGeom>
            <a:noFill/>
            <a:ln w="9525">
              <a:noFill/>
              <a:miter lim="800000"/>
              <a:headEnd/>
              <a:tailEnd/>
            </a:ln>
          </p:spPr>
        </p:pic>
        <p:sp>
          <p:nvSpPr>
            <p:cNvPr id="106" name="Text Box 61"/>
            <p:cNvSpPr txBox="1">
              <a:spLocks noChangeArrowheads="1"/>
            </p:cNvSpPr>
            <p:nvPr/>
          </p:nvSpPr>
          <p:spPr bwMode="auto">
            <a:xfrm>
              <a:off x="297590" y="3649725"/>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2000</a:t>
              </a:r>
              <a:endParaRPr lang="en-US" sz="1400" dirty="0">
                <a:latin typeface="Calibri" pitchFamily="-111" charset="0"/>
              </a:endParaRPr>
            </a:p>
          </p:txBody>
        </p:sp>
        <p:pic>
          <p:nvPicPr>
            <p:cNvPr id="107" name="Picture 59"/>
            <p:cNvPicPr>
              <a:picLocks noChangeAspect="1" noChangeArrowheads="1"/>
            </p:cNvPicPr>
            <p:nvPr/>
          </p:nvPicPr>
          <p:blipFill>
            <a:blip r:embed="rId3"/>
            <a:srcRect/>
            <a:stretch>
              <a:fillRect/>
            </a:stretch>
          </p:blipFill>
          <p:spPr bwMode="auto">
            <a:xfrm>
              <a:off x="7610756" y="3557650"/>
              <a:ext cx="641626" cy="549275"/>
            </a:xfrm>
            <a:prstGeom prst="rect">
              <a:avLst/>
            </a:prstGeom>
            <a:noFill/>
            <a:ln w="9525">
              <a:noFill/>
              <a:miter lim="800000"/>
              <a:headEnd/>
              <a:tailEnd/>
            </a:ln>
          </p:spPr>
        </p:pic>
        <p:sp>
          <p:nvSpPr>
            <p:cNvPr id="108" name="Rectangle 107"/>
            <p:cNvSpPr/>
            <p:nvPr/>
          </p:nvSpPr>
          <p:spPr>
            <a:xfrm>
              <a:off x="7666866" y="3648094"/>
              <a:ext cx="474108" cy="307777"/>
            </a:xfrm>
            <a:prstGeom prst="rect">
              <a:avLst/>
            </a:prstGeom>
          </p:spPr>
          <p:txBody>
            <a:bodyPr wrap="none">
              <a:spAutoFit/>
            </a:bodyPr>
            <a:lstStyle/>
            <a:p>
              <a:r>
                <a:rPr lang="en-US" sz="1400" dirty="0" smtClean="0">
                  <a:latin typeface="Calibri" pitchFamily="-111" charset="0"/>
                </a:rPr>
                <a:t>2012</a:t>
              </a:r>
              <a:endParaRPr lang="en-US" sz="1400" dirty="0">
                <a:latin typeface="Calibri" pitchFamily="-111" charset="0"/>
              </a:endParaRPr>
            </a:p>
          </p:txBody>
        </p:sp>
        <p:sp>
          <p:nvSpPr>
            <p:cNvPr id="109" name="Rectangle 108"/>
            <p:cNvSpPr/>
            <p:nvPr/>
          </p:nvSpPr>
          <p:spPr>
            <a:xfrm>
              <a:off x="8272306" y="3648094"/>
              <a:ext cx="474108" cy="307777"/>
            </a:xfrm>
            <a:prstGeom prst="rect">
              <a:avLst/>
            </a:prstGeom>
          </p:spPr>
          <p:txBody>
            <a:bodyPr wrap="none">
              <a:spAutoFit/>
            </a:bodyPr>
            <a:lstStyle/>
            <a:p>
              <a:r>
                <a:rPr lang="en-US" sz="1400" dirty="0" smtClean="0">
                  <a:latin typeface="Calibri" pitchFamily="-111" charset="0"/>
                </a:rPr>
                <a:t>2013</a:t>
              </a:r>
              <a:endParaRPr lang="en-US" sz="1400" dirty="0">
                <a:latin typeface="Calibri" pitchFamily="-111" charset="0"/>
              </a:endParaRPr>
            </a:p>
          </p:txBody>
        </p:sp>
      </p:grpSp>
      <p:sp>
        <p:nvSpPr>
          <p:cNvPr id="131" name="Rektangel 160"/>
          <p:cNvSpPr>
            <a:spLocks noChangeArrowheads="1"/>
          </p:cNvSpPr>
          <p:nvPr/>
        </p:nvSpPr>
        <p:spPr bwMode="auto">
          <a:xfrm>
            <a:off x="492330" y="842880"/>
            <a:ext cx="8010402" cy="7451271"/>
          </a:xfrm>
          <a:prstGeom prst="rect">
            <a:avLst/>
          </a:prstGeom>
          <a:noFill/>
          <a:ln w="9525">
            <a:noFill/>
            <a:miter lim="800000"/>
            <a:headEnd/>
            <a:tailEnd/>
          </a:ln>
        </p:spPr>
        <p:txBody>
          <a:bodyPr wrap="square">
            <a:spAutoFit/>
          </a:bodyPr>
          <a:lstStyle/>
          <a:p>
            <a:pPr defTabSz="801688">
              <a:spcBef>
                <a:spcPct val="20000"/>
              </a:spcBef>
            </a:pPr>
            <a:r>
              <a:rPr lang="en-US" sz="1700" b="1" noProof="1" smtClean="0">
                <a:solidFill>
                  <a:srgbClr val="080808"/>
                </a:solidFill>
                <a:latin typeface="Calibri" pitchFamily="-111" charset="0"/>
                <a:cs typeface="Arial" charset="0"/>
              </a:rPr>
              <a:t>Technology is creating confusion, and it is virtually (pun intended) impossible to contain.  </a:t>
            </a:r>
            <a:r>
              <a:rPr lang="en-US" sz="1700" noProof="1" smtClean="0">
                <a:solidFill>
                  <a:srgbClr val="080808"/>
                </a:solidFill>
                <a:latin typeface="Calibri" pitchFamily="-111" charset="0"/>
                <a:cs typeface="Arial" charset="0"/>
              </a:rPr>
              <a:t>What is a cell phone?  Can text readability be quantified? </a:t>
            </a:r>
          </a:p>
          <a:p>
            <a:pPr defTabSz="801688">
              <a:spcBef>
                <a:spcPct val="20000"/>
              </a:spcBef>
            </a:pPr>
            <a:r>
              <a:rPr lang="en-US" sz="1700" b="1" noProof="1">
                <a:solidFill>
                  <a:srgbClr val="080808"/>
                </a:solidFill>
                <a:latin typeface="Calibri" pitchFamily="-111" charset="0"/>
                <a:cs typeface="Arial" charset="0"/>
              </a:rPr>
              <a:t>Educators, psychologists, and medical professionals are exploring the links between between neurology and literacy.  </a:t>
            </a:r>
            <a:r>
              <a:rPr lang="en-US" sz="1700" noProof="1">
                <a:solidFill>
                  <a:srgbClr val="080808"/>
                </a:solidFill>
                <a:latin typeface="Calibri" pitchFamily="-111" charset="0"/>
                <a:cs typeface="Arial" charset="0"/>
              </a:rPr>
              <a:t>PET scans, MRIs, and other brain imaging technques are opening new windows into the mind.</a:t>
            </a:r>
          </a:p>
          <a:p>
            <a:pPr defTabSz="801688">
              <a:spcBef>
                <a:spcPct val="20000"/>
              </a:spcBef>
            </a:pPr>
            <a:r>
              <a:rPr lang="en-US" sz="1700" b="1" noProof="1" smtClean="0">
                <a:solidFill>
                  <a:srgbClr val="080808"/>
                </a:solidFill>
                <a:latin typeface="Calibri" pitchFamily="-111" charset="0"/>
                <a:cs typeface="Arial" charset="0"/>
              </a:rPr>
              <a:t>Concept of “text” is broadened.  </a:t>
            </a:r>
            <a:r>
              <a:rPr lang="en-US" sz="1700" noProof="1" smtClean="0">
                <a:solidFill>
                  <a:srgbClr val="080808"/>
                </a:solidFill>
                <a:latin typeface="Calibri" pitchFamily="-111" charset="0"/>
                <a:cs typeface="Arial" charset="0"/>
              </a:rPr>
              <a:t>Is digital literacy a valid construct—on par with traditional literacy?  Is a comic book text? </a:t>
            </a:r>
          </a:p>
          <a:p>
            <a:pPr defTabSz="801688">
              <a:spcBef>
                <a:spcPct val="20000"/>
              </a:spcBef>
            </a:pPr>
            <a:r>
              <a:rPr lang="en-US" sz="1700" b="1" noProof="1" smtClean="0">
                <a:solidFill>
                  <a:srgbClr val="080808"/>
                </a:solidFill>
                <a:latin typeface="Calibri" pitchFamily="-111" charset="0"/>
                <a:cs typeface="Arial" charset="0"/>
              </a:rPr>
              <a:t>Literacy is viewed contextually and socially.   </a:t>
            </a:r>
            <a:r>
              <a:rPr lang="en-US" sz="1700" noProof="1" smtClean="0">
                <a:solidFill>
                  <a:srgbClr val="080808"/>
                </a:solidFill>
                <a:latin typeface="Calibri" pitchFamily="-111" charset="0"/>
                <a:cs typeface="Arial" charset="0"/>
              </a:rPr>
              <a:t>Advanced literacy is deemed dependent upon discourse and cultural sensitivity. </a:t>
            </a:r>
          </a:p>
          <a:p>
            <a:pPr defTabSz="801688">
              <a:spcBef>
                <a:spcPct val="20000"/>
              </a:spcBef>
            </a:pPr>
            <a:r>
              <a:rPr lang="en-US" sz="1700" b="1" noProof="1">
                <a:solidFill>
                  <a:srgbClr val="080808"/>
                </a:solidFill>
                <a:latin typeface="Calibri" pitchFamily="-111" charset="0"/>
                <a:cs typeface="Arial" charset="0"/>
              </a:rPr>
              <a:t>Linguistic and cultural diversity are promoted—at least on paper.  </a:t>
            </a:r>
            <a:r>
              <a:rPr lang="en-US" sz="1700" noProof="1">
                <a:solidFill>
                  <a:srgbClr val="080808"/>
                </a:solidFill>
                <a:latin typeface="Calibri" pitchFamily="-111" charset="0"/>
                <a:cs typeface="Arial" charset="0"/>
              </a:rPr>
              <a:t>Researchers are touting the value of minority discourses and local literature. </a:t>
            </a:r>
          </a:p>
          <a:p>
            <a:pPr defTabSz="801688">
              <a:spcBef>
                <a:spcPct val="20000"/>
              </a:spcBef>
            </a:pPr>
            <a:r>
              <a:rPr lang="en-US" sz="1700" b="1" noProof="1" smtClean="0">
                <a:solidFill>
                  <a:srgbClr val="080808"/>
                </a:solidFill>
                <a:latin typeface="Calibri" pitchFamily="-111" charset="0"/>
                <a:cs typeface="Arial" charset="0"/>
              </a:rPr>
              <a:t>Growing concern for “at risk” learners.  </a:t>
            </a:r>
            <a:r>
              <a:rPr lang="en-US" sz="1700" noProof="1" smtClean="0">
                <a:solidFill>
                  <a:srgbClr val="080808"/>
                </a:solidFill>
                <a:latin typeface="Calibri" pitchFamily="-111" charset="0"/>
                <a:cs typeface="Arial" charset="0"/>
              </a:rPr>
              <a:t>Students are deemed “at risk” for numerous social, psychological, and/or cognitive reasons. </a:t>
            </a:r>
          </a:p>
          <a:p>
            <a:pPr defTabSz="801688">
              <a:spcBef>
                <a:spcPct val="20000"/>
              </a:spcBef>
            </a:pPr>
            <a:r>
              <a:rPr lang="en-US" sz="1700" b="1" noProof="1" smtClean="0">
                <a:solidFill>
                  <a:srgbClr val="080808"/>
                </a:solidFill>
                <a:latin typeface="Calibri" pitchFamily="-111" charset="0"/>
                <a:cs typeface="Arial" charset="0"/>
              </a:rPr>
              <a:t>More concern for the engaged learner.  </a:t>
            </a:r>
            <a:r>
              <a:rPr lang="en-US" sz="1700" noProof="1" smtClean="0">
                <a:solidFill>
                  <a:srgbClr val="080808"/>
                </a:solidFill>
                <a:latin typeface="Calibri" pitchFamily="-111" charset="0"/>
                <a:cs typeface="Arial" charset="0"/>
              </a:rPr>
              <a:t>Prior to the mid-90s there was little concern for readers’ passions and/or goals.</a:t>
            </a:r>
          </a:p>
          <a:p>
            <a:pPr defTabSz="801688">
              <a:spcBef>
                <a:spcPct val="20000"/>
              </a:spcBef>
            </a:pPr>
            <a:r>
              <a:rPr lang="en-US" sz="1700" b="1" noProof="1" smtClean="0">
                <a:solidFill>
                  <a:srgbClr val="080808"/>
                </a:solidFill>
                <a:latin typeface="Calibri" pitchFamily="-111" charset="0"/>
                <a:cs typeface="Arial" charset="0"/>
              </a:rPr>
              <a:t>More concern for civic engagement.  </a:t>
            </a:r>
            <a:r>
              <a:rPr lang="en-US" sz="1700" noProof="1" smtClean="0">
                <a:solidFill>
                  <a:srgbClr val="080808"/>
                </a:solidFill>
                <a:latin typeface="Calibri" pitchFamily="-111" charset="0"/>
                <a:cs typeface="Arial" charset="0"/>
              </a:rPr>
              <a:t>Literacy events do not occur in cognitive vacuums.</a:t>
            </a:r>
            <a:endParaRPr lang="en-US" sz="1700" b="1"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200"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0" name="Rectangle 8"/>
          <p:cNvSpPr>
            <a:spLocks noChangeArrowheads="1"/>
          </p:cNvSpPr>
          <p:nvPr/>
        </p:nvSpPr>
        <p:spPr bwMode="gray">
          <a:xfrm>
            <a:off x="314325" y="195263"/>
            <a:ext cx="8520113" cy="600075"/>
          </a:xfrm>
          <a:prstGeom prst="rect">
            <a:avLst/>
          </a:prstGeom>
          <a:noFill/>
          <a:ln w="9525">
            <a:noFill/>
            <a:miter lim="800000"/>
            <a:headEnd/>
            <a:tailEnd/>
          </a:ln>
        </p:spPr>
        <p:txBody>
          <a:bodyPr lIns="0" rIns="0" anchor="ctr"/>
          <a:lstStyle/>
          <a:p>
            <a:r>
              <a:rPr lang="de-DE" sz="2400" b="1" dirty="0" smtClean="0">
                <a:solidFill>
                  <a:srgbClr val="321900"/>
                </a:solidFill>
                <a:latin typeface="Calibri" pitchFamily="-111" charset="0"/>
              </a:rPr>
              <a:t>MAJOR ISSUES, CURRICULUM THRUSTS, AND APPROACHES (CONTINUED)</a:t>
            </a:r>
            <a:endParaRPr lang="de-DE" sz="2400" b="1" dirty="0">
              <a:solidFill>
                <a:srgbClr val="321900"/>
              </a:solidFill>
              <a:latin typeface="Calibri" pitchFamily="-111" charset="0"/>
            </a:endParaRPr>
          </a:p>
        </p:txBody>
      </p:sp>
      <p:sp>
        <p:nvSpPr>
          <p:cNvPr id="68" name="Nedadgående pil 180"/>
          <p:cNvSpPr>
            <a:spLocks noChangeArrowheads="1"/>
          </p:cNvSpPr>
          <p:nvPr/>
        </p:nvSpPr>
        <p:spPr bwMode="auto">
          <a:xfrm>
            <a:off x="8272772" y="282060"/>
            <a:ext cx="250825" cy="538162"/>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grpSp>
        <p:nvGrpSpPr>
          <p:cNvPr id="3" name="Group 2"/>
          <p:cNvGrpSpPr/>
          <p:nvPr/>
        </p:nvGrpSpPr>
        <p:grpSpPr>
          <a:xfrm>
            <a:off x="213755" y="4315266"/>
            <a:ext cx="8692738" cy="551250"/>
            <a:chOff x="213755" y="4315266"/>
            <a:chExt cx="8692738" cy="551250"/>
          </a:xfrm>
        </p:grpSpPr>
        <p:sp>
          <p:nvSpPr>
            <p:cNvPr id="76" name="Rektangel 185"/>
            <p:cNvSpPr>
              <a:spLocks noChangeArrowheads="1"/>
            </p:cNvSpPr>
            <p:nvPr/>
          </p:nvSpPr>
          <p:spPr bwMode="auto">
            <a:xfrm>
              <a:off x="6723513" y="4429504"/>
              <a:ext cx="879671"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2012</a:t>
              </a:r>
            </a:p>
          </p:txBody>
        </p:sp>
        <p:sp>
          <p:nvSpPr>
            <p:cNvPr id="77" name="Rektangel 186"/>
            <p:cNvSpPr>
              <a:spLocks noChangeArrowheads="1"/>
            </p:cNvSpPr>
            <p:nvPr/>
          </p:nvSpPr>
          <p:spPr bwMode="auto">
            <a:xfrm>
              <a:off x="4924498" y="4439029"/>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2011</a:t>
              </a:r>
            </a:p>
          </p:txBody>
        </p:sp>
        <p:sp>
          <p:nvSpPr>
            <p:cNvPr id="78" name="Rektangel 188"/>
            <p:cNvSpPr>
              <a:spLocks noChangeArrowheads="1"/>
            </p:cNvSpPr>
            <p:nvPr/>
          </p:nvSpPr>
          <p:spPr bwMode="auto">
            <a:xfrm>
              <a:off x="3011933" y="4448554"/>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2010</a:t>
              </a:r>
            </a:p>
          </p:txBody>
        </p:sp>
        <p:sp>
          <p:nvSpPr>
            <p:cNvPr id="79" name="Rektangel 189"/>
            <p:cNvSpPr>
              <a:spLocks noChangeArrowheads="1"/>
            </p:cNvSpPr>
            <p:nvPr/>
          </p:nvSpPr>
          <p:spPr bwMode="auto">
            <a:xfrm>
              <a:off x="1085687" y="4429504"/>
              <a:ext cx="879670" cy="276225"/>
            </a:xfrm>
            <a:prstGeom prst="rect">
              <a:avLst/>
            </a:prstGeom>
            <a:noFill/>
            <a:ln w="9525">
              <a:noFill/>
              <a:miter lim="800000"/>
              <a:headEnd/>
              <a:tailEnd/>
            </a:ln>
          </p:spPr>
          <p:txBody>
            <a:bodyPr>
              <a:spAutoFit/>
            </a:bodyPr>
            <a:lstStyle/>
            <a:p>
              <a:pPr algn="ctr" defTabSz="801688">
                <a:spcBef>
                  <a:spcPct val="20000"/>
                </a:spcBef>
              </a:pPr>
              <a:r>
                <a:rPr lang="en-US" sz="1200" b="1" noProof="1">
                  <a:solidFill>
                    <a:srgbClr val="080808"/>
                  </a:solidFill>
                  <a:latin typeface="Calibri" pitchFamily="-111" charset="0"/>
                  <a:cs typeface="Arial" charset="0"/>
                </a:rPr>
                <a:t>2009</a:t>
              </a:r>
            </a:p>
          </p:txBody>
        </p:sp>
        <p:pic>
          <p:nvPicPr>
            <p:cNvPr id="80" name="Picture 49"/>
            <p:cNvPicPr>
              <a:picLocks noChangeAspect="1" noChangeArrowheads="1"/>
            </p:cNvPicPr>
            <p:nvPr/>
          </p:nvPicPr>
          <p:blipFill>
            <a:blip r:embed="rId3"/>
            <a:srcRect/>
            <a:stretch>
              <a:fillRect/>
            </a:stretch>
          </p:blipFill>
          <p:spPr bwMode="auto">
            <a:xfrm>
              <a:off x="838066" y="4317241"/>
              <a:ext cx="641626" cy="549275"/>
            </a:xfrm>
            <a:prstGeom prst="rect">
              <a:avLst/>
            </a:prstGeom>
            <a:noFill/>
            <a:ln w="9525">
              <a:noFill/>
              <a:miter lim="800000"/>
              <a:headEnd/>
              <a:tailEnd/>
            </a:ln>
          </p:spPr>
        </p:pic>
        <p:pic>
          <p:nvPicPr>
            <p:cNvPr id="81" name="Picture 50"/>
            <p:cNvPicPr>
              <a:picLocks noChangeAspect="1" noChangeArrowheads="1"/>
            </p:cNvPicPr>
            <p:nvPr/>
          </p:nvPicPr>
          <p:blipFill>
            <a:blip r:embed="rId3"/>
            <a:srcRect/>
            <a:stretch>
              <a:fillRect/>
            </a:stretch>
          </p:blipFill>
          <p:spPr bwMode="auto">
            <a:xfrm>
              <a:off x="1467379" y="4317241"/>
              <a:ext cx="641626" cy="549275"/>
            </a:xfrm>
            <a:prstGeom prst="rect">
              <a:avLst/>
            </a:prstGeom>
            <a:noFill/>
            <a:ln w="9525">
              <a:noFill/>
              <a:miter lim="800000"/>
              <a:headEnd/>
              <a:tailEnd/>
            </a:ln>
          </p:spPr>
        </p:pic>
        <p:pic>
          <p:nvPicPr>
            <p:cNvPr id="82" name="Picture 51"/>
            <p:cNvPicPr>
              <a:picLocks noChangeAspect="1" noChangeArrowheads="1"/>
            </p:cNvPicPr>
            <p:nvPr/>
          </p:nvPicPr>
          <p:blipFill>
            <a:blip r:embed="rId3"/>
            <a:srcRect/>
            <a:stretch>
              <a:fillRect/>
            </a:stretch>
          </p:blipFill>
          <p:spPr bwMode="auto">
            <a:xfrm>
              <a:off x="2077539" y="4317241"/>
              <a:ext cx="641626" cy="549275"/>
            </a:xfrm>
            <a:prstGeom prst="rect">
              <a:avLst/>
            </a:prstGeom>
            <a:noFill/>
            <a:ln w="9525">
              <a:noFill/>
              <a:miter lim="800000"/>
              <a:headEnd/>
              <a:tailEnd/>
            </a:ln>
          </p:spPr>
        </p:pic>
        <p:pic>
          <p:nvPicPr>
            <p:cNvPr id="83" name="Picture 52"/>
            <p:cNvPicPr>
              <a:picLocks noChangeAspect="1" noChangeArrowheads="1"/>
            </p:cNvPicPr>
            <p:nvPr/>
          </p:nvPicPr>
          <p:blipFill>
            <a:blip r:embed="rId3"/>
            <a:srcRect/>
            <a:stretch>
              <a:fillRect/>
            </a:stretch>
          </p:blipFill>
          <p:spPr bwMode="auto">
            <a:xfrm>
              <a:off x="2687700" y="4317241"/>
              <a:ext cx="641626" cy="549275"/>
            </a:xfrm>
            <a:prstGeom prst="rect">
              <a:avLst/>
            </a:prstGeom>
            <a:noFill/>
            <a:ln w="9525">
              <a:noFill/>
              <a:miter lim="800000"/>
              <a:headEnd/>
              <a:tailEnd/>
            </a:ln>
          </p:spPr>
        </p:pic>
        <p:pic>
          <p:nvPicPr>
            <p:cNvPr id="84" name="Picture 53"/>
            <p:cNvPicPr>
              <a:picLocks noChangeAspect="1" noChangeArrowheads="1"/>
            </p:cNvPicPr>
            <p:nvPr/>
          </p:nvPicPr>
          <p:blipFill>
            <a:blip r:embed="rId3"/>
            <a:srcRect/>
            <a:stretch>
              <a:fillRect/>
            </a:stretch>
          </p:blipFill>
          <p:spPr bwMode="auto">
            <a:xfrm>
              <a:off x="3297860" y="4317241"/>
              <a:ext cx="641626" cy="549275"/>
            </a:xfrm>
            <a:prstGeom prst="rect">
              <a:avLst/>
            </a:prstGeom>
            <a:noFill/>
            <a:ln w="9525">
              <a:noFill/>
              <a:miter lim="800000"/>
              <a:headEnd/>
              <a:tailEnd/>
            </a:ln>
          </p:spPr>
        </p:pic>
        <p:pic>
          <p:nvPicPr>
            <p:cNvPr id="85" name="Picture 54"/>
            <p:cNvPicPr>
              <a:picLocks noChangeAspect="1" noChangeArrowheads="1"/>
            </p:cNvPicPr>
            <p:nvPr/>
          </p:nvPicPr>
          <p:blipFill>
            <a:blip r:embed="rId3"/>
            <a:srcRect/>
            <a:stretch>
              <a:fillRect/>
            </a:stretch>
          </p:blipFill>
          <p:spPr bwMode="auto">
            <a:xfrm>
              <a:off x="3908020" y="4317241"/>
              <a:ext cx="641626" cy="549275"/>
            </a:xfrm>
            <a:prstGeom prst="rect">
              <a:avLst/>
            </a:prstGeom>
            <a:noFill/>
            <a:ln w="9525">
              <a:noFill/>
              <a:miter lim="800000"/>
              <a:headEnd/>
              <a:tailEnd/>
            </a:ln>
          </p:spPr>
        </p:pic>
        <p:pic>
          <p:nvPicPr>
            <p:cNvPr id="86" name="Picture 55"/>
            <p:cNvPicPr>
              <a:picLocks noChangeAspect="1" noChangeArrowheads="1"/>
            </p:cNvPicPr>
            <p:nvPr/>
          </p:nvPicPr>
          <p:blipFill>
            <a:blip r:embed="rId3"/>
            <a:srcRect/>
            <a:stretch>
              <a:fillRect/>
            </a:stretch>
          </p:blipFill>
          <p:spPr bwMode="auto">
            <a:xfrm>
              <a:off x="4527757" y="4317241"/>
              <a:ext cx="641625" cy="549275"/>
            </a:xfrm>
            <a:prstGeom prst="rect">
              <a:avLst/>
            </a:prstGeom>
            <a:noFill/>
            <a:ln w="9525">
              <a:noFill/>
              <a:miter lim="800000"/>
              <a:headEnd/>
              <a:tailEnd/>
            </a:ln>
          </p:spPr>
        </p:pic>
        <p:pic>
          <p:nvPicPr>
            <p:cNvPr id="87" name="Picture 56"/>
            <p:cNvPicPr>
              <a:picLocks noChangeAspect="1" noChangeArrowheads="1"/>
            </p:cNvPicPr>
            <p:nvPr/>
          </p:nvPicPr>
          <p:blipFill>
            <a:blip r:embed="rId3"/>
            <a:srcRect/>
            <a:stretch>
              <a:fillRect/>
            </a:stretch>
          </p:blipFill>
          <p:spPr bwMode="auto">
            <a:xfrm>
              <a:off x="5147493" y="4317241"/>
              <a:ext cx="641626" cy="549275"/>
            </a:xfrm>
            <a:prstGeom prst="rect">
              <a:avLst/>
            </a:prstGeom>
            <a:noFill/>
            <a:ln w="9525">
              <a:noFill/>
              <a:miter lim="800000"/>
              <a:headEnd/>
              <a:tailEnd/>
            </a:ln>
          </p:spPr>
        </p:pic>
        <p:pic>
          <p:nvPicPr>
            <p:cNvPr id="88" name="Picture 57"/>
            <p:cNvPicPr>
              <a:picLocks noChangeAspect="1" noChangeArrowheads="1"/>
            </p:cNvPicPr>
            <p:nvPr/>
          </p:nvPicPr>
          <p:blipFill>
            <a:blip r:embed="rId3"/>
            <a:srcRect/>
            <a:stretch>
              <a:fillRect/>
            </a:stretch>
          </p:blipFill>
          <p:spPr bwMode="auto">
            <a:xfrm>
              <a:off x="5767230" y="4317241"/>
              <a:ext cx="641625" cy="549275"/>
            </a:xfrm>
            <a:prstGeom prst="rect">
              <a:avLst/>
            </a:prstGeom>
            <a:noFill/>
            <a:ln w="9525">
              <a:noFill/>
              <a:miter lim="800000"/>
              <a:headEnd/>
              <a:tailEnd/>
            </a:ln>
          </p:spPr>
        </p:pic>
        <p:pic>
          <p:nvPicPr>
            <p:cNvPr id="89" name="Picture 58"/>
            <p:cNvPicPr>
              <a:picLocks noChangeAspect="1" noChangeArrowheads="1"/>
            </p:cNvPicPr>
            <p:nvPr/>
          </p:nvPicPr>
          <p:blipFill>
            <a:blip r:embed="rId3"/>
            <a:srcRect/>
            <a:stretch>
              <a:fillRect/>
            </a:stretch>
          </p:blipFill>
          <p:spPr bwMode="auto">
            <a:xfrm>
              <a:off x="6386967" y="4317241"/>
              <a:ext cx="641626" cy="549275"/>
            </a:xfrm>
            <a:prstGeom prst="rect">
              <a:avLst/>
            </a:prstGeom>
            <a:noFill/>
            <a:ln w="9525">
              <a:noFill/>
              <a:miter lim="800000"/>
              <a:headEnd/>
              <a:tailEnd/>
            </a:ln>
          </p:spPr>
        </p:pic>
        <p:pic>
          <p:nvPicPr>
            <p:cNvPr id="90" name="Picture 59"/>
            <p:cNvPicPr>
              <a:picLocks noChangeAspect="1" noChangeArrowheads="1"/>
            </p:cNvPicPr>
            <p:nvPr/>
          </p:nvPicPr>
          <p:blipFill>
            <a:blip r:embed="rId3"/>
            <a:srcRect/>
            <a:stretch>
              <a:fillRect/>
            </a:stretch>
          </p:blipFill>
          <p:spPr bwMode="auto">
            <a:xfrm>
              <a:off x="6977974" y="4317241"/>
              <a:ext cx="641626" cy="549275"/>
            </a:xfrm>
            <a:prstGeom prst="rect">
              <a:avLst/>
            </a:prstGeom>
            <a:noFill/>
            <a:ln w="9525">
              <a:noFill/>
              <a:miter lim="800000"/>
              <a:headEnd/>
              <a:tailEnd/>
            </a:ln>
          </p:spPr>
        </p:pic>
        <p:pic>
          <p:nvPicPr>
            <p:cNvPr id="91" name="Picture 60"/>
            <p:cNvPicPr>
              <a:picLocks noChangeAspect="1" noChangeArrowheads="1"/>
            </p:cNvPicPr>
            <p:nvPr/>
          </p:nvPicPr>
          <p:blipFill>
            <a:blip r:embed="rId4"/>
            <a:srcRect/>
            <a:stretch>
              <a:fillRect/>
            </a:stretch>
          </p:blipFill>
          <p:spPr bwMode="auto">
            <a:xfrm>
              <a:off x="8264867" y="4317241"/>
              <a:ext cx="641626" cy="549275"/>
            </a:xfrm>
            <a:prstGeom prst="rect">
              <a:avLst/>
            </a:prstGeom>
            <a:noFill/>
            <a:ln w="9525">
              <a:noFill/>
              <a:miter lim="800000"/>
              <a:headEnd/>
              <a:tailEnd/>
            </a:ln>
          </p:spPr>
        </p:pic>
        <p:sp>
          <p:nvSpPr>
            <p:cNvPr id="92" name="Text Box 61"/>
            <p:cNvSpPr txBox="1">
              <a:spLocks noChangeArrowheads="1"/>
            </p:cNvSpPr>
            <p:nvPr/>
          </p:nvSpPr>
          <p:spPr bwMode="auto">
            <a:xfrm>
              <a:off x="925184"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2001</a:t>
              </a:r>
              <a:endParaRPr lang="en-US" sz="1400" dirty="0">
                <a:latin typeface="Calibri" pitchFamily="-111" charset="0"/>
              </a:endParaRPr>
            </a:p>
          </p:txBody>
        </p:sp>
        <p:sp>
          <p:nvSpPr>
            <p:cNvPr id="93" name="Text Box 62"/>
            <p:cNvSpPr txBox="1">
              <a:spLocks noChangeArrowheads="1"/>
            </p:cNvSpPr>
            <p:nvPr/>
          </p:nvSpPr>
          <p:spPr bwMode="auto">
            <a:xfrm>
              <a:off x="1559967"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2002</a:t>
              </a:r>
              <a:endParaRPr lang="en-US" sz="1400" dirty="0">
                <a:latin typeface="Calibri" pitchFamily="-111" charset="0"/>
              </a:endParaRPr>
            </a:p>
          </p:txBody>
        </p:sp>
        <p:sp>
          <p:nvSpPr>
            <p:cNvPr id="94" name="Text Box 63"/>
            <p:cNvSpPr txBox="1">
              <a:spLocks noChangeArrowheads="1"/>
            </p:cNvSpPr>
            <p:nvPr/>
          </p:nvSpPr>
          <p:spPr bwMode="auto">
            <a:xfrm>
              <a:off x="2165473"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2003</a:t>
              </a:r>
              <a:endParaRPr lang="en-US" sz="1400" dirty="0">
                <a:latin typeface="Calibri" pitchFamily="-111" charset="0"/>
              </a:endParaRPr>
            </a:p>
          </p:txBody>
        </p:sp>
        <p:sp>
          <p:nvSpPr>
            <p:cNvPr id="97" name="Text Box 64"/>
            <p:cNvSpPr txBox="1">
              <a:spLocks noChangeArrowheads="1"/>
            </p:cNvSpPr>
            <p:nvPr/>
          </p:nvSpPr>
          <p:spPr bwMode="auto">
            <a:xfrm>
              <a:off x="2760746"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2004</a:t>
              </a:r>
              <a:endParaRPr lang="en-US" sz="1400" dirty="0">
                <a:latin typeface="Calibri" pitchFamily="-111" charset="0"/>
              </a:endParaRPr>
            </a:p>
          </p:txBody>
        </p:sp>
        <p:sp>
          <p:nvSpPr>
            <p:cNvPr id="98" name="Text Box 65"/>
            <p:cNvSpPr txBox="1">
              <a:spLocks noChangeArrowheads="1"/>
            </p:cNvSpPr>
            <p:nvPr/>
          </p:nvSpPr>
          <p:spPr bwMode="auto">
            <a:xfrm>
              <a:off x="3372221"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2005</a:t>
              </a:r>
              <a:endParaRPr lang="en-US" sz="1400" dirty="0">
                <a:latin typeface="Calibri" pitchFamily="-111" charset="0"/>
              </a:endParaRPr>
            </a:p>
          </p:txBody>
        </p:sp>
        <p:sp>
          <p:nvSpPr>
            <p:cNvPr id="99" name="Text Box 66"/>
            <p:cNvSpPr txBox="1">
              <a:spLocks noChangeArrowheads="1"/>
            </p:cNvSpPr>
            <p:nvPr/>
          </p:nvSpPr>
          <p:spPr bwMode="auto">
            <a:xfrm>
              <a:off x="3969196"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2006</a:t>
              </a:r>
              <a:endParaRPr lang="en-US" sz="1400" dirty="0">
                <a:latin typeface="Calibri" pitchFamily="-111" charset="0"/>
              </a:endParaRPr>
            </a:p>
          </p:txBody>
        </p:sp>
        <p:sp>
          <p:nvSpPr>
            <p:cNvPr id="100" name="Text Box 67"/>
            <p:cNvSpPr txBox="1">
              <a:spLocks noChangeArrowheads="1"/>
            </p:cNvSpPr>
            <p:nvPr/>
          </p:nvSpPr>
          <p:spPr bwMode="auto">
            <a:xfrm>
              <a:off x="4613995"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2007</a:t>
              </a:r>
              <a:endParaRPr lang="en-US" sz="1400" dirty="0">
                <a:latin typeface="Calibri" pitchFamily="-111" charset="0"/>
              </a:endParaRPr>
            </a:p>
          </p:txBody>
        </p:sp>
        <p:sp>
          <p:nvSpPr>
            <p:cNvPr id="101" name="Text Box 68"/>
            <p:cNvSpPr txBox="1">
              <a:spLocks noChangeArrowheads="1"/>
            </p:cNvSpPr>
            <p:nvPr/>
          </p:nvSpPr>
          <p:spPr bwMode="auto">
            <a:xfrm>
              <a:off x="5223828"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2008</a:t>
              </a:r>
              <a:endParaRPr lang="en-US" sz="1400" dirty="0">
                <a:latin typeface="Calibri" pitchFamily="-111" charset="0"/>
              </a:endParaRPr>
            </a:p>
          </p:txBody>
        </p:sp>
        <p:sp>
          <p:nvSpPr>
            <p:cNvPr id="102" name="Text Box 69"/>
            <p:cNvSpPr txBox="1">
              <a:spLocks noChangeArrowheads="1"/>
            </p:cNvSpPr>
            <p:nvPr/>
          </p:nvSpPr>
          <p:spPr bwMode="auto">
            <a:xfrm>
              <a:off x="5832020"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2009</a:t>
              </a:r>
              <a:endParaRPr lang="en-US" sz="1400" dirty="0">
                <a:latin typeface="Calibri" pitchFamily="-111" charset="0"/>
              </a:endParaRPr>
            </a:p>
          </p:txBody>
        </p:sp>
        <p:sp>
          <p:nvSpPr>
            <p:cNvPr id="103" name="Text Box 70"/>
            <p:cNvSpPr txBox="1">
              <a:spLocks noChangeArrowheads="1"/>
            </p:cNvSpPr>
            <p:nvPr/>
          </p:nvSpPr>
          <p:spPr bwMode="auto">
            <a:xfrm>
              <a:off x="6444314"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2010</a:t>
              </a:r>
              <a:endParaRPr lang="en-US" sz="1400" dirty="0">
                <a:latin typeface="Calibri" pitchFamily="-111" charset="0"/>
              </a:endParaRPr>
            </a:p>
          </p:txBody>
        </p:sp>
        <p:sp>
          <p:nvSpPr>
            <p:cNvPr id="104" name="Text Box 71"/>
            <p:cNvSpPr txBox="1">
              <a:spLocks noChangeArrowheads="1"/>
            </p:cNvSpPr>
            <p:nvPr/>
          </p:nvSpPr>
          <p:spPr bwMode="auto">
            <a:xfrm>
              <a:off x="7056172" y="4409316"/>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2011</a:t>
              </a:r>
              <a:endParaRPr lang="en-US" sz="1400" dirty="0">
                <a:latin typeface="Calibri" pitchFamily="-111" charset="0"/>
              </a:endParaRPr>
            </a:p>
          </p:txBody>
        </p:sp>
        <p:pic>
          <p:nvPicPr>
            <p:cNvPr id="105" name="Picture 49"/>
            <p:cNvPicPr>
              <a:picLocks noChangeAspect="1" noChangeArrowheads="1"/>
            </p:cNvPicPr>
            <p:nvPr/>
          </p:nvPicPr>
          <p:blipFill>
            <a:blip r:embed="rId3"/>
            <a:srcRect/>
            <a:stretch>
              <a:fillRect/>
            </a:stretch>
          </p:blipFill>
          <p:spPr bwMode="auto">
            <a:xfrm>
              <a:off x="213755" y="4315266"/>
              <a:ext cx="641626" cy="549274"/>
            </a:xfrm>
            <a:prstGeom prst="rect">
              <a:avLst/>
            </a:prstGeom>
            <a:noFill/>
            <a:ln w="9525">
              <a:noFill/>
              <a:miter lim="800000"/>
              <a:headEnd/>
              <a:tailEnd/>
            </a:ln>
          </p:spPr>
        </p:pic>
        <p:sp>
          <p:nvSpPr>
            <p:cNvPr id="106" name="Text Box 61"/>
            <p:cNvSpPr txBox="1">
              <a:spLocks noChangeArrowheads="1"/>
            </p:cNvSpPr>
            <p:nvPr/>
          </p:nvSpPr>
          <p:spPr bwMode="auto">
            <a:xfrm>
              <a:off x="297590" y="4407341"/>
              <a:ext cx="474108" cy="307777"/>
            </a:xfrm>
            <a:prstGeom prst="rect">
              <a:avLst/>
            </a:prstGeom>
            <a:noFill/>
            <a:ln w="9525">
              <a:noFill/>
              <a:miter lim="800000"/>
              <a:headEnd/>
              <a:tailEnd/>
            </a:ln>
          </p:spPr>
          <p:txBody>
            <a:bodyPr wrap="none">
              <a:spAutoFit/>
            </a:bodyPr>
            <a:lstStyle/>
            <a:p>
              <a:r>
                <a:rPr lang="en-US" sz="1400" dirty="0" smtClean="0">
                  <a:latin typeface="Calibri" pitchFamily="-111" charset="0"/>
                </a:rPr>
                <a:t>2000</a:t>
              </a:r>
              <a:endParaRPr lang="en-US" sz="1400" dirty="0">
                <a:latin typeface="Calibri" pitchFamily="-111" charset="0"/>
              </a:endParaRPr>
            </a:p>
          </p:txBody>
        </p:sp>
        <p:pic>
          <p:nvPicPr>
            <p:cNvPr id="107" name="Picture 59"/>
            <p:cNvPicPr>
              <a:picLocks noChangeAspect="1" noChangeArrowheads="1"/>
            </p:cNvPicPr>
            <p:nvPr/>
          </p:nvPicPr>
          <p:blipFill>
            <a:blip r:embed="rId3"/>
            <a:srcRect/>
            <a:stretch>
              <a:fillRect/>
            </a:stretch>
          </p:blipFill>
          <p:spPr bwMode="auto">
            <a:xfrm>
              <a:off x="7610756" y="4315266"/>
              <a:ext cx="641626" cy="549275"/>
            </a:xfrm>
            <a:prstGeom prst="rect">
              <a:avLst/>
            </a:prstGeom>
            <a:noFill/>
            <a:ln w="9525">
              <a:noFill/>
              <a:miter lim="800000"/>
              <a:headEnd/>
              <a:tailEnd/>
            </a:ln>
          </p:spPr>
        </p:pic>
        <p:sp>
          <p:nvSpPr>
            <p:cNvPr id="108" name="Rectangle 107"/>
            <p:cNvSpPr/>
            <p:nvPr/>
          </p:nvSpPr>
          <p:spPr>
            <a:xfrm>
              <a:off x="7666866" y="4405710"/>
              <a:ext cx="474108" cy="307777"/>
            </a:xfrm>
            <a:prstGeom prst="rect">
              <a:avLst/>
            </a:prstGeom>
          </p:spPr>
          <p:txBody>
            <a:bodyPr wrap="none">
              <a:spAutoFit/>
            </a:bodyPr>
            <a:lstStyle/>
            <a:p>
              <a:r>
                <a:rPr lang="en-US" sz="1400" dirty="0" smtClean="0">
                  <a:latin typeface="Calibri" pitchFamily="-111" charset="0"/>
                </a:rPr>
                <a:t>2012</a:t>
              </a:r>
              <a:endParaRPr lang="en-US" sz="1400" dirty="0">
                <a:latin typeface="Calibri" pitchFamily="-111" charset="0"/>
              </a:endParaRPr>
            </a:p>
          </p:txBody>
        </p:sp>
        <p:sp>
          <p:nvSpPr>
            <p:cNvPr id="109" name="Rectangle 108"/>
            <p:cNvSpPr/>
            <p:nvPr/>
          </p:nvSpPr>
          <p:spPr>
            <a:xfrm>
              <a:off x="8272306" y="4405710"/>
              <a:ext cx="474108" cy="307777"/>
            </a:xfrm>
            <a:prstGeom prst="rect">
              <a:avLst/>
            </a:prstGeom>
          </p:spPr>
          <p:txBody>
            <a:bodyPr wrap="none">
              <a:spAutoFit/>
            </a:bodyPr>
            <a:lstStyle/>
            <a:p>
              <a:r>
                <a:rPr lang="en-US" sz="1400" dirty="0" smtClean="0">
                  <a:latin typeface="Calibri" pitchFamily="-111" charset="0"/>
                </a:rPr>
                <a:t>2013</a:t>
              </a:r>
              <a:endParaRPr lang="en-US" sz="1400" dirty="0">
                <a:latin typeface="Calibri" pitchFamily="-111" charset="0"/>
              </a:endParaRPr>
            </a:p>
          </p:txBody>
        </p:sp>
      </p:grpSp>
      <p:sp>
        <p:nvSpPr>
          <p:cNvPr id="132" name="Rektangel 160"/>
          <p:cNvSpPr>
            <a:spLocks noChangeArrowheads="1"/>
          </p:cNvSpPr>
          <p:nvPr/>
        </p:nvSpPr>
        <p:spPr bwMode="auto">
          <a:xfrm>
            <a:off x="609103" y="1083554"/>
            <a:ext cx="8010402" cy="5927777"/>
          </a:xfrm>
          <a:prstGeom prst="rect">
            <a:avLst/>
          </a:prstGeom>
          <a:noFill/>
          <a:ln w="9525">
            <a:noFill/>
            <a:miter lim="800000"/>
            <a:headEnd/>
            <a:tailEnd/>
          </a:ln>
        </p:spPr>
        <p:txBody>
          <a:bodyPr wrap="square">
            <a:spAutoFit/>
          </a:bodyPr>
          <a:lstStyle/>
          <a:p>
            <a:pPr defTabSz="801688">
              <a:spcBef>
                <a:spcPct val="20000"/>
              </a:spcBef>
            </a:pPr>
            <a:r>
              <a:rPr lang="en-US" b="1" noProof="1" smtClean="0">
                <a:solidFill>
                  <a:srgbClr val="080808"/>
                </a:solidFill>
                <a:latin typeface="Calibri" pitchFamily="-111" charset="0"/>
                <a:cs typeface="Arial" charset="0"/>
              </a:rPr>
              <a:t>IDEA 2004 calls for intervention-centered literacy instruction.  </a:t>
            </a:r>
            <a:r>
              <a:rPr lang="en-US" noProof="1" smtClean="0">
                <a:solidFill>
                  <a:srgbClr val="080808"/>
                </a:solidFill>
                <a:latin typeface="Calibri" pitchFamily="-111" charset="0"/>
                <a:cs typeface="Arial" charset="0"/>
              </a:rPr>
              <a:t>Intervention is effective, but it comes at a cost.</a:t>
            </a:r>
          </a:p>
          <a:p>
            <a:pPr defTabSz="801688">
              <a:spcBef>
                <a:spcPct val="20000"/>
              </a:spcBef>
            </a:pPr>
            <a:r>
              <a:rPr lang="en-US" b="1" noProof="1" smtClean="0">
                <a:solidFill>
                  <a:srgbClr val="080808"/>
                </a:solidFill>
                <a:latin typeface="Calibri" pitchFamily="-111" charset="0"/>
                <a:cs typeface="Arial" charset="0"/>
              </a:rPr>
              <a:t>Researchers recognize and demonstrate that balanced (e.g., top-down and bottom-up) literacy practices are best.  </a:t>
            </a:r>
            <a:r>
              <a:rPr lang="en-US" noProof="1" smtClean="0">
                <a:solidFill>
                  <a:srgbClr val="080808"/>
                </a:solidFill>
                <a:latin typeface="Calibri" pitchFamily="-111" charset="0"/>
                <a:cs typeface="Arial" charset="0"/>
              </a:rPr>
              <a:t>Practitioners do not always get the message; thus, the reform pendulum keeps swinging.</a:t>
            </a:r>
            <a:endParaRPr lang="en-US" b="1" noProof="1" smtClean="0">
              <a:solidFill>
                <a:srgbClr val="080808"/>
              </a:solidFill>
              <a:latin typeface="Calibri" pitchFamily="-111" charset="0"/>
              <a:cs typeface="Arial" charset="0"/>
            </a:endParaRPr>
          </a:p>
          <a:p>
            <a:pPr defTabSz="801688">
              <a:spcBef>
                <a:spcPct val="20000"/>
              </a:spcBef>
            </a:pPr>
            <a:r>
              <a:rPr lang="en-US" b="1" noProof="1" smtClean="0">
                <a:solidFill>
                  <a:srgbClr val="080808"/>
                </a:solidFill>
                <a:latin typeface="Calibri" pitchFamily="-111" charset="0"/>
                <a:cs typeface="Arial" charset="0"/>
              </a:rPr>
              <a:t>Increasing concern about the status of U.S. education in the global community.  </a:t>
            </a:r>
            <a:r>
              <a:rPr lang="en-US" noProof="1" smtClean="0">
                <a:solidFill>
                  <a:srgbClr val="080808"/>
                </a:solidFill>
                <a:latin typeface="Calibri" pitchFamily="-111" charset="0"/>
                <a:cs typeface="Arial" charset="0"/>
              </a:rPr>
              <a:t>One only needs to peruse relevant political and commercial web sites (e.g., governmental sites, Common Core, PARCC, P21) to find a plethora of competitive language about the global economy.</a:t>
            </a: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endParaRPr lang="en-US" sz="1400" b="1" noProof="1">
              <a:solidFill>
                <a:srgbClr val="080808"/>
              </a:solidFill>
              <a:latin typeface="Calibri" pitchFamily="-111" charset="0"/>
              <a:cs typeface="Arial" charset="0"/>
            </a:endParaRPr>
          </a:p>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r>
              <a:rPr lang="en-US" b="1" noProof="1" smtClean="0">
                <a:solidFill>
                  <a:srgbClr val="080808"/>
                </a:solidFill>
                <a:latin typeface="Calibri" pitchFamily="-111" charset="0"/>
                <a:cs typeface="Arial" charset="0"/>
              </a:rPr>
              <a:t>Standards, measures, and accountability.</a:t>
            </a:r>
          </a:p>
          <a:p>
            <a:pPr defTabSz="801688">
              <a:spcBef>
                <a:spcPct val="20000"/>
              </a:spcBef>
            </a:pPr>
            <a:r>
              <a:rPr lang="en-US" b="1" noProof="1" smtClean="0">
                <a:solidFill>
                  <a:srgbClr val="080808"/>
                </a:solidFill>
                <a:latin typeface="Calibri" pitchFamily="-111" charset="0"/>
                <a:cs typeface="Arial" charset="0"/>
              </a:rPr>
              <a:t>Concerns about teacher efficacy</a:t>
            </a:r>
            <a:r>
              <a:rPr lang="en-US" noProof="1" smtClean="0">
                <a:solidFill>
                  <a:srgbClr val="080808"/>
                </a:solidFill>
                <a:latin typeface="Calibri" pitchFamily="-111" charset="0"/>
                <a:cs typeface="Arial" charset="0"/>
              </a:rPr>
              <a:t>.  Teachers are being blamed for the problems with our public educaton system.    </a:t>
            </a: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400" noProof="1" smtClean="0">
              <a:solidFill>
                <a:srgbClr val="080808"/>
              </a:solidFill>
              <a:latin typeface="Calibri" pitchFamily="-111" charset="0"/>
              <a:cs typeface="Arial" charset="0"/>
            </a:endParaRPr>
          </a:p>
          <a:p>
            <a:pPr defTabSz="801688">
              <a:spcBef>
                <a:spcPct val="20000"/>
              </a:spcBef>
            </a:pPr>
            <a:endParaRPr lang="en-US" sz="1200" noProof="1">
              <a:solidFill>
                <a:srgbClr val="080808"/>
              </a:solidFill>
              <a:latin typeface="Calibri" pitchFamily="-111"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101875473">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0C406F-0874-4420-AECD-03F18EDBB8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TS101875473</Template>
  <TotalTime>2770</TotalTime>
  <Words>3825</Words>
  <Application>Microsoft Office PowerPoint</Application>
  <PresentationFormat>On-screen Show (4:3)</PresentationFormat>
  <Paragraphs>348</Paragraphs>
  <Slides>14</Slides>
  <Notes>14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ＭＳ Ｐゴシック</vt:lpstr>
      <vt:lpstr>Arial</vt:lpstr>
      <vt:lpstr>Calibri</vt:lpstr>
      <vt:lpstr>TS101875473</vt:lpstr>
      <vt:lpstr>Brugerdefineret design</vt:lpstr>
      <vt:lpstr>2_Kontortema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Blackstone Valley RTVHS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%username%</cp:lastModifiedBy>
  <cp:revision>114</cp:revision>
  <cp:lastPrinted>2013-10-21T18:16:55Z</cp:lastPrinted>
  <dcterms:created xsi:type="dcterms:W3CDTF">2013-10-18T00:14:27Z</dcterms:created>
  <dcterms:modified xsi:type="dcterms:W3CDTF">2013-10-21T18:30:08Z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TC018754739991</vt:lpwstr>
  </property>
</Properties>
</file>