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1"/>
  </p:sldMasterIdLst>
  <p:notesMasterIdLst>
    <p:notesMasterId r:id="rId6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Lst>
  <p:sldSz cx="10160000" cy="7620000"/>
  <p:notesSz cx="7620000" cy="10160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398" y="318"/>
      </p:cViewPr>
      <p:guideLst>
        <p:guide orient="horz" pos="2400"/>
        <p:guide pos="320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762000" y="4826000"/>
            <a:ext cx="6096000" cy="45720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121572936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7" name="Shape 117"/>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6" name="Shape 146"/>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5" name="Shape 155"/>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5" name="Shape 165"/>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4" name="Shape 174"/>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5" name="Shape 185"/>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6" name="Shape 196"/>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Shape 35"/>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6" name="Shape 36"/>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9" name="Shape 209"/>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Shape 225"/>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6" name="Shape 226"/>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Shape 234"/>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5" name="Shape 235"/>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Shape 243"/>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4" name="Shape 244"/>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Shape 252"/>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3" name="Shape 253"/>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Shape 261"/>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2" name="Shape 262"/>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Shape 270"/>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1" name="Shape 271"/>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Shape 279"/>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0" name="Shape 280"/>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Shape 288"/>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9" name="Shape 289"/>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Shape 297"/>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8" name="Shape 298"/>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Shape 44"/>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5" name="Shape 45"/>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Shape 306"/>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7" name="Shape 307"/>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Shape 315"/>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6" name="Shape 316"/>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Shape 327"/>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8" name="Shape 328"/>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marL="0" marR="0" indent="0" algn="l">
              <a:lnSpc>
                <a:spcPct val="112500"/>
              </a:lnSpc>
              <a:spcBef>
                <a:spcPts val="0"/>
              </a:spcBef>
              <a:spcAft>
                <a:spcPts val="333"/>
              </a:spcAft>
              <a:buNone/>
            </a:pPr>
            <a:r>
              <a:rPr lang="en-US" sz="1466">
                <a:solidFill>
                  <a:srgbClr val="000000"/>
                </a:solidFill>
                <a:latin typeface="Arial"/>
                <a:ea typeface="Arial"/>
                <a:cs typeface="Arial"/>
                <a:sym typeface="Arial"/>
              </a:rPr>
              <a:t>The letters that come right after the first vowel in the word will indicate what the vowel will sound like. A new term is given to consonants as we look at phonetic skills #1 and #2. These letters are called consonant/guardians. The 1</a:t>
            </a:r>
            <a:r>
              <a:rPr lang="en-US" sz="1466" baseline="30000">
                <a:solidFill>
                  <a:srgbClr val="000000"/>
                </a:solidFill>
                <a:latin typeface="Arial"/>
                <a:ea typeface="Arial"/>
                <a:cs typeface="Arial"/>
                <a:sym typeface="Arial"/>
              </a:rPr>
              <a:t>st</a:t>
            </a:r>
            <a:r>
              <a:rPr lang="en-US" sz="1466">
                <a:solidFill>
                  <a:srgbClr val="000000"/>
                </a:solidFill>
                <a:latin typeface="Arial"/>
                <a:ea typeface="Arial"/>
                <a:cs typeface="Arial"/>
                <a:sym typeface="Arial"/>
              </a:rPr>
              <a:t> phonetic skill is: “The vowel is short because it has a guardian (or consonant) after it.” </a:t>
            </a:r>
          </a:p>
          <a:p>
            <a:endParaRPr lang="en-US" sz="1466">
              <a:solidFill>
                <a:srgbClr val="000000"/>
              </a:solidFill>
              <a:latin typeface="Arial"/>
              <a:ea typeface="Arial"/>
              <a:cs typeface="Arial"/>
              <a:sym typeface="Arial"/>
            </a:endParaRPr>
          </a:p>
          <a:p>
            <a:pPr marL="0" marR="0" indent="0" algn="ctr">
              <a:lnSpc>
                <a:spcPct val="112500"/>
              </a:lnSpc>
              <a:spcBef>
                <a:spcPts val="0"/>
              </a:spcBef>
              <a:spcAft>
                <a:spcPts val="333"/>
              </a:spcAft>
              <a:buNone/>
            </a:pPr>
            <a:r>
              <a:rPr lang="en-US" sz="1466">
                <a:solidFill>
                  <a:srgbClr val="000000"/>
                </a:solidFill>
                <a:latin typeface="Arial"/>
                <a:ea typeface="Arial"/>
                <a:cs typeface="Arial"/>
                <a:sym typeface="Arial"/>
              </a:rPr>
              <a:t>Press space bar three times until all the marks are put on the word</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Shape 340"/>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41" name="Shape 341"/>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marL="0" marR="0" indent="0" algn="l">
              <a:lnSpc>
                <a:spcPct val="112500"/>
              </a:lnSpc>
              <a:spcBef>
                <a:spcPts val="0"/>
              </a:spcBef>
              <a:spcAft>
                <a:spcPts val="333"/>
              </a:spcAft>
              <a:buNone/>
            </a:pPr>
            <a:r>
              <a:rPr lang="en-US" sz="1466">
                <a:solidFill>
                  <a:srgbClr val="000000"/>
                </a:solidFill>
                <a:latin typeface="Arial"/>
                <a:ea typeface="Arial"/>
                <a:cs typeface="Arial"/>
                <a:sym typeface="Arial"/>
              </a:rPr>
              <a:t>Words that follow the 2</a:t>
            </a:r>
            <a:r>
              <a:rPr lang="en-US" sz="1466" baseline="30000">
                <a:solidFill>
                  <a:srgbClr val="000000"/>
                </a:solidFill>
                <a:latin typeface="Arial"/>
                <a:ea typeface="Arial"/>
                <a:cs typeface="Arial"/>
                <a:sym typeface="Arial"/>
              </a:rPr>
              <a:t>nd</a:t>
            </a:r>
            <a:r>
              <a:rPr lang="en-US" sz="1466">
                <a:solidFill>
                  <a:srgbClr val="000000"/>
                </a:solidFill>
                <a:latin typeface="Arial"/>
                <a:ea typeface="Arial"/>
                <a:cs typeface="Arial"/>
                <a:sym typeface="Arial"/>
              </a:rPr>
              <a:t> phonetic skill will have two consonant guardians that follow the vowel. The skill says: “The vowel is short because it has two guardians after it.” </a:t>
            </a:r>
          </a:p>
          <a:p>
            <a:pPr marL="0" marR="0" indent="0" algn="ctr">
              <a:lnSpc>
                <a:spcPct val="112500"/>
              </a:lnSpc>
              <a:spcBef>
                <a:spcPts val="0"/>
              </a:spcBef>
              <a:spcAft>
                <a:spcPts val="333"/>
              </a:spcAft>
              <a:buNone/>
            </a:pPr>
            <a:r>
              <a:rPr lang="en-US" sz="1466">
                <a:solidFill>
                  <a:srgbClr val="000000"/>
                </a:solidFill>
                <a:latin typeface="Arial"/>
                <a:ea typeface="Arial"/>
                <a:cs typeface="Arial"/>
                <a:sym typeface="Arial"/>
              </a:rPr>
              <a:t>Press the space bar four time to mark the word</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Shape 351"/>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2" name="Shape 352"/>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marL="0" marR="0" indent="0" algn="l">
              <a:lnSpc>
                <a:spcPct val="112500"/>
              </a:lnSpc>
              <a:spcBef>
                <a:spcPts val="0"/>
              </a:spcBef>
              <a:spcAft>
                <a:spcPts val="333"/>
              </a:spcAft>
              <a:buNone/>
            </a:pPr>
            <a:r>
              <a:rPr lang="en-US" sz="1466">
                <a:solidFill>
                  <a:srgbClr val="000000"/>
                </a:solidFill>
                <a:latin typeface="Arial"/>
                <a:ea typeface="Arial"/>
                <a:cs typeface="Arial"/>
                <a:sym typeface="Arial"/>
              </a:rPr>
              <a:t>In the 3</a:t>
            </a:r>
            <a:r>
              <a:rPr lang="en-US" sz="1466" baseline="30000">
                <a:solidFill>
                  <a:srgbClr val="000000"/>
                </a:solidFill>
                <a:latin typeface="Arial"/>
                <a:ea typeface="Arial"/>
                <a:cs typeface="Arial"/>
                <a:sym typeface="Arial"/>
              </a:rPr>
              <a:t>rd</a:t>
            </a:r>
            <a:r>
              <a:rPr lang="en-US" sz="1466">
                <a:solidFill>
                  <a:srgbClr val="000000"/>
                </a:solidFill>
                <a:latin typeface="Arial"/>
                <a:ea typeface="Arial"/>
                <a:cs typeface="Arial"/>
                <a:sym typeface="Arial"/>
              </a:rPr>
              <a:t> phonetic skill there will be no consonant/guardians that follow the vowel. Phonetic skill #3 says that the vowel will be long because it stands alone as in the words he, she, we, and me. </a:t>
            </a:r>
          </a:p>
          <a:p>
            <a:endParaRPr lang="en-US" sz="1466">
              <a:solidFill>
                <a:srgbClr val="000000"/>
              </a:solidFill>
              <a:latin typeface="Arial"/>
              <a:ea typeface="Arial"/>
              <a:cs typeface="Arial"/>
              <a:sym typeface="Arial"/>
            </a:endParaRPr>
          </a:p>
          <a:p>
            <a:pPr marL="0" marR="0" indent="0" algn="ctr">
              <a:lnSpc>
                <a:spcPct val="112500"/>
              </a:lnSpc>
              <a:spcBef>
                <a:spcPts val="0"/>
              </a:spcBef>
              <a:spcAft>
                <a:spcPts val="333"/>
              </a:spcAft>
              <a:buNone/>
            </a:pPr>
            <a:r>
              <a:rPr lang="en-US" sz="1466">
                <a:solidFill>
                  <a:srgbClr val="000000"/>
                </a:solidFill>
                <a:latin typeface="Arial"/>
                <a:ea typeface="Arial"/>
                <a:cs typeface="Arial"/>
                <a:sym typeface="Arial"/>
              </a:rPr>
              <a:t>Press space bar once to mark the word</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Shape 365"/>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66" name="Shape 366"/>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marL="0" marR="0" indent="0" algn="l">
              <a:lnSpc>
                <a:spcPct val="112500"/>
              </a:lnSpc>
              <a:spcBef>
                <a:spcPts val="0"/>
              </a:spcBef>
              <a:spcAft>
                <a:spcPts val="333"/>
              </a:spcAft>
              <a:buNone/>
            </a:pPr>
            <a:r>
              <a:rPr lang="en-US" sz="1466">
                <a:solidFill>
                  <a:srgbClr val="000000"/>
                </a:solidFill>
                <a:latin typeface="Arial"/>
                <a:ea typeface="Arial"/>
                <a:cs typeface="Arial"/>
                <a:sym typeface="Arial"/>
              </a:rPr>
              <a:t>In phonetic skill number 4, there are going to be two vowels. The E is silent which makes the first vowel long. This is called silent E rule. The rule says: “E is silent making the first vowel long.” </a:t>
            </a:r>
          </a:p>
          <a:p>
            <a:endParaRPr lang="en-US" sz="1466">
              <a:solidFill>
                <a:srgbClr val="000000"/>
              </a:solidFill>
              <a:latin typeface="Arial"/>
              <a:ea typeface="Arial"/>
              <a:cs typeface="Arial"/>
              <a:sym typeface="Arial"/>
            </a:endParaRPr>
          </a:p>
          <a:p>
            <a:pPr marL="0" marR="0" indent="0" algn="l">
              <a:lnSpc>
                <a:spcPct val="112500"/>
              </a:lnSpc>
              <a:spcBef>
                <a:spcPts val="0"/>
              </a:spcBef>
              <a:spcAft>
                <a:spcPts val="333"/>
              </a:spcAft>
              <a:buNone/>
            </a:pPr>
            <a:r>
              <a:rPr lang="en-US" sz="1466">
                <a:solidFill>
                  <a:srgbClr val="000000"/>
                </a:solidFill>
                <a:latin typeface="Arial"/>
                <a:ea typeface="Arial"/>
                <a:cs typeface="Arial"/>
                <a:sym typeface="Arial"/>
              </a:rPr>
              <a:t>As you can see, some of the word is already marked. You see two vowels and both of them are marked with an ‘x’. Watch as we mark the rest of the word.</a:t>
            </a:r>
          </a:p>
          <a:p>
            <a:endParaRPr lang="en-US" sz="1466">
              <a:solidFill>
                <a:srgbClr val="000000"/>
              </a:solidFill>
              <a:latin typeface="Arial"/>
              <a:ea typeface="Arial"/>
              <a:cs typeface="Arial"/>
              <a:sym typeface="Arial"/>
            </a:endParaRPr>
          </a:p>
          <a:p>
            <a:pPr marL="0" marR="0" indent="0" algn="ctr">
              <a:lnSpc>
                <a:spcPct val="112500"/>
              </a:lnSpc>
              <a:spcBef>
                <a:spcPts val="0"/>
              </a:spcBef>
              <a:spcAft>
                <a:spcPts val="333"/>
              </a:spcAft>
              <a:buNone/>
            </a:pPr>
            <a:r>
              <a:rPr lang="en-US" sz="1466">
                <a:solidFill>
                  <a:srgbClr val="000000"/>
                </a:solidFill>
                <a:latin typeface="Arial"/>
                <a:ea typeface="Arial"/>
                <a:cs typeface="Arial"/>
                <a:sym typeface="Arial"/>
              </a:rPr>
              <a:t>Press space bar twice to mark rest of word.</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Shape 378"/>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9" name="Shape 379"/>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marL="0" marR="0" indent="0" algn="l">
              <a:lnSpc>
                <a:spcPct val="112500"/>
              </a:lnSpc>
              <a:spcBef>
                <a:spcPts val="0"/>
              </a:spcBef>
              <a:spcAft>
                <a:spcPts val="333"/>
              </a:spcAft>
              <a:buNone/>
            </a:pPr>
            <a:r>
              <a:rPr lang="en-US" sz="1466">
                <a:solidFill>
                  <a:srgbClr val="000000"/>
                </a:solidFill>
                <a:latin typeface="Arial"/>
                <a:ea typeface="Arial"/>
                <a:cs typeface="Arial"/>
                <a:sym typeface="Arial"/>
              </a:rPr>
              <a:t>The last phonetic skill also has two vowels, but they are standing together. The fifth phonetic skills says that the second vowel will be silent which makes the first vowel long. This is also known as the adjacent vowel rule.</a:t>
            </a:r>
          </a:p>
          <a:p>
            <a:endParaRPr lang="en-US" sz="1466">
              <a:solidFill>
                <a:srgbClr val="000000"/>
              </a:solidFill>
              <a:latin typeface="Arial"/>
              <a:ea typeface="Arial"/>
              <a:cs typeface="Arial"/>
              <a:sym typeface="Arial"/>
            </a:endParaRPr>
          </a:p>
          <a:p>
            <a:pPr marL="0" marR="0" indent="0" algn="ctr">
              <a:lnSpc>
                <a:spcPct val="112500"/>
              </a:lnSpc>
              <a:spcBef>
                <a:spcPts val="0"/>
              </a:spcBef>
              <a:spcAft>
                <a:spcPts val="333"/>
              </a:spcAft>
              <a:buNone/>
            </a:pPr>
            <a:r>
              <a:rPr lang="en-US" sz="1466">
                <a:solidFill>
                  <a:srgbClr val="000000"/>
                </a:solidFill>
                <a:latin typeface="Arial"/>
                <a:ea typeface="Arial"/>
                <a:cs typeface="Arial"/>
                <a:sym typeface="Arial"/>
              </a:rPr>
              <a:t>Press space bar twice to mark the word</a:t>
            </a:r>
          </a:p>
          <a:p>
            <a:endParaRPr lang="en-US" sz="1466">
              <a:solidFill>
                <a:srgbClr val="000000"/>
              </a:solidFill>
              <a:latin typeface="Arial"/>
              <a:ea typeface="Arial"/>
              <a:cs typeface="Arial"/>
              <a:sym typeface="Arial"/>
            </a:endParaRPr>
          </a:p>
          <a:p>
            <a:pPr marL="0" marR="0" indent="0" algn="l">
              <a:lnSpc>
                <a:spcPct val="112500"/>
              </a:lnSpc>
              <a:spcBef>
                <a:spcPts val="0"/>
              </a:spcBef>
              <a:spcAft>
                <a:spcPts val="333"/>
              </a:spcAft>
              <a:buNone/>
            </a:pPr>
            <a:r>
              <a:rPr lang="en-US" sz="1466" b="1" i="1">
                <a:solidFill>
                  <a:srgbClr val="000000"/>
                </a:solidFill>
                <a:latin typeface="Arial"/>
                <a:ea typeface="Arial"/>
                <a:cs typeface="Arial"/>
                <a:sym typeface="Arial"/>
              </a:rPr>
              <a:t>[It may be beneficial to show an example of the computer presentation at this point. You would use Lesson 17 to illustrate how the computer teaches the fifth phonetic skill, adjacent vowels. It will require you to set up your system so a student is at Lesson 17 are quickly available so you do not lose continuity in the presentation.]</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0"/>
        <p:cNvGrpSpPr/>
        <p:nvPr/>
      </p:nvGrpSpPr>
      <p:grpSpPr>
        <a:xfrm>
          <a:off x="0" y="0"/>
          <a:ext cx="0" cy="0"/>
          <a:chOff x="0" y="0"/>
          <a:chExt cx="0" cy="0"/>
        </a:xfrm>
      </p:grpSpPr>
      <p:sp>
        <p:nvSpPr>
          <p:cNvPr id="401" name="Shape 401"/>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02" name="Shape 402"/>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0"/>
        <p:cNvGrpSpPr/>
        <p:nvPr/>
      </p:nvGrpSpPr>
      <p:grpSpPr>
        <a:xfrm>
          <a:off x="0" y="0"/>
          <a:ext cx="0" cy="0"/>
          <a:chOff x="0" y="0"/>
          <a:chExt cx="0" cy="0"/>
        </a:xfrm>
      </p:grpSpPr>
      <p:sp>
        <p:nvSpPr>
          <p:cNvPr id="411" name="Shape 411"/>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2" name="Shape 412"/>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4"/>
        <p:cNvGrpSpPr/>
        <p:nvPr/>
      </p:nvGrpSpPr>
      <p:grpSpPr>
        <a:xfrm>
          <a:off x="0" y="0"/>
          <a:ext cx="0" cy="0"/>
          <a:chOff x="0" y="0"/>
          <a:chExt cx="0" cy="0"/>
        </a:xfrm>
      </p:grpSpPr>
      <p:sp>
        <p:nvSpPr>
          <p:cNvPr id="425" name="Shape 425"/>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26" name="Shape 426"/>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marL="0" marR="0" indent="0" algn="l">
              <a:lnSpc>
                <a:spcPct val="112500"/>
              </a:lnSpc>
              <a:spcBef>
                <a:spcPts val="0"/>
              </a:spcBef>
              <a:spcAft>
                <a:spcPts val="333"/>
              </a:spcAft>
              <a:buNone/>
            </a:pPr>
            <a:r>
              <a:rPr lang="en-US" sz="1466">
                <a:solidFill>
                  <a:srgbClr val="000000"/>
                </a:solidFill>
                <a:latin typeface="Arial"/>
                <a:ea typeface="Arial"/>
                <a:cs typeface="Arial"/>
                <a:sym typeface="Arial"/>
              </a:rPr>
              <a:t>Let’s go back to the Jabberwocky” poem. How do you decode this word using one of the 5 phonetic skils?</a:t>
            </a:r>
          </a:p>
          <a:p>
            <a:endParaRPr lang="en-US" sz="1466">
              <a:solidFill>
                <a:srgbClr val="000000"/>
              </a:solidFill>
              <a:latin typeface="Arial"/>
              <a:ea typeface="Arial"/>
              <a:cs typeface="Arial"/>
              <a:sym typeface="Arial"/>
            </a:endParaRPr>
          </a:p>
          <a:p>
            <a:pPr marL="0" marR="0" indent="0" algn="l">
              <a:lnSpc>
                <a:spcPct val="112500"/>
              </a:lnSpc>
              <a:spcBef>
                <a:spcPts val="0"/>
              </a:spcBef>
              <a:spcAft>
                <a:spcPts val="333"/>
              </a:spcAft>
              <a:buNone/>
            </a:pPr>
            <a:r>
              <a:rPr lang="en-US" sz="1466">
                <a:solidFill>
                  <a:srgbClr val="000000"/>
                </a:solidFill>
                <a:latin typeface="Arial"/>
                <a:ea typeface="Arial"/>
                <a:cs typeface="Arial"/>
                <a:sym typeface="Arial"/>
              </a:rPr>
              <a:t>Now to decode the next word, we need to look at the 2 decoding skills…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3" name="Shape 53"/>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3"/>
        <p:cNvGrpSpPr/>
        <p:nvPr/>
      </p:nvGrpSpPr>
      <p:grpSpPr>
        <a:xfrm>
          <a:off x="0" y="0"/>
          <a:ext cx="0" cy="0"/>
          <a:chOff x="0" y="0"/>
          <a:chExt cx="0" cy="0"/>
        </a:xfrm>
      </p:grpSpPr>
      <p:sp>
        <p:nvSpPr>
          <p:cNvPr id="434" name="Shape 434"/>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5" name="Shape 435"/>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marL="0" marR="0" indent="0" algn="l">
              <a:lnSpc>
                <a:spcPct val="112500"/>
              </a:lnSpc>
              <a:spcBef>
                <a:spcPts val="0"/>
              </a:spcBef>
              <a:spcAft>
                <a:spcPts val="333"/>
              </a:spcAft>
              <a:buNone/>
            </a:pPr>
            <a:r>
              <a:rPr lang="en-US" sz="1466">
                <a:solidFill>
                  <a:srgbClr val="000000"/>
                </a:solidFill>
                <a:latin typeface="Arial"/>
                <a:ea typeface="Arial"/>
                <a:cs typeface="Arial"/>
                <a:sym typeface="Arial"/>
              </a:rPr>
              <a:t>We have been working with one-syllable words up until now. We have not learned how to handle larger words, like motel, because it has two vowels. It does not fit the rules of our phonetic skills as it stands.</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Shape 455"/>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56" name="Shape 456"/>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marL="0" marR="0" indent="0" algn="l">
              <a:lnSpc>
                <a:spcPct val="112500"/>
              </a:lnSpc>
              <a:spcBef>
                <a:spcPts val="0"/>
              </a:spcBef>
              <a:spcAft>
                <a:spcPts val="333"/>
              </a:spcAft>
              <a:buNone/>
            </a:pPr>
            <a:r>
              <a:rPr lang="en-US" sz="1466">
                <a:solidFill>
                  <a:srgbClr val="000000"/>
                </a:solidFill>
                <a:latin typeface="Arial"/>
                <a:ea typeface="Arial"/>
                <a:cs typeface="Arial"/>
                <a:sym typeface="Arial"/>
              </a:rPr>
              <a:t>Here is how we decode the word motel. This is an example of decoding skill #1. If we look at the first two letters alone, we read mo. If we were to mark it, it would follow phonetic skill #3.</a:t>
            </a:r>
          </a:p>
          <a:p>
            <a:pPr marL="0" marR="0" indent="0" algn="ctr">
              <a:lnSpc>
                <a:spcPct val="112500"/>
              </a:lnSpc>
              <a:spcBef>
                <a:spcPts val="0"/>
              </a:spcBef>
              <a:spcAft>
                <a:spcPts val="333"/>
              </a:spcAft>
              <a:buNone/>
            </a:pPr>
            <a:r>
              <a:rPr lang="en-US" sz="1466">
                <a:solidFill>
                  <a:srgbClr val="000000"/>
                </a:solidFill>
                <a:latin typeface="Arial"/>
                <a:ea typeface="Arial"/>
                <a:cs typeface="Arial"/>
                <a:sym typeface="Arial"/>
              </a:rPr>
              <a:t>Press space bar</a:t>
            </a:r>
          </a:p>
          <a:p>
            <a:pPr marL="0" marR="0" indent="0" algn="l">
              <a:lnSpc>
                <a:spcPct val="112500"/>
              </a:lnSpc>
              <a:spcBef>
                <a:spcPts val="0"/>
              </a:spcBef>
              <a:spcAft>
                <a:spcPts val="333"/>
              </a:spcAft>
              <a:buNone/>
            </a:pPr>
            <a:r>
              <a:rPr lang="en-US" sz="1466">
                <a:solidFill>
                  <a:srgbClr val="000000"/>
                </a:solidFill>
                <a:latin typeface="Arial"/>
                <a:ea typeface="Arial"/>
                <a:cs typeface="Arial"/>
                <a:sym typeface="Arial"/>
              </a:rPr>
              <a:t>When we add the T we have mot, which means “a cynical remark”, and it now follows phonetic skill #1.</a:t>
            </a:r>
          </a:p>
          <a:p>
            <a:pPr marL="0" marR="0" indent="0" algn="ctr">
              <a:lnSpc>
                <a:spcPct val="112500"/>
              </a:lnSpc>
              <a:spcBef>
                <a:spcPts val="0"/>
              </a:spcBef>
              <a:spcAft>
                <a:spcPts val="333"/>
              </a:spcAft>
              <a:buNone/>
            </a:pPr>
            <a:r>
              <a:rPr lang="en-US" sz="1466">
                <a:solidFill>
                  <a:srgbClr val="000000"/>
                </a:solidFill>
                <a:latin typeface="Arial"/>
                <a:ea typeface="Arial"/>
                <a:cs typeface="Arial"/>
                <a:sym typeface="Arial"/>
              </a:rPr>
              <a:t>Press space bar</a:t>
            </a:r>
          </a:p>
          <a:p>
            <a:pPr marL="0" marR="0" indent="0" algn="l">
              <a:lnSpc>
                <a:spcPct val="112500"/>
              </a:lnSpc>
              <a:spcBef>
                <a:spcPts val="0"/>
              </a:spcBef>
              <a:spcAft>
                <a:spcPts val="333"/>
              </a:spcAft>
              <a:buNone/>
            </a:pPr>
            <a:r>
              <a:rPr lang="en-US" sz="1466">
                <a:solidFill>
                  <a:srgbClr val="000000"/>
                </a:solidFill>
                <a:latin typeface="Arial"/>
                <a:ea typeface="Arial"/>
                <a:cs typeface="Arial"/>
                <a:sym typeface="Arial"/>
              </a:rPr>
              <a:t>If you add an E on the end you get mote, which follows phonetic skill #4.</a:t>
            </a:r>
          </a:p>
          <a:p>
            <a:pPr marL="0" marR="0" indent="0" algn="ctr">
              <a:lnSpc>
                <a:spcPct val="112500"/>
              </a:lnSpc>
              <a:spcBef>
                <a:spcPts val="0"/>
              </a:spcBef>
              <a:spcAft>
                <a:spcPts val="333"/>
              </a:spcAft>
              <a:buNone/>
            </a:pPr>
            <a:r>
              <a:rPr lang="en-US" sz="1466">
                <a:solidFill>
                  <a:srgbClr val="000000"/>
                </a:solidFill>
                <a:latin typeface="Arial"/>
                <a:ea typeface="Arial"/>
                <a:cs typeface="Arial"/>
                <a:sym typeface="Arial"/>
              </a:rPr>
              <a:t>Press space bar</a:t>
            </a:r>
          </a:p>
          <a:p>
            <a:pPr marL="0" marR="0" indent="0" algn="l">
              <a:lnSpc>
                <a:spcPct val="112500"/>
              </a:lnSpc>
              <a:spcBef>
                <a:spcPts val="0"/>
              </a:spcBef>
              <a:spcAft>
                <a:spcPts val="333"/>
              </a:spcAft>
              <a:buNone/>
            </a:pPr>
            <a:r>
              <a:rPr lang="en-US" sz="1466">
                <a:solidFill>
                  <a:srgbClr val="000000"/>
                </a:solidFill>
                <a:latin typeface="Arial"/>
                <a:ea typeface="Arial"/>
                <a:cs typeface="Arial"/>
                <a:sym typeface="Arial"/>
              </a:rPr>
              <a:t>But as soon as we add the L we have </a:t>
            </a:r>
            <a:r>
              <a:rPr lang="en-US" sz="1466" u="sng">
                <a:solidFill>
                  <a:srgbClr val="000000"/>
                </a:solidFill>
                <a:latin typeface="Arial"/>
                <a:ea typeface="Arial"/>
                <a:cs typeface="Arial"/>
                <a:sym typeface="Arial"/>
              </a:rPr>
              <a:t>two working vowels</a:t>
            </a:r>
            <a:r>
              <a:rPr lang="en-US" sz="1466">
                <a:solidFill>
                  <a:srgbClr val="000000"/>
                </a:solidFill>
                <a:latin typeface="Arial"/>
                <a:ea typeface="Arial"/>
                <a:cs typeface="Arial"/>
                <a:sym typeface="Arial"/>
              </a:rPr>
              <a:t>. This causes the word to have two syllables in the word.</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0"/>
        <p:cNvGrpSpPr/>
        <p:nvPr/>
      </p:nvGrpSpPr>
      <p:grpSpPr>
        <a:xfrm>
          <a:off x="0" y="0"/>
          <a:ext cx="0" cy="0"/>
          <a:chOff x="0" y="0"/>
          <a:chExt cx="0" cy="0"/>
        </a:xfrm>
      </p:grpSpPr>
      <p:sp>
        <p:nvSpPr>
          <p:cNvPr id="471" name="Shape 471"/>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72" name="Shape 472"/>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marL="0" marR="0" indent="0" algn="l">
              <a:lnSpc>
                <a:spcPct val="112500"/>
              </a:lnSpc>
              <a:spcBef>
                <a:spcPts val="0"/>
              </a:spcBef>
              <a:spcAft>
                <a:spcPts val="333"/>
              </a:spcAft>
              <a:buNone/>
            </a:pPr>
            <a:r>
              <a:rPr lang="en-US" sz="1466">
                <a:solidFill>
                  <a:srgbClr val="000000"/>
                </a:solidFill>
                <a:latin typeface="Arial"/>
                <a:ea typeface="Arial"/>
                <a:cs typeface="Arial"/>
                <a:sym typeface="Arial"/>
              </a:rPr>
              <a:t>After we mark the vowels…</a:t>
            </a:r>
          </a:p>
          <a:p>
            <a:pPr marL="0" marR="0" indent="0" algn="ctr">
              <a:lnSpc>
                <a:spcPct val="112500"/>
              </a:lnSpc>
              <a:spcBef>
                <a:spcPts val="0"/>
              </a:spcBef>
              <a:spcAft>
                <a:spcPts val="333"/>
              </a:spcAft>
              <a:buNone/>
            </a:pPr>
            <a:r>
              <a:rPr lang="en-US" sz="1466">
                <a:solidFill>
                  <a:srgbClr val="000000"/>
                </a:solidFill>
                <a:latin typeface="Arial"/>
                <a:ea typeface="Arial"/>
                <a:cs typeface="Arial"/>
                <a:sym typeface="Arial"/>
              </a:rPr>
              <a:t>Press space bar two times</a:t>
            </a:r>
          </a:p>
          <a:p>
            <a:pPr marL="0" marR="0" indent="0" algn="l">
              <a:lnSpc>
                <a:spcPct val="112500"/>
              </a:lnSpc>
              <a:spcBef>
                <a:spcPts val="0"/>
              </a:spcBef>
              <a:spcAft>
                <a:spcPts val="333"/>
              </a:spcAft>
              <a:buNone/>
            </a:pPr>
            <a:r>
              <a:rPr lang="en-US" sz="1466">
                <a:solidFill>
                  <a:srgbClr val="000000"/>
                </a:solidFill>
                <a:latin typeface="Arial"/>
                <a:ea typeface="Arial"/>
                <a:cs typeface="Arial"/>
                <a:sym typeface="Arial"/>
              </a:rPr>
              <a:t>…the first decoding skill teaches us that the syllable break will be located as you look at the first vowel. </a:t>
            </a:r>
            <a:r>
              <a:rPr lang="en-US" sz="1466" b="1">
                <a:solidFill>
                  <a:srgbClr val="000000"/>
                </a:solidFill>
                <a:latin typeface="Arial"/>
                <a:ea typeface="Arial"/>
                <a:cs typeface="Arial"/>
                <a:sym typeface="Arial"/>
              </a:rPr>
              <a:t>If there is only one </a:t>
            </a:r>
            <a:r>
              <a:rPr lang="en-US" sz="1466" b="1" u="sng">
                <a:solidFill>
                  <a:srgbClr val="000000"/>
                </a:solidFill>
                <a:latin typeface="Arial"/>
                <a:ea typeface="Arial"/>
                <a:cs typeface="Arial"/>
                <a:sym typeface="Arial"/>
              </a:rPr>
              <a:t>consonant</a:t>
            </a:r>
            <a:r>
              <a:rPr lang="en-US" sz="1466" b="1">
                <a:solidFill>
                  <a:srgbClr val="000000"/>
                </a:solidFill>
                <a:latin typeface="Arial"/>
                <a:ea typeface="Arial"/>
                <a:cs typeface="Arial"/>
                <a:sym typeface="Arial"/>
              </a:rPr>
              <a:t> before the next vowel, it must go on to the next syllable</a:t>
            </a:r>
            <a:r>
              <a:rPr lang="en-US" sz="1466">
                <a:solidFill>
                  <a:srgbClr val="000000"/>
                </a:solidFill>
                <a:latin typeface="Arial"/>
                <a:ea typeface="Arial"/>
                <a:cs typeface="Arial"/>
                <a:sym typeface="Arial"/>
              </a:rPr>
              <a:t>.</a:t>
            </a:r>
          </a:p>
          <a:p>
            <a:pPr marL="0" marR="0" indent="0" algn="ctr">
              <a:lnSpc>
                <a:spcPct val="112500"/>
              </a:lnSpc>
              <a:spcBef>
                <a:spcPts val="0"/>
              </a:spcBef>
              <a:spcAft>
                <a:spcPts val="333"/>
              </a:spcAft>
              <a:buNone/>
            </a:pPr>
            <a:r>
              <a:rPr lang="en-US" sz="1466">
                <a:solidFill>
                  <a:srgbClr val="000000"/>
                </a:solidFill>
                <a:latin typeface="Arial"/>
                <a:ea typeface="Arial"/>
                <a:cs typeface="Arial"/>
                <a:sym typeface="Arial"/>
              </a:rPr>
              <a:t>Press space bar two times</a:t>
            </a:r>
          </a:p>
          <a:p>
            <a:pPr marL="0" marR="0" indent="0" algn="l">
              <a:lnSpc>
                <a:spcPct val="112500"/>
              </a:lnSpc>
              <a:spcBef>
                <a:spcPts val="0"/>
              </a:spcBef>
              <a:spcAft>
                <a:spcPts val="333"/>
              </a:spcAft>
              <a:buNone/>
            </a:pPr>
            <a:r>
              <a:rPr lang="en-US" sz="1466">
                <a:solidFill>
                  <a:srgbClr val="000000"/>
                </a:solidFill>
                <a:latin typeface="Arial"/>
                <a:ea typeface="Arial"/>
                <a:cs typeface="Arial"/>
                <a:sym typeface="Arial"/>
              </a:rPr>
              <a:t>Then you apply the 3</a:t>
            </a:r>
            <a:r>
              <a:rPr lang="en-US" sz="1466" baseline="30000">
                <a:solidFill>
                  <a:srgbClr val="000000"/>
                </a:solidFill>
                <a:latin typeface="Arial"/>
                <a:ea typeface="Arial"/>
                <a:cs typeface="Arial"/>
                <a:sym typeface="Arial"/>
              </a:rPr>
              <a:t>rd</a:t>
            </a:r>
            <a:r>
              <a:rPr lang="en-US" sz="1466">
                <a:solidFill>
                  <a:srgbClr val="000000"/>
                </a:solidFill>
                <a:latin typeface="Arial"/>
                <a:ea typeface="Arial"/>
                <a:cs typeface="Arial"/>
                <a:sym typeface="Arial"/>
              </a:rPr>
              <a:t> phonetic skill to the first syllable (mo)</a:t>
            </a:r>
          </a:p>
          <a:p>
            <a:pPr marL="0" marR="0" indent="0" algn="ctr">
              <a:lnSpc>
                <a:spcPct val="112500"/>
              </a:lnSpc>
              <a:spcBef>
                <a:spcPts val="0"/>
              </a:spcBef>
              <a:spcAft>
                <a:spcPts val="333"/>
              </a:spcAft>
              <a:buNone/>
            </a:pPr>
            <a:r>
              <a:rPr lang="en-US" sz="1466">
                <a:solidFill>
                  <a:srgbClr val="000000"/>
                </a:solidFill>
                <a:latin typeface="Arial"/>
                <a:ea typeface="Arial"/>
                <a:cs typeface="Arial"/>
                <a:sym typeface="Arial"/>
              </a:rPr>
              <a:t>Press space bar</a:t>
            </a:r>
          </a:p>
          <a:p>
            <a:pPr marL="0" marR="0" indent="0" algn="l">
              <a:lnSpc>
                <a:spcPct val="112500"/>
              </a:lnSpc>
              <a:spcBef>
                <a:spcPts val="0"/>
              </a:spcBef>
              <a:spcAft>
                <a:spcPts val="333"/>
              </a:spcAft>
              <a:buNone/>
            </a:pPr>
            <a:r>
              <a:rPr lang="en-US" sz="1466">
                <a:solidFill>
                  <a:srgbClr val="000000"/>
                </a:solidFill>
                <a:latin typeface="Arial"/>
                <a:ea typeface="Arial"/>
                <a:cs typeface="Arial"/>
                <a:sym typeface="Arial"/>
              </a:rPr>
              <a:t>and the 1</a:t>
            </a:r>
            <a:r>
              <a:rPr lang="en-US" sz="1466" baseline="30000">
                <a:solidFill>
                  <a:srgbClr val="000000"/>
                </a:solidFill>
                <a:latin typeface="Arial"/>
                <a:ea typeface="Arial"/>
                <a:cs typeface="Arial"/>
                <a:sym typeface="Arial"/>
              </a:rPr>
              <a:t>st</a:t>
            </a:r>
            <a:r>
              <a:rPr lang="en-US" sz="1466">
                <a:solidFill>
                  <a:srgbClr val="000000"/>
                </a:solidFill>
                <a:latin typeface="Arial"/>
                <a:ea typeface="Arial"/>
                <a:cs typeface="Arial"/>
                <a:sym typeface="Arial"/>
              </a:rPr>
              <a:t> phonetic skill to the second syllable (tel).</a:t>
            </a:r>
          </a:p>
          <a:p>
            <a:pPr marL="0" marR="0" indent="0" algn="ctr">
              <a:lnSpc>
                <a:spcPct val="112500"/>
              </a:lnSpc>
              <a:spcBef>
                <a:spcPts val="0"/>
              </a:spcBef>
              <a:spcAft>
                <a:spcPts val="333"/>
              </a:spcAft>
              <a:buNone/>
            </a:pPr>
            <a:r>
              <a:rPr lang="en-US" sz="1466">
                <a:solidFill>
                  <a:srgbClr val="000000"/>
                </a:solidFill>
                <a:latin typeface="Arial"/>
                <a:ea typeface="Arial"/>
                <a:cs typeface="Arial"/>
                <a:sym typeface="Arial"/>
              </a:rPr>
              <a:t>Press space bar to finish marking word</a:t>
            </a:r>
          </a:p>
          <a:p>
            <a:pPr marL="0" marR="0" indent="0" algn="l">
              <a:lnSpc>
                <a:spcPct val="112500"/>
              </a:lnSpc>
              <a:spcBef>
                <a:spcPts val="0"/>
              </a:spcBef>
              <a:spcAft>
                <a:spcPts val="333"/>
              </a:spcAft>
              <a:buNone/>
            </a:pPr>
            <a:r>
              <a:rPr lang="en-US" sz="1466">
                <a:solidFill>
                  <a:srgbClr val="000000"/>
                </a:solidFill>
                <a:latin typeface="Arial"/>
                <a:ea typeface="Arial"/>
                <a:cs typeface="Arial"/>
                <a:sym typeface="Arial"/>
              </a:rPr>
              <a:t>The word is mo-tel, motel.</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9"/>
        <p:cNvGrpSpPr/>
        <p:nvPr/>
      </p:nvGrpSpPr>
      <p:grpSpPr>
        <a:xfrm>
          <a:off x="0" y="0"/>
          <a:ext cx="0" cy="0"/>
          <a:chOff x="0" y="0"/>
          <a:chExt cx="0" cy="0"/>
        </a:xfrm>
      </p:grpSpPr>
      <p:sp>
        <p:nvSpPr>
          <p:cNvPr id="490" name="Shape 490"/>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91" name="Shape 491"/>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marL="0" marR="0" indent="0" algn="l">
              <a:lnSpc>
                <a:spcPct val="112500"/>
              </a:lnSpc>
              <a:spcBef>
                <a:spcPts val="0"/>
              </a:spcBef>
              <a:spcAft>
                <a:spcPts val="333"/>
              </a:spcAft>
              <a:buNone/>
            </a:pPr>
            <a:r>
              <a:rPr lang="en-US" sz="1466">
                <a:solidFill>
                  <a:srgbClr val="000000"/>
                </a:solidFill>
                <a:latin typeface="Arial"/>
                <a:ea typeface="Arial"/>
                <a:cs typeface="Arial"/>
                <a:sym typeface="Arial"/>
              </a:rPr>
              <a:t>Follow me as I demonstrate the marking sequence for this word using the first decoding skill.</a:t>
            </a:r>
          </a:p>
          <a:p>
            <a:endParaRPr lang="en-US" sz="1466">
              <a:solidFill>
                <a:srgbClr val="000000"/>
              </a:solidFill>
              <a:latin typeface="Arial"/>
              <a:ea typeface="Arial"/>
              <a:cs typeface="Arial"/>
              <a:sym typeface="Arial"/>
            </a:endParaRPr>
          </a:p>
          <a:p>
            <a:pPr marL="0" marR="0" indent="0" algn="ctr">
              <a:lnSpc>
                <a:spcPct val="112500"/>
              </a:lnSpc>
              <a:spcBef>
                <a:spcPts val="0"/>
              </a:spcBef>
              <a:spcAft>
                <a:spcPts val="333"/>
              </a:spcAft>
              <a:buNone/>
            </a:pPr>
            <a:r>
              <a:rPr lang="en-US" sz="1466">
                <a:solidFill>
                  <a:srgbClr val="000000"/>
                </a:solidFill>
                <a:latin typeface="Arial"/>
                <a:ea typeface="Arial"/>
                <a:cs typeface="Arial"/>
                <a:sym typeface="Arial"/>
              </a:rPr>
              <a:t>Press space bar to mark the word</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5"/>
        <p:cNvGrpSpPr/>
        <p:nvPr/>
      </p:nvGrpSpPr>
      <p:grpSpPr>
        <a:xfrm>
          <a:off x="0" y="0"/>
          <a:ext cx="0" cy="0"/>
          <a:chOff x="0" y="0"/>
          <a:chExt cx="0" cy="0"/>
        </a:xfrm>
      </p:grpSpPr>
      <p:sp>
        <p:nvSpPr>
          <p:cNvPr id="506" name="Shape 506"/>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7" name="Shape 507"/>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marL="0" marR="0" indent="0" algn="l">
              <a:lnSpc>
                <a:spcPct val="112500"/>
              </a:lnSpc>
              <a:spcBef>
                <a:spcPts val="0"/>
              </a:spcBef>
              <a:spcAft>
                <a:spcPts val="333"/>
              </a:spcAft>
              <a:buNone/>
            </a:pPr>
            <a:r>
              <a:rPr lang="en-US" sz="1466">
                <a:solidFill>
                  <a:srgbClr val="000000"/>
                </a:solidFill>
                <a:latin typeface="Arial"/>
                <a:ea typeface="Arial"/>
                <a:cs typeface="Arial"/>
                <a:sym typeface="Arial"/>
              </a:rPr>
              <a:t>The second decoding skill says that </a:t>
            </a:r>
            <a:r>
              <a:rPr lang="en-US" sz="1466" b="1">
                <a:solidFill>
                  <a:srgbClr val="000000"/>
                </a:solidFill>
                <a:latin typeface="Arial"/>
                <a:ea typeface="Arial"/>
                <a:cs typeface="Arial"/>
                <a:sym typeface="Arial"/>
              </a:rPr>
              <a:t>if there are two consonants following the first vowel they will split.</a:t>
            </a:r>
          </a:p>
          <a:p>
            <a:pPr marL="0" marR="0" indent="0" algn="ctr">
              <a:lnSpc>
                <a:spcPct val="112500"/>
              </a:lnSpc>
              <a:spcBef>
                <a:spcPts val="0"/>
              </a:spcBef>
              <a:spcAft>
                <a:spcPts val="333"/>
              </a:spcAft>
              <a:buNone/>
            </a:pPr>
            <a:r>
              <a:rPr lang="en-US" sz="1466">
                <a:solidFill>
                  <a:srgbClr val="000000"/>
                </a:solidFill>
                <a:latin typeface="Arial"/>
                <a:ea typeface="Arial"/>
                <a:cs typeface="Arial"/>
                <a:sym typeface="Arial"/>
              </a:rPr>
              <a:t>Press space bar two times</a:t>
            </a:r>
          </a:p>
          <a:p>
            <a:pPr marL="0" marR="0" indent="0" algn="l">
              <a:lnSpc>
                <a:spcPct val="112500"/>
              </a:lnSpc>
              <a:spcBef>
                <a:spcPts val="0"/>
              </a:spcBef>
              <a:spcAft>
                <a:spcPts val="333"/>
              </a:spcAft>
              <a:buNone/>
            </a:pPr>
            <a:r>
              <a:rPr lang="en-US" sz="1466">
                <a:solidFill>
                  <a:srgbClr val="000000"/>
                </a:solidFill>
                <a:latin typeface="Arial"/>
                <a:ea typeface="Arial"/>
                <a:cs typeface="Arial"/>
                <a:sym typeface="Arial"/>
              </a:rPr>
              <a:t>The M stays with the first syllable…</a:t>
            </a:r>
          </a:p>
          <a:p>
            <a:pPr marL="0" marR="0" indent="0" algn="ctr">
              <a:lnSpc>
                <a:spcPct val="112500"/>
              </a:lnSpc>
              <a:spcBef>
                <a:spcPts val="0"/>
              </a:spcBef>
              <a:spcAft>
                <a:spcPts val="333"/>
              </a:spcAft>
              <a:buNone/>
            </a:pPr>
            <a:r>
              <a:rPr lang="en-US" sz="1466">
                <a:solidFill>
                  <a:srgbClr val="000000"/>
                </a:solidFill>
                <a:latin typeface="Arial"/>
                <a:ea typeface="Arial"/>
                <a:cs typeface="Arial"/>
                <a:sym typeface="Arial"/>
              </a:rPr>
              <a:t>Press space bar two times</a:t>
            </a:r>
          </a:p>
          <a:p>
            <a:pPr marL="0" marR="0" indent="0" algn="l">
              <a:lnSpc>
                <a:spcPct val="112500"/>
              </a:lnSpc>
              <a:spcBef>
                <a:spcPts val="0"/>
              </a:spcBef>
              <a:spcAft>
                <a:spcPts val="333"/>
              </a:spcAft>
              <a:buNone/>
            </a:pPr>
            <a:r>
              <a:rPr lang="en-US" sz="1466">
                <a:solidFill>
                  <a:srgbClr val="000000"/>
                </a:solidFill>
                <a:latin typeface="Arial"/>
                <a:ea typeface="Arial"/>
                <a:cs typeface="Arial"/>
                <a:sym typeface="Arial"/>
              </a:rPr>
              <a:t>…and the second syllable gets the P.</a:t>
            </a:r>
          </a:p>
          <a:p>
            <a:pPr marL="0" marR="0" indent="0" algn="ctr">
              <a:lnSpc>
                <a:spcPct val="112500"/>
              </a:lnSpc>
              <a:spcBef>
                <a:spcPts val="0"/>
              </a:spcBef>
              <a:spcAft>
                <a:spcPts val="333"/>
              </a:spcAft>
              <a:buNone/>
            </a:pPr>
            <a:r>
              <a:rPr lang="en-US" sz="1466">
                <a:solidFill>
                  <a:srgbClr val="000000"/>
                </a:solidFill>
                <a:latin typeface="Arial"/>
                <a:ea typeface="Arial"/>
                <a:cs typeface="Arial"/>
                <a:sym typeface="Arial"/>
              </a:rPr>
              <a:t>Press space bar three times</a:t>
            </a:r>
          </a:p>
          <a:p>
            <a:pPr marL="0" marR="0" indent="0" algn="l">
              <a:lnSpc>
                <a:spcPct val="112500"/>
              </a:lnSpc>
              <a:spcBef>
                <a:spcPts val="0"/>
              </a:spcBef>
              <a:spcAft>
                <a:spcPts val="333"/>
              </a:spcAft>
              <a:buNone/>
            </a:pPr>
            <a:r>
              <a:rPr lang="en-US" sz="1466">
                <a:solidFill>
                  <a:srgbClr val="000000"/>
                </a:solidFill>
                <a:latin typeface="Arial"/>
                <a:ea typeface="Arial"/>
                <a:cs typeface="Arial"/>
                <a:sym typeface="Arial"/>
              </a:rPr>
              <a:t>The word is cam-pus, campus.</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5"/>
        <p:cNvGrpSpPr/>
        <p:nvPr/>
      </p:nvGrpSpPr>
      <p:grpSpPr>
        <a:xfrm>
          <a:off x="0" y="0"/>
          <a:ext cx="0" cy="0"/>
          <a:chOff x="0" y="0"/>
          <a:chExt cx="0" cy="0"/>
        </a:xfrm>
      </p:grpSpPr>
      <p:sp>
        <p:nvSpPr>
          <p:cNvPr id="516" name="Shape 516"/>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17" name="Shape 517"/>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2"/>
        <p:cNvGrpSpPr/>
        <p:nvPr/>
      </p:nvGrpSpPr>
      <p:grpSpPr>
        <a:xfrm>
          <a:off x="0" y="0"/>
          <a:ext cx="0" cy="0"/>
          <a:chOff x="0" y="0"/>
          <a:chExt cx="0" cy="0"/>
        </a:xfrm>
      </p:grpSpPr>
      <p:sp>
        <p:nvSpPr>
          <p:cNvPr id="533" name="Shape 533"/>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34" name="Shape 534"/>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1"/>
        <p:cNvGrpSpPr/>
        <p:nvPr/>
      </p:nvGrpSpPr>
      <p:grpSpPr>
        <a:xfrm>
          <a:off x="0" y="0"/>
          <a:ext cx="0" cy="0"/>
          <a:chOff x="0" y="0"/>
          <a:chExt cx="0" cy="0"/>
        </a:xfrm>
      </p:grpSpPr>
      <p:sp>
        <p:nvSpPr>
          <p:cNvPr id="542" name="Shape 542"/>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3" name="Shape 543"/>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0"/>
        <p:cNvGrpSpPr/>
        <p:nvPr/>
      </p:nvGrpSpPr>
      <p:grpSpPr>
        <a:xfrm>
          <a:off x="0" y="0"/>
          <a:ext cx="0" cy="0"/>
          <a:chOff x="0" y="0"/>
          <a:chExt cx="0" cy="0"/>
        </a:xfrm>
      </p:grpSpPr>
      <p:sp>
        <p:nvSpPr>
          <p:cNvPr id="551" name="Shape 551"/>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52" name="Shape 552"/>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9"/>
        <p:cNvGrpSpPr/>
        <p:nvPr/>
      </p:nvGrpSpPr>
      <p:grpSpPr>
        <a:xfrm>
          <a:off x="0" y="0"/>
          <a:ext cx="0" cy="0"/>
          <a:chOff x="0" y="0"/>
          <a:chExt cx="0" cy="0"/>
        </a:xfrm>
      </p:grpSpPr>
      <p:sp>
        <p:nvSpPr>
          <p:cNvPr id="560" name="Shape 560"/>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1" name="Shape 561"/>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0"/>
        <p:cNvGrpSpPr/>
        <p:nvPr/>
      </p:nvGrpSpPr>
      <p:grpSpPr>
        <a:xfrm>
          <a:off x="0" y="0"/>
          <a:ext cx="0" cy="0"/>
          <a:chOff x="0" y="0"/>
          <a:chExt cx="0" cy="0"/>
        </a:xfrm>
      </p:grpSpPr>
      <p:sp>
        <p:nvSpPr>
          <p:cNvPr id="571" name="Shape 571"/>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2" name="Shape 572"/>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1"/>
        <p:cNvGrpSpPr/>
        <p:nvPr/>
      </p:nvGrpSpPr>
      <p:grpSpPr>
        <a:xfrm>
          <a:off x="0" y="0"/>
          <a:ext cx="0" cy="0"/>
          <a:chOff x="0" y="0"/>
          <a:chExt cx="0" cy="0"/>
        </a:xfrm>
      </p:grpSpPr>
      <p:sp>
        <p:nvSpPr>
          <p:cNvPr id="582" name="Shape 582"/>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3" name="Shape 583"/>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1"/>
        <p:cNvGrpSpPr/>
        <p:nvPr/>
      </p:nvGrpSpPr>
      <p:grpSpPr>
        <a:xfrm>
          <a:off x="0" y="0"/>
          <a:ext cx="0" cy="0"/>
          <a:chOff x="0" y="0"/>
          <a:chExt cx="0" cy="0"/>
        </a:xfrm>
      </p:grpSpPr>
      <p:sp>
        <p:nvSpPr>
          <p:cNvPr id="592" name="Shape 592"/>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3" name="Shape 593"/>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0"/>
        <p:cNvGrpSpPr/>
        <p:nvPr/>
      </p:nvGrpSpPr>
      <p:grpSpPr>
        <a:xfrm>
          <a:off x="0" y="0"/>
          <a:ext cx="0" cy="0"/>
          <a:chOff x="0" y="0"/>
          <a:chExt cx="0" cy="0"/>
        </a:xfrm>
      </p:grpSpPr>
      <p:sp>
        <p:nvSpPr>
          <p:cNvPr id="601" name="Shape 601"/>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2" name="Shape 602"/>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9"/>
        <p:cNvGrpSpPr/>
        <p:nvPr/>
      </p:nvGrpSpPr>
      <p:grpSpPr>
        <a:xfrm>
          <a:off x="0" y="0"/>
          <a:ext cx="0" cy="0"/>
          <a:chOff x="0" y="0"/>
          <a:chExt cx="0" cy="0"/>
        </a:xfrm>
      </p:grpSpPr>
      <p:sp>
        <p:nvSpPr>
          <p:cNvPr id="610" name="Shape 610"/>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1" name="Shape 611"/>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8"/>
        <p:cNvGrpSpPr/>
        <p:nvPr/>
      </p:nvGrpSpPr>
      <p:grpSpPr>
        <a:xfrm>
          <a:off x="0" y="0"/>
          <a:ext cx="0" cy="0"/>
          <a:chOff x="0" y="0"/>
          <a:chExt cx="0" cy="0"/>
        </a:xfrm>
      </p:grpSpPr>
      <p:sp>
        <p:nvSpPr>
          <p:cNvPr id="619" name="Shape 619"/>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0" name="Shape 620"/>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7"/>
        <p:cNvGrpSpPr/>
        <p:nvPr/>
      </p:nvGrpSpPr>
      <p:grpSpPr>
        <a:xfrm>
          <a:off x="0" y="0"/>
          <a:ext cx="0" cy="0"/>
          <a:chOff x="0" y="0"/>
          <a:chExt cx="0" cy="0"/>
        </a:xfrm>
      </p:grpSpPr>
      <p:sp>
        <p:nvSpPr>
          <p:cNvPr id="628" name="Shape 628"/>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9" name="Shape 629"/>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6"/>
        <p:cNvGrpSpPr/>
        <p:nvPr/>
      </p:nvGrpSpPr>
      <p:grpSpPr>
        <a:xfrm>
          <a:off x="0" y="0"/>
          <a:ext cx="0" cy="0"/>
          <a:chOff x="0" y="0"/>
          <a:chExt cx="0" cy="0"/>
        </a:xfrm>
      </p:grpSpPr>
      <p:sp>
        <p:nvSpPr>
          <p:cNvPr id="637" name="Shape 637"/>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8" name="Shape 638"/>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5"/>
        <p:cNvGrpSpPr/>
        <p:nvPr/>
      </p:nvGrpSpPr>
      <p:grpSpPr>
        <a:xfrm>
          <a:off x="0" y="0"/>
          <a:ext cx="0" cy="0"/>
          <a:chOff x="0" y="0"/>
          <a:chExt cx="0" cy="0"/>
        </a:xfrm>
      </p:grpSpPr>
      <p:sp>
        <p:nvSpPr>
          <p:cNvPr id="646" name="Shape 646"/>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7" name="Shape 647"/>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4"/>
        <p:cNvGrpSpPr/>
        <p:nvPr/>
      </p:nvGrpSpPr>
      <p:grpSpPr>
        <a:xfrm>
          <a:off x="0" y="0"/>
          <a:ext cx="0" cy="0"/>
          <a:chOff x="0" y="0"/>
          <a:chExt cx="0" cy="0"/>
        </a:xfrm>
      </p:grpSpPr>
      <p:sp>
        <p:nvSpPr>
          <p:cNvPr id="655" name="Shape 655"/>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6" name="Shape 656"/>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3"/>
        <p:cNvGrpSpPr/>
        <p:nvPr/>
      </p:nvGrpSpPr>
      <p:grpSpPr>
        <a:xfrm>
          <a:off x="0" y="0"/>
          <a:ext cx="0" cy="0"/>
          <a:chOff x="0" y="0"/>
          <a:chExt cx="0" cy="0"/>
        </a:xfrm>
      </p:grpSpPr>
      <p:sp>
        <p:nvSpPr>
          <p:cNvPr id="664" name="Shape 664"/>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5" name="Shape 665"/>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2"/>
        <p:cNvGrpSpPr/>
        <p:nvPr/>
      </p:nvGrpSpPr>
      <p:grpSpPr>
        <a:xfrm>
          <a:off x="0" y="0"/>
          <a:ext cx="0" cy="0"/>
          <a:chOff x="0" y="0"/>
          <a:chExt cx="0" cy="0"/>
        </a:xfrm>
      </p:grpSpPr>
      <p:sp>
        <p:nvSpPr>
          <p:cNvPr id="673" name="Shape 673"/>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4" name="Shape 674"/>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2"/>
        <p:cNvGrpSpPr/>
        <p:nvPr/>
      </p:nvGrpSpPr>
      <p:grpSpPr>
        <a:xfrm>
          <a:off x="0" y="0"/>
          <a:ext cx="0" cy="0"/>
          <a:chOff x="0" y="0"/>
          <a:chExt cx="0" cy="0"/>
        </a:xfrm>
      </p:grpSpPr>
      <p:sp>
        <p:nvSpPr>
          <p:cNvPr id="683" name="Shape 683"/>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4" name="Shape 684"/>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marL="0" marR="0" indent="0" algn="l">
              <a:lnSpc>
                <a:spcPct val="112500"/>
              </a:lnSpc>
              <a:spcBef>
                <a:spcPts val="0"/>
              </a:spcBef>
              <a:spcAft>
                <a:spcPts val="333"/>
              </a:spcAft>
              <a:buNone/>
            </a:pPr>
            <a:r>
              <a:rPr lang="en-US" sz="1466">
                <a:solidFill>
                  <a:srgbClr val="000000"/>
                </a:solidFill>
                <a:latin typeface="Arial"/>
                <a:ea typeface="Arial"/>
                <a:cs typeface="Arial"/>
                <a:sym typeface="Arial"/>
              </a:rPr>
              <a:t>ESL/EFL teachers are really good at teaching students top-down strategies, i.e. activating background knowledge (schema), skimming, scanning, etc., but bottom-up skills are neglected. Why? Is it perhaps because we’re not as confident in our ability to instruct students in bottom-up skills? Teachers probably naturally lean to top-down skills if they do not know enough about phonics.</a:t>
            </a:r>
          </a:p>
          <a:p>
            <a:endParaRPr lang="en-US" sz="1466">
              <a:solidFill>
                <a:srgbClr val="000000"/>
              </a:solidFill>
              <a:latin typeface="Arial"/>
              <a:ea typeface="Arial"/>
              <a:cs typeface="Arial"/>
              <a:sym typeface="Arial"/>
            </a:endParaRPr>
          </a:p>
          <a:p>
            <a:pPr marL="0" marR="0" indent="0" algn="l">
              <a:lnSpc>
                <a:spcPct val="112500"/>
              </a:lnSpc>
              <a:spcBef>
                <a:spcPts val="0"/>
              </a:spcBef>
              <a:spcAft>
                <a:spcPts val="333"/>
              </a:spcAft>
              <a:buNone/>
            </a:pPr>
            <a:r>
              <a:rPr lang="en-US" sz="1466">
                <a:solidFill>
                  <a:srgbClr val="000000"/>
                </a:solidFill>
                <a:latin typeface="Arial"/>
                <a:ea typeface="Arial"/>
                <a:cs typeface="Arial"/>
                <a:sym typeface="Arial"/>
              </a:rPr>
              <a:t>Many ESL/EFL learners over-rely on top-down skills because they have not been equipped with bottom-up/decoding skills—especially poor readers.</a:t>
            </a:r>
          </a:p>
          <a:p>
            <a:endParaRPr lang="en-US" sz="1466">
              <a:solidFill>
                <a:srgbClr val="000000"/>
              </a:solidFill>
              <a:latin typeface="Arial"/>
              <a:ea typeface="Arial"/>
              <a:cs typeface="Arial"/>
              <a:sym typeface="Arial"/>
            </a:endParaRPr>
          </a:p>
          <a:p>
            <a:endParaRPr lang="en-US" sz="1466">
              <a:solidFill>
                <a:srgbClr val="000000"/>
              </a:solidFill>
              <a:latin typeface="Arial"/>
              <a:ea typeface="Arial"/>
              <a:cs typeface="Arial"/>
              <a:sym typeface="Arial"/>
            </a:endParaRPr>
          </a:p>
          <a:p>
            <a:endParaRPr lang="en-US" sz="1466">
              <a:solidFill>
                <a:srgbClr val="000000"/>
              </a:solidFill>
              <a:latin typeface="Arial"/>
              <a:ea typeface="Arial"/>
              <a:cs typeface="Arial"/>
              <a:sym typeface="Arial"/>
            </a:endParaRPr>
          </a:p>
          <a:p>
            <a:endParaRPr lang="en-US" sz="1466">
              <a:solidFill>
                <a:srgbClr val="000000"/>
              </a:solidFill>
              <a:latin typeface="Arial"/>
              <a:ea typeface="Arial"/>
              <a:cs typeface="Arial"/>
              <a:sym typeface="Arial"/>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2"/>
        <p:cNvGrpSpPr/>
        <p:nvPr/>
      </p:nvGrpSpPr>
      <p:grpSpPr>
        <a:xfrm>
          <a:off x="0" y="0"/>
          <a:ext cx="0" cy="0"/>
          <a:chOff x="0" y="0"/>
          <a:chExt cx="0" cy="0"/>
        </a:xfrm>
      </p:grpSpPr>
      <p:sp>
        <p:nvSpPr>
          <p:cNvPr id="693" name="Shape 693"/>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4" name="Shape 694"/>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marL="0" marR="0" indent="0" algn="l">
              <a:lnSpc>
                <a:spcPct val="112500"/>
              </a:lnSpc>
              <a:spcBef>
                <a:spcPts val="0"/>
              </a:spcBef>
              <a:spcAft>
                <a:spcPts val="333"/>
              </a:spcAft>
              <a:buNone/>
            </a:pPr>
            <a:r>
              <a:rPr lang="en-US" sz="1466">
                <a:solidFill>
                  <a:srgbClr val="000000"/>
                </a:solidFill>
                <a:latin typeface="Arial"/>
                <a:ea typeface="Arial"/>
                <a:cs typeface="Arial"/>
                <a:sym typeface="Arial"/>
              </a:rPr>
              <a:t>Barbara Birch reinforced this when she stated that predicting or skimming strategies may work when reading for pleasure, but they will not do when reading to comprehend journal articles and difficult textbooks (Birch, p. 61).</a:t>
            </a:r>
          </a:p>
          <a:p>
            <a:endParaRPr lang="en-US" sz="1466">
              <a:solidFill>
                <a:srgbClr val="000000"/>
              </a:solidFill>
              <a:latin typeface="Arial"/>
              <a:ea typeface="Arial"/>
              <a:cs typeface="Arial"/>
              <a:sym typeface="Arial"/>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2"/>
        <p:cNvGrpSpPr/>
        <p:nvPr/>
      </p:nvGrpSpPr>
      <p:grpSpPr>
        <a:xfrm>
          <a:off x="0" y="0"/>
          <a:ext cx="0" cy="0"/>
          <a:chOff x="0" y="0"/>
          <a:chExt cx="0" cy="0"/>
        </a:xfrm>
      </p:grpSpPr>
      <p:sp>
        <p:nvSpPr>
          <p:cNvPr id="703" name="Shape 703"/>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4" name="Shape 704"/>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1"/>
        <p:cNvGrpSpPr/>
        <p:nvPr/>
      </p:nvGrpSpPr>
      <p:grpSpPr>
        <a:xfrm>
          <a:off x="0" y="0"/>
          <a:ext cx="0" cy="0"/>
          <a:chOff x="0" y="0"/>
          <a:chExt cx="0" cy="0"/>
        </a:xfrm>
      </p:grpSpPr>
      <p:sp>
        <p:nvSpPr>
          <p:cNvPr id="712" name="Shape 712"/>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3" name="Shape 713"/>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6"/>
        <p:cNvGrpSpPr/>
        <p:nvPr/>
      </p:nvGrpSpPr>
      <p:grpSpPr>
        <a:xfrm>
          <a:off x="0" y="0"/>
          <a:ext cx="0" cy="0"/>
          <a:chOff x="0" y="0"/>
          <a:chExt cx="0" cy="0"/>
        </a:xfrm>
      </p:grpSpPr>
      <p:sp>
        <p:nvSpPr>
          <p:cNvPr id="7" name="Shape 7"/>
          <p:cNvSpPr txBox="1">
            <a:spLocks noGrp="1"/>
          </p:cNvSpPr>
          <p:nvPr>
            <p:ph type="ctrTitle"/>
          </p:nvPr>
        </p:nvSpPr>
        <p:spPr>
          <a:xfrm>
            <a:off x="914400" y="3048000"/>
            <a:ext cx="8331200" cy="1219199"/>
          </a:xfrm>
          <a:prstGeom prst="rect">
            <a:avLst/>
          </a:prstGeom>
        </p:spPr>
        <p:txBody>
          <a:bodyPr lIns="91425" tIns="91425" rIns="91425" bIns="91425" anchor="t" anchorCtr="0"/>
          <a:lstStyle>
            <a:lvl1pPr algn="ctr">
              <a:buSzPct val="100000"/>
              <a:defRPr sz="4800"/>
            </a:lvl1pPr>
            <a:lvl2pPr algn="ctr">
              <a:buSzPct val="100000"/>
              <a:defRPr sz="4800"/>
            </a:lvl2pPr>
            <a:lvl3pPr algn="ctr">
              <a:buSzPct val="100000"/>
              <a:defRPr sz="4800"/>
            </a:lvl3pPr>
            <a:lvl4pPr algn="ctr">
              <a:buSzPct val="100000"/>
              <a:defRPr sz="4800"/>
            </a:lvl4pPr>
            <a:lvl5pPr algn="ctr">
              <a:buSzPct val="100000"/>
              <a:defRPr sz="4800"/>
            </a:lvl5pPr>
            <a:lvl6pPr algn="ctr">
              <a:buSzPct val="100000"/>
              <a:defRPr sz="4800"/>
            </a:lvl6pPr>
            <a:lvl7pPr algn="ctr">
              <a:buSzPct val="100000"/>
              <a:defRPr sz="4800"/>
            </a:lvl7pPr>
            <a:lvl8pPr algn="ctr">
              <a:buSzPct val="100000"/>
              <a:defRPr sz="4800"/>
            </a:lvl8pPr>
            <a:lvl9pPr algn="ctr">
              <a:buSzPct val="100000"/>
              <a:defRPr sz="4800"/>
            </a:lvl9pPr>
          </a:lstStyle>
          <a:p>
            <a:endParaRPr/>
          </a:p>
        </p:txBody>
      </p:sp>
      <p:sp>
        <p:nvSpPr>
          <p:cNvPr id="8" name="Shape 8"/>
          <p:cNvSpPr txBox="1">
            <a:spLocks noGrp="1"/>
          </p:cNvSpPr>
          <p:nvPr>
            <p:ph type="subTitle" idx="1"/>
          </p:nvPr>
        </p:nvSpPr>
        <p:spPr>
          <a:xfrm>
            <a:off x="1828800" y="4572000"/>
            <a:ext cx="6502399" cy="914400"/>
          </a:xfrm>
          <a:prstGeom prst="rect">
            <a:avLst/>
          </a:prstGeom>
        </p:spPr>
        <p:txBody>
          <a:bodyPr lIns="91425" tIns="91425" rIns="91425" bIns="91425" anchor="t" anchorCtr="0"/>
          <a:lstStyle>
            <a:lvl1pPr algn="ctr">
              <a:buSzPct val="100000"/>
              <a:defRPr sz="3200"/>
            </a:lvl1pPr>
            <a:lvl2pPr algn="ctr">
              <a:buSzPct val="100000"/>
              <a:defRPr sz="3200"/>
            </a:lvl2pPr>
            <a:lvl3pPr algn="ctr">
              <a:buSzPct val="100000"/>
              <a:defRPr sz="3200"/>
            </a:lvl3pPr>
            <a:lvl4pPr algn="ctr">
              <a:buSzPct val="100000"/>
              <a:defRPr sz="3200"/>
            </a:lvl4pPr>
            <a:lvl5pPr algn="ctr">
              <a:buSzPct val="100000"/>
              <a:defRPr sz="3200"/>
            </a:lvl5pPr>
            <a:lvl6pPr algn="ctr">
              <a:buSzPct val="100000"/>
              <a:defRPr sz="3200"/>
            </a:lvl6pPr>
            <a:lvl7pPr algn="ctr">
              <a:buSzPct val="100000"/>
              <a:defRPr sz="3200"/>
            </a:lvl7pPr>
            <a:lvl8pPr algn="ctr">
              <a:buSzPct val="100000"/>
              <a:defRPr sz="3200"/>
            </a:lvl8pPr>
            <a:lvl9pPr algn="ctr">
              <a:buSzPct val="100000"/>
              <a:defRPr sz="32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304800" y="304800"/>
            <a:ext cx="9550400" cy="914400"/>
          </a:xfrm>
          <a:prstGeom prst="rect">
            <a:avLst/>
          </a:prstGeom>
        </p:spPr>
        <p:txBody>
          <a:bodyPr lIns="91425" tIns="91425" rIns="91425" bIns="91425" anchor="t" anchorCtr="0"/>
          <a:lstStyle>
            <a:lvl1pPr>
              <a:buSzPct val="99224"/>
              <a:defRPr sz="4266"/>
            </a:lvl1pPr>
            <a:lvl2pPr>
              <a:buSzPct val="99224"/>
              <a:defRPr sz="4266"/>
            </a:lvl2pPr>
            <a:lvl3pPr>
              <a:buSzPct val="99224"/>
              <a:defRPr sz="4266"/>
            </a:lvl3pPr>
            <a:lvl4pPr>
              <a:buSzPct val="99224"/>
              <a:defRPr sz="4266"/>
            </a:lvl4pPr>
            <a:lvl5pPr>
              <a:buSzPct val="99224"/>
              <a:defRPr sz="4266"/>
            </a:lvl5pPr>
            <a:lvl6pPr>
              <a:buSzPct val="99224"/>
              <a:defRPr sz="4266"/>
            </a:lvl6pPr>
            <a:lvl7pPr>
              <a:buSzPct val="99224"/>
              <a:defRPr sz="4266"/>
            </a:lvl7pPr>
            <a:lvl8pPr>
              <a:buSzPct val="99224"/>
              <a:defRPr sz="4266"/>
            </a:lvl8pPr>
            <a:lvl9pPr>
              <a:buSzPct val="99224"/>
              <a:defRPr sz="4266"/>
            </a:lvl9pPr>
          </a:lstStyle>
          <a:p>
            <a:endParaRPr/>
          </a:p>
        </p:txBody>
      </p:sp>
      <p:sp>
        <p:nvSpPr>
          <p:cNvPr id="11" name="Shape 11"/>
          <p:cNvSpPr txBox="1">
            <a:spLocks noGrp="1"/>
          </p:cNvSpPr>
          <p:nvPr>
            <p:ph type="body" idx="1"/>
          </p:nvPr>
        </p:nvSpPr>
        <p:spPr>
          <a:xfrm>
            <a:off x="304800" y="1828800"/>
            <a:ext cx="9550400" cy="5486399"/>
          </a:xfrm>
          <a:prstGeom prst="rect">
            <a:avLst/>
          </a:prstGeom>
        </p:spPr>
        <p:txBody>
          <a:bodyPr lIns="91425" tIns="91425" rIns="91425" bIns="91425" anchor="t" anchorCtr="0"/>
          <a:lstStyle>
            <a:lvl1pPr>
              <a:buSzPct val="98765"/>
              <a:defRPr sz="2666"/>
            </a:lvl1pPr>
            <a:lvl2pPr>
              <a:buSzPct val="98765"/>
              <a:defRPr sz="2666"/>
            </a:lvl2pPr>
            <a:lvl3pPr>
              <a:buSzPct val="98765"/>
              <a:defRPr sz="2666"/>
            </a:lvl3pPr>
            <a:lvl4pPr>
              <a:buSzPct val="98765"/>
              <a:defRPr sz="2666"/>
            </a:lvl4pPr>
            <a:lvl5pPr>
              <a:buSzPct val="98765"/>
              <a:defRPr sz="2666"/>
            </a:lvl5pPr>
            <a:lvl6pPr>
              <a:buSzPct val="98765"/>
              <a:defRPr sz="2666"/>
            </a:lvl6pPr>
            <a:lvl7pPr>
              <a:buSzPct val="98765"/>
              <a:defRPr sz="2666"/>
            </a:lvl7pPr>
            <a:lvl8pPr>
              <a:buSzPct val="98765"/>
              <a:defRPr sz="2666"/>
            </a:lvl8pPr>
            <a:lvl9pPr>
              <a:buSzPct val="98765"/>
              <a:defRPr sz="2666"/>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304800" y="304800"/>
            <a:ext cx="9550400" cy="914400"/>
          </a:xfrm>
          <a:prstGeom prst="rect">
            <a:avLst/>
          </a:prstGeom>
        </p:spPr>
        <p:txBody>
          <a:bodyPr lIns="91425" tIns="91425" rIns="91425" bIns="91425" anchor="t" anchorCtr="0"/>
          <a:lstStyle>
            <a:lvl1pPr>
              <a:buSzPct val="99224"/>
              <a:defRPr sz="4266"/>
            </a:lvl1pPr>
            <a:lvl2pPr>
              <a:buSzPct val="99224"/>
              <a:defRPr sz="4266"/>
            </a:lvl2pPr>
            <a:lvl3pPr>
              <a:buSzPct val="99224"/>
              <a:defRPr sz="4266"/>
            </a:lvl3pPr>
            <a:lvl4pPr>
              <a:buSzPct val="99224"/>
              <a:defRPr sz="4266"/>
            </a:lvl4pPr>
            <a:lvl5pPr>
              <a:buSzPct val="99224"/>
              <a:defRPr sz="4266"/>
            </a:lvl5pPr>
            <a:lvl6pPr>
              <a:buSzPct val="99224"/>
              <a:defRPr sz="4266"/>
            </a:lvl6pPr>
            <a:lvl7pPr>
              <a:buSzPct val="99224"/>
              <a:defRPr sz="4266"/>
            </a:lvl7pPr>
            <a:lvl8pPr>
              <a:buSzPct val="99224"/>
              <a:defRPr sz="4266"/>
            </a:lvl8pPr>
            <a:lvl9pPr>
              <a:buSzPct val="99224"/>
              <a:defRPr sz="4266"/>
            </a:lvl9pPr>
          </a:lstStyle>
          <a:p>
            <a:endParaRPr/>
          </a:p>
        </p:txBody>
      </p:sp>
      <p:sp>
        <p:nvSpPr>
          <p:cNvPr id="14" name="Shape 14"/>
          <p:cNvSpPr txBox="1">
            <a:spLocks noGrp="1"/>
          </p:cNvSpPr>
          <p:nvPr>
            <p:ph type="body" idx="1"/>
          </p:nvPr>
        </p:nvSpPr>
        <p:spPr>
          <a:xfrm>
            <a:off x="304800" y="1828800"/>
            <a:ext cx="4470399" cy="5486399"/>
          </a:xfrm>
          <a:prstGeom prst="rect">
            <a:avLst/>
          </a:prstGeom>
        </p:spPr>
        <p:txBody>
          <a:bodyPr lIns="91425" tIns="91425" rIns="91425" bIns="91425" anchor="t" anchorCtr="0"/>
          <a:lstStyle>
            <a:lvl1pPr>
              <a:buSzPct val="98765"/>
              <a:defRPr sz="2666"/>
            </a:lvl1pPr>
            <a:lvl2pPr>
              <a:buSzPct val="98765"/>
              <a:defRPr sz="2666"/>
            </a:lvl2pPr>
            <a:lvl3pPr>
              <a:buSzPct val="98765"/>
              <a:defRPr sz="2666"/>
            </a:lvl3pPr>
            <a:lvl4pPr>
              <a:buSzPct val="98765"/>
              <a:defRPr sz="2666"/>
            </a:lvl4pPr>
            <a:lvl5pPr>
              <a:buSzPct val="98765"/>
              <a:defRPr sz="2666"/>
            </a:lvl5pPr>
            <a:lvl6pPr>
              <a:buSzPct val="98765"/>
              <a:defRPr sz="2666"/>
            </a:lvl6pPr>
            <a:lvl7pPr>
              <a:buSzPct val="98765"/>
              <a:defRPr sz="2666"/>
            </a:lvl7pPr>
            <a:lvl8pPr>
              <a:buSzPct val="98765"/>
              <a:defRPr sz="2666"/>
            </a:lvl8pPr>
            <a:lvl9pPr>
              <a:buSzPct val="98765"/>
              <a:defRPr sz="2666"/>
            </a:lvl9pPr>
          </a:lstStyle>
          <a:p>
            <a:endParaRPr/>
          </a:p>
        </p:txBody>
      </p:sp>
      <p:sp>
        <p:nvSpPr>
          <p:cNvPr id="15" name="Shape 15"/>
          <p:cNvSpPr txBox="1">
            <a:spLocks noGrp="1"/>
          </p:cNvSpPr>
          <p:nvPr>
            <p:ph type="body" idx="2"/>
          </p:nvPr>
        </p:nvSpPr>
        <p:spPr>
          <a:xfrm>
            <a:off x="5384800" y="1828800"/>
            <a:ext cx="4470399" cy="5486399"/>
          </a:xfrm>
          <a:prstGeom prst="rect">
            <a:avLst/>
          </a:prstGeom>
        </p:spPr>
        <p:txBody>
          <a:bodyPr lIns="91425" tIns="91425" rIns="91425" bIns="91425" anchor="t" anchorCtr="0"/>
          <a:lstStyle>
            <a:lvl1pPr>
              <a:buSzPct val="98765"/>
              <a:defRPr sz="2666"/>
            </a:lvl1pPr>
            <a:lvl2pPr>
              <a:buSzPct val="98765"/>
              <a:defRPr sz="2666"/>
            </a:lvl2pPr>
            <a:lvl3pPr>
              <a:buSzPct val="98765"/>
              <a:defRPr sz="2666"/>
            </a:lvl3pPr>
            <a:lvl4pPr>
              <a:buSzPct val="98765"/>
              <a:defRPr sz="2666"/>
            </a:lvl4pPr>
            <a:lvl5pPr>
              <a:buSzPct val="98765"/>
              <a:defRPr sz="2666"/>
            </a:lvl5pPr>
            <a:lvl6pPr>
              <a:buSzPct val="98765"/>
              <a:defRPr sz="2666"/>
            </a:lvl6pPr>
            <a:lvl7pPr>
              <a:buSzPct val="98765"/>
              <a:defRPr sz="2666"/>
            </a:lvl7pPr>
            <a:lvl8pPr>
              <a:buSzPct val="98765"/>
              <a:defRPr sz="2666"/>
            </a:lvl8pPr>
            <a:lvl9pPr>
              <a:buSzPct val="98765"/>
              <a:defRPr sz="2666"/>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16"/>
        <p:cNvGrpSpPr/>
        <p:nvPr/>
      </p:nvGrpSpPr>
      <p:grpSpPr>
        <a:xfrm>
          <a:off x="0" y="0"/>
          <a:ext cx="0" cy="0"/>
          <a:chOff x="0" y="0"/>
          <a:chExt cx="0" cy="0"/>
        </a:xfrm>
      </p:grpSpPr>
      <p:sp>
        <p:nvSpPr>
          <p:cNvPr id="17" name="Shape 17"/>
          <p:cNvSpPr txBox="1">
            <a:spLocks noGrp="1"/>
          </p:cNvSpPr>
          <p:nvPr>
            <p:ph type="body" idx="1"/>
          </p:nvPr>
        </p:nvSpPr>
        <p:spPr>
          <a:xfrm>
            <a:off x="304800" y="6705600"/>
            <a:ext cx="9550400" cy="609599"/>
          </a:xfrm>
          <a:prstGeom prst="rect">
            <a:avLst/>
          </a:prstGeom>
        </p:spPr>
        <p:txBody>
          <a:bodyPr lIns="91425" tIns="91425" rIns="91425" bIns="91425" anchor="t" anchorCtr="0"/>
          <a:lstStyle>
            <a:lvl1pPr algn="ctr">
              <a:buSzPct val="100000"/>
              <a:defRPr sz="3200"/>
            </a:lvl1pPr>
            <a:lvl2pPr algn="ctr">
              <a:buSzPct val="100000"/>
              <a:defRPr sz="3200"/>
            </a:lvl2pPr>
            <a:lvl3pPr algn="ctr">
              <a:buSzPct val="100000"/>
              <a:defRPr sz="3200"/>
            </a:lvl3pPr>
            <a:lvl4pPr algn="ctr">
              <a:buSzPct val="100000"/>
              <a:defRPr sz="3200"/>
            </a:lvl4pPr>
            <a:lvl5pPr algn="ctr">
              <a:buSzPct val="100000"/>
              <a:defRPr sz="3200"/>
            </a:lvl5pPr>
            <a:lvl6pPr algn="ctr">
              <a:buSzPct val="100000"/>
              <a:defRPr sz="3200"/>
            </a:lvl6pPr>
            <a:lvl7pPr algn="ctr">
              <a:buSzPct val="100000"/>
              <a:defRPr sz="3200"/>
            </a:lvl7pPr>
            <a:lvl8pPr algn="ctr">
              <a:buSzPct val="100000"/>
              <a:defRPr sz="3200"/>
            </a:lvl8pPr>
            <a:lvl9pPr algn="ctr">
              <a:buSzPct val="100000"/>
              <a:defRPr sz="32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png"/><Relationship Id="rId7"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9.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1.png"/><Relationship Id="rId4" Type="http://schemas.openxmlformats.org/officeDocument/2006/relationships/image" Target="../media/image11.pn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1.png"/><Relationship Id="rId4" Type="http://schemas.openxmlformats.org/officeDocument/2006/relationships/image" Target="../media/image12.pn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1.png"/><Relationship Id="rId4" Type="http://schemas.openxmlformats.org/officeDocument/2006/relationships/image" Target="../media/image13.png"/></Relationships>
</file>

<file path=ppt/slides/_rels/slide3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png"/><Relationship Id="rId7"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15.png"/><Relationship Id="rId4" Type="http://schemas.openxmlformats.org/officeDocument/2006/relationships/image" Target="../media/image14.pn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3.png"/><Relationship Id="rId2" Type="http://schemas.openxmlformats.org/officeDocument/2006/relationships/notesSlide" Target="../notesSlides/notesSlide36.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13.png"/><Relationship Id="rId4" Type="http://schemas.openxmlformats.org/officeDocument/2006/relationships/image" Target="../media/image14.png"/></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6.png"/></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13.png"/><Relationship Id="rId2" Type="http://schemas.openxmlformats.org/officeDocument/2006/relationships/notesSlide" Target="../notesSlides/notesSlide39.xml"/><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png"/></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3.png"/><Relationship Id="rId2" Type="http://schemas.openxmlformats.org/officeDocument/2006/relationships/notesSlide" Target="../notesSlides/notesSlide41.xml"/><Relationship Id="rId1" Type="http://schemas.openxmlformats.org/officeDocument/2006/relationships/slideLayout" Target="../slideLayouts/slideLayout1.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4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png"/><Relationship Id="rId7"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1.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 Id="rId9" Type="http://schemas.openxmlformats.org/officeDocument/2006/relationships/image" Target="../media/image23.png"/></Relationships>
</file>

<file path=ppt/slides/_rels/slide43.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png"/><Relationship Id="rId7" Type="http://schemas.openxmlformats.org/officeDocument/2006/relationships/image" Target="../media/image26.png"/><Relationship Id="rId2" Type="http://schemas.openxmlformats.org/officeDocument/2006/relationships/notesSlide" Target="../notesSlides/notesSlide43.xml"/><Relationship Id="rId1" Type="http://schemas.openxmlformats.org/officeDocument/2006/relationships/slideLayout" Target="../slideLayouts/slideLayout1.xml"/><Relationship Id="rId6" Type="http://schemas.openxmlformats.org/officeDocument/2006/relationships/image" Target="../media/image23.png"/><Relationship Id="rId5" Type="http://schemas.openxmlformats.org/officeDocument/2006/relationships/image" Target="../media/image25.png"/><Relationship Id="rId10" Type="http://schemas.openxmlformats.org/officeDocument/2006/relationships/image" Target="../media/image3.png"/><Relationship Id="rId4" Type="http://schemas.openxmlformats.org/officeDocument/2006/relationships/image" Target="../media/image24.png"/><Relationship Id="rId9" Type="http://schemas.openxmlformats.org/officeDocument/2006/relationships/image" Target="../media/image1.png"/></Relationships>
</file>

<file path=ppt/slides/_rels/slide4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2.png"/><Relationship Id="rId7" Type="http://schemas.openxmlformats.org/officeDocument/2006/relationships/image" Target="../media/image31.png"/><Relationship Id="rId2" Type="http://schemas.openxmlformats.org/officeDocument/2006/relationships/notesSlide" Target="../notesSlides/notesSlide44.xml"/><Relationship Id="rId1" Type="http://schemas.openxmlformats.org/officeDocument/2006/relationships/slideLayout" Target="../slideLayouts/slideLayout1.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 Id="rId9" Type="http://schemas.openxmlformats.org/officeDocument/2006/relationships/image" Target="../media/image3.png"/></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6.xml.rels><?xml version="1.0" encoding="UTF-8" standalone="yes"?>
<Relationships xmlns="http://schemas.openxmlformats.org/package/2006/relationships"><Relationship Id="rId8" Type="http://schemas.openxmlformats.org/officeDocument/2006/relationships/image" Target="../media/image34.png"/><Relationship Id="rId3" Type="http://schemas.openxmlformats.org/officeDocument/2006/relationships/image" Target="../media/image1.png"/><Relationship Id="rId7" Type="http://schemas.openxmlformats.org/officeDocument/2006/relationships/image" Target="../media/image33.png"/><Relationship Id="rId2" Type="http://schemas.openxmlformats.org/officeDocument/2006/relationships/notesSlide" Target="../notesSlides/notesSlide46.xml"/><Relationship Id="rId1" Type="http://schemas.openxmlformats.org/officeDocument/2006/relationships/slideLayout" Target="../slideLayouts/slideLayout1.xml"/><Relationship Id="rId6" Type="http://schemas.openxmlformats.org/officeDocument/2006/relationships/image" Target="../media/image32.png"/><Relationship Id="rId5" Type="http://schemas.openxmlformats.org/officeDocument/2006/relationships/image" Target="../media/image3.png"/><Relationship Id="rId10" Type="http://schemas.openxmlformats.org/officeDocument/2006/relationships/image" Target="../media/image36.png"/><Relationship Id="rId4" Type="http://schemas.openxmlformats.org/officeDocument/2006/relationships/image" Target="../media/image2.png"/><Relationship Id="rId9" Type="http://schemas.openxmlformats.org/officeDocument/2006/relationships/image" Target="../media/image35.png"/></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9.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0.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5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5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9.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0.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6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6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6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6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6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
        <p:cNvGrpSpPr/>
        <p:nvPr/>
      </p:nvGrpSpPr>
      <p:grpSpPr>
        <a:xfrm>
          <a:off x="0" y="0"/>
          <a:ext cx="0" cy="0"/>
          <a:chOff x="0" y="0"/>
          <a:chExt cx="0" cy="0"/>
        </a:xfrm>
      </p:grpSpPr>
      <p:sp>
        <p:nvSpPr>
          <p:cNvPr id="19" name="Shape 19"/>
          <p:cNvSpPr/>
          <p:nvPr/>
        </p:nvSpPr>
        <p:spPr>
          <a:xfrm>
            <a:off x="0" y="0"/>
            <a:ext cx="931325" cy="7620000"/>
          </a:xfrm>
          <a:prstGeom prst="rect">
            <a:avLst/>
          </a:prstGeom>
          <a:blipFill>
            <a:blip r:embed="rId3"/>
            <a:stretch>
              <a:fillRect/>
            </a:stretch>
          </a:blipFill>
        </p:spPr>
      </p:sp>
      <p:sp>
        <p:nvSpPr>
          <p:cNvPr id="20" name="Shape 20"/>
          <p:cNvSpPr/>
          <p:nvPr/>
        </p:nvSpPr>
        <p:spPr>
          <a:xfrm>
            <a:off x="7154325" y="52900"/>
            <a:ext cx="3005650" cy="1471074"/>
          </a:xfrm>
          <a:prstGeom prst="rect">
            <a:avLst/>
          </a:prstGeom>
          <a:blipFill>
            <a:blip r:embed="rId4"/>
            <a:stretch>
              <a:fillRect/>
            </a:stretch>
          </a:blipFill>
        </p:spPr>
      </p:sp>
      <p:sp>
        <p:nvSpPr>
          <p:cNvPr id="21" name="Shape 21"/>
          <p:cNvSpPr/>
          <p:nvPr/>
        </p:nvSpPr>
        <p:spPr>
          <a:xfrm>
            <a:off x="7154325" y="52900"/>
            <a:ext cx="3005650" cy="1471074"/>
          </a:xfrm>
          <a:prstGeom prst="rect">
            <a:avLst/>
          </a:prstGeom>
          <a:blipFill>
            <a:blip r:embed="rId4"/>
            <a:stretch>
              <a:fillRect/>
            </a:stretch>
          </a:blipFill>
        </p:spPr>
      </p:sp>
      <p:sp>
        <p:nvSpPr>
          <p:cNvPr id="22" name="Shape 22"/>
          <p:cNvSpPr txBox="1"/>
          <p:nvPr/>
        </p:nvSpPr>
        <p:spPr>
          <a:xfrm>
            <a:off x="1202950" y="1927925"/>
            <a:ext cx="8761575" cy="4323625"/>
          </a:xfrm>
          <a:prstGeom prst="rect">
            <a:avLst/>
          </a:prstGeom>
        </p:spPr>
        <p:txBody>
          <a:bodyPr lIns="38100" tIns="38100" rIns="38100" bIns="38100" anchor="t" anchorCtr="0">
            <a:noAutofit/>
          </a:bodyPr>
          <a:lstStyle/>
          <a:p>
            <a:pPr marL="0" marR="0" indent="0" algn="ctr">
              <a:lnSpc>
                <a:spcPct val="132017"/>
              </a:lnSpc>
              <a:spcBef>
                <a:spcPts val="0"/>
              </a:spcBef>
              <a:spcAft>
                <a:spcPts val="0"/>
              </a:spcAft>
              <a:buNone/>
            </a:pPr>
            <a:r>
              <a:rPr lang="en-US" sz="6333" b="1" i="1">
                <a:solidFill>
                  <a:srgbClr val="12195C"/>
                </a:solidFill>
                <a:latin typeface="Arial"/>
                <a:ea typeface="Arial"/>
                <a:cs typeface="Arial"/>
                <a:sym typeface="Arial"/>
              </a:rPr>
              <a:t>An Interactive Approach to Teaching L2 Reading: From the Bottom-Up</a:t>
            </a:r>
          </a:p>
        </p:txBody>
      </p:sp>
      <p:sp>
        <p:nvSpPr>
          <p:cNvPr id="23" name="Shape 23"/>
          <p:cNvSpPr/>
          <p:nvPr/>
        </p:nvSpPr>
        <p:spPr>
          <a:xfrm>
            <a:off x="0" y="0"/>
            <a:ext cx="931325" cy="7620000"/>
          </a:xfrm>
          <a:prstGeom prst="rect">
            <a:avLst/>
          </a:prstGeom>
          <a:blipFill>
            <a:blip r:embed="rId3"/>
            <a:stretch>
              <a:fillRect/>
            </a:stretch>
          </a:blipFill>
        </p:spPr>
      </p:sp>
      <p:sp>
        <p:nvSpPr>
          <p:cNvPr id="24" name="Shape 24"/>
          <p:cNvSpPr txBox="1"/>
          <p:nvPr/>
        </p:nvSpPr>
        <p:spPr>
          <a:xfrm>
            <a:off x="1287625" y="6399375"/>
            <a:ext cx="8507575" cy="1021624"/>
          </a:xfrm>
          <a:prstGeom prst="rect">
            <a:avLst/>
          </a:prstGeom>
        </p:spPr>
        <p:txBody>
          <a:bodyPr lIns="38100" tIns="38100" rIns="38100" bIns="38100" anchor="t" anchorCtr="0">
            <a:noAutofit/>
          </a:bodyPr>
          <a:lstStyle/>
          <a:p>
            <a:pPr marL="0" marR="0" indent="0" algn="ctr">
              <a:lnSpc>
                <a:spcPct val="119642"/>
              </a:lnSpc>
              <a:spcBef>
                <a:spcPts val="0"/>
              </a:spcBef>
              <a:spcAft>
                <a:spcPts val="0"/>
              </a:spcAft>
              <a:buNone/>
            </a:pPr>
            <a:r>
              <a:rPr lang="en-US" sz="1555">
                <a:solidFill>
                  <a:srgbClr val="000000"/>
                </a:solidFill>
                <a:latin typeface="Arial"/>
                <a:ea typeface="Arial"/>
                <a:cs typeface="Arial"/>
                <a:sym typeface="Arial"/>
              </a:rPr>
              <a:t>Heidi Hyte</a:t>
            </a:r>
          </a:p>
          <a:p>
            <a:pPr marL="0" marR="0" indent="0" algn="ctr">
              <a:lnSpc>
                <a:spcPct val="119642"/>
              </a:lnSpc>
              <a:spcBef>
                <a:spcPts val="0"/>
              </a:spcBef>
              <a:spcAft>
                <a:spcPts val="0"/>
              </a:spcAft>
              <a:buNone/>
            </a:pPr>
            <a:r>
              <a:rPr lang="en-US" sz="1555">
                <a:solidFill>
                  <a:srgbClr val="000000"/>
                </a:solidFill>
                <a:latin typeface="Arial"/>
                <a:ea typeface="Arial"/>
                <a:cs typeface="Arial"/>
                <a:sym typeface="Arial"/>
              </a:rPr>
              <a:t>Brigham Young University</a:t>
            </a:r>
          </a:p>
          <a:p>
            <a:pPr marL="0" marR="0" indent="0" algn="ctr">
              <a:lnSpc>
                <a:spcPct val="119642"/>
              </a:lnSpc>
              <a:spcBef>
                <a:spcPts val="0"/>
              </a:spcBef>
              <a:spcAft>
                <a:spcPts val="0"/>
              </a:spcAft>
              <a:buNone/>
            </a:pPr>
            <a:r>
              <a:rPr lang="en-US" sz="1555">
                <a:solidFill>
                  <a:srgbClr val="000000"/>
                </a:solidFill>
                <a:latin typeface="Arial"/>
                <a:ea typeface="Arial"/>
                <a:cs typeface="Arial"/>
                <a:sym typeface="Arial"/>
              </a:rPr>
              <a:t>heidi_hyte@byu.edu</a:t>
            </a:r>
          </a:p>
          <a:p>
            <a:pPr marL="0" marR="0" indent="0" algn="ctr">
              <a:lnSpc>
                <a:spcPct val="119642"/>
              </a:lnSpc>
              <a:spcBef>
                <a:spcPts val="0"/>
              </a:spcBef>
              <a:spcAft>
                <a:spcPts val="0"/>
              </a:spcAft>
              <a:buNone/>
            </a:pPr>
            <a:r>
              <a:rPr lang="en-US" sz="1555">
                <a:solidFill>
                  <a:srgbClr val="000000"/>
                </a:solidFill>
                <a:latin typeface="Arial"/>
                <a:ea typeface="Arial"/>
                <a:cs typeface="Arial"/>
                <a:sym typeface="Arial"/>
              </a:rPr>
              <a:t>heidi@readinghorizons.com</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p:nvPr/>
        </p:nvSpPr>
        <p:spPr>
          <a:xfrm>
            <a:off x="0" y="0"/>
            <a:ext cx="931325" cy="7620000"/>
          </a:xfrm>
          <a:prstGeom prst="rect">
            <a:avLst/>
          </a:prstGeom>
          <a:blipFill>
            <a:blip r:embed="rId3"/>
            <a:stretch>
              <a:fillRect/>
            </a:stretch>
          </a:blipFill>
        </p:spPr>
      </p:sp>
      <p:sp>
        <p:nvSpPr>
          <p:cNvPr id="101" name="Shape 101"/>
          <p:cNvSpPr/>
          <p:nvPr/>
        </p:nvSpPr>
        <p:spPr>
          <a:xfrm>
            <a:off x="7154325" y="52900"/>
            <a:ext cx="3005650" cy="1471074"/>
          </a:xfrm>
          <a:prstGeom prst="rect">
            <a:avLst/>
          </a:prstGeom>
          <a:blipFill>
            <a:blip r:embed="rId4"/>
            <a:stretch>
              <a:fillRect/>
            </a:stretch>
          </a:blipFill>
        </p:spPr>
      </p:sp>
      <p:sp>
        <p:nvSpPr>
          <p:cNvPr id="102" name="Shape 102"/>
          <p:cNvSpPr txBox="1">
            <a:spLocks noGrp="1"/>
          </p:cNvSpPr>
          <p:nvPr>
            <p:ph type="title"/>
          </p:nvPr>
        </p:nvSpPr>
        <p:spPr>
          <a:xfrm>
            <a:off x="864300" y="220475"/>
            <a:ext cx="9100250" cy="1787649"/>
          </a:xfrm>
          <a:prstGeom prst="rect">
            <a:avLst/>
          </a:prstGeom>
        </p:spPr>
        <p:txBody>
          <a:bodyPr lIns="38100" tIns="38100" rIns="38100" bIns="38100" anchor="ctr" anchorCtr="0">
            <a:noAutofit/>
          </a:bodyPr>
          <a:lstStyle/>
          <a:p>
            <a:pPr marL="0" marR="0" indent="0" algn="ctr">
              <a:lnSpc>
                <a:spcPct val="119886"/>
              </a:lnSpc>
              <a:spcBef>
                <a:spcPts val="0"/>
              </a:spcBef>
              <a:spcAft>
                <a:spcPts val="0"/>
              </a:spcAft>
              <a:buNone/>
            </a:pPr>
            <a:r>
              <a:rPr lang="en-US" sz="4888">
                <a:solidFill>
                  <a:srgbClr val="000066"/>
                </a:solidFill>
                <a:latin typeface="Arial"/>
                <a:ea typeface="Arial"/>
                <a:cs typeface="Arial"/>
                <a:sym typeface="Arial"/>
              </a:rPr>
              <a:t>Factors that influence </a:t>
            </a:r>
            <a:br>
              <a:rPr lang="en-US" sz="4888">
                <a:solidFill>
                  <a:srgbClr val="000066"/>
                </a:solidFill>
                <a:latin typeface="Arial"/>
                <a:ea typeface="Arial"/>
                <a:cs typeface="Arial"/>
                <a:sym typeface="Arial"/>
              </a:rPr>
            </a:br>
            <a:r>
              <a:rPr lang="en-US" sz="4888">
                <a:solidFill>
                  <a:srgbClr val="000066"/>
                </a:solidFill>
                <a:latin typeface="Arial"/>
                <a:ea typeface="Arial"/>
                <a:cs typeface="Arial"/>
                <a:sym typeface="Arial"/>
              </a:rPr>
              <a:t>reading comprehension:</a:t>
            </a:r>
          </a:p>
        </p:txBody>
      </p:sp>
      <p:sp>
        <p:nvSpPr>
          <p:cNvPr id="103" name="Shape 103"/>
          <p:cNvSpPr txBox="1">
            <a:spLocks noGrp="1"/>
          </p:cNvSpPr>
          <p:nvPr>
            <p:ph type="body" idx="1"/>
          </p:nvPr>
        </p:nvSpPr>
        <p:spPr>
          <a:xfrm>
            <a:off x="1118300" y="1744475"/>
            <a:ext cx="8507575" cy="4884550"/>
          </a:xfrm>
          <a:prstGeom prst="rect">
            <a:avLst/>
          </a:prstGeom>
        </p:spPr>
        <p:txBody>
          <a:bodyPr lIns="38100" tIns="38100" rIns="38100" bIns="38100" anchor="t" anchorCtr="0">
            <a:noAutofit/>
          </a:bodyPr>
          <a:lstStyle/>
          <a:p>
            <a:pPr marL="381000" marR="0" lvl="0" indent="-276577" algn="l">
              <a:lnSpc>
                <a:spcPct val="119921"/>
              </a:lnSpc>
              <a:spcBef>
                <a:spcPts val="0"/>
              </a:spcBef>
              <a:spcAft>
                <a:spcPts val="0"/>
              </a:spcAft>
              <a:buClr>
                <a:srgbClr val="000066"/>
              </a:buClr>
              <a:buSzPct val="164609"/>
              <a:buFont typeface="Arial"/>
              <a:buChar char="•"/>
            </a:pPr>
            <a:r>
              <a:rPr lang="en-US" sz="3555">
                <a:solidFill>
                  <a:srgbClr val="000066"/>
                </a:solidFill>
                <a:latin typeface="Arial"/>
                <a:ea typeface="Arial"/>
                <a:cs typeface="Arial"/>
                <a:sym typeface="Arial"/>
              </a:rPr>
              <a:t>The reader</a:t>
            </a:r>
          </a:p>
          <a:p>
            <a:pPr marL="381000" marR="0" lvl="0" indent="-276577" algn="l">
              <a:lnSpc>
                <a:spcPct val="119921"/>
              </a:lnSpc>
              <a:spcBef>
                <a:spcPts val="635"/>
              </a:spcBef>
              <a:spcAft>
                <a:spcPts val="0"/>
              </a:spcAft>
              <a:buClr>
                <a:srgbClr val="000066"/>
              </a:buClr>
              <a:buSzPct val="164609"/>
              <a:buFont typeface="Arial"/>
              <a:buChar char="•"/>
            </a:pPr>
            <a:r>
              <a:rPr lang="en-US" sz="3555">
                <a:solidFill>
                  <a:srgbClr val="000066"/>
                </a:solidFill>
                <a:latin typeface="Arial"/>
                <a:ea typeface="Arial"/>
                <a:cs typeface="Arial"/>
                <a:sym typeface="Arial"/>
              </a:rPr>
              <a:t>The text</a:t>
            </a:r>
          </a:p>
          <a:p>
            <a:pPr marL="381000" marR="0" lvl="0" indent="-276577" algn="l">
              <a:lnSpc>
                <a:spcPct val="119921"/>
              </a:lnSpc>
              <a:spcBef>
                <a:spcPts val="635"/>
              </a:spcBef>
              <a:spcAft>
                <a:spcPts val="0"/>
              </a:spcAft>
              <a:buClr>
                <a:srgbClr val="000066"/>
              </a:buClr>
              <a:buSzPct val="164609"/>
              <a:buFont typeface="Arial"/>
              <a:buChar char="•"/>
            </a:pPr>
            <a:r>
              <a:rPr lang="en-US" sz="3555">
                <a:solidFill>
                  <a:srgbClr val="000066"/>
                </a:solidFill>
                <a:latin typeface="Arial"/>
                <a:ea typeface="Arial"/>
                <a:cs typeface="Arial"/>
                <a:sym typeface="Arial"/>
              </a:rPr>
              <a:t>Interaction between the reader and the text:</a:t>
            </a:r>
          </a:p>
          <a:p>
            <a:pPr marL="762000" marR="0" lvl="1" indent="-248355" algn="l">
              <a:lnSpc>
                <a:spcPct val="120089"/>
              </a:lnSpc>
              <a:spcBef>
                <a:spcPts val="563"/>
              </a:spcBef>
              <a:spcAft>
                <a:spcPts val="0"/>
              </a:spcAft>
              <a:buClr>
                <a:srgbClr val="000066"/>
              </a:buClr>
              <a:buSzPct val="100358"/>
              <a:buFont typeface="Courier New"/>
              <a:buChar char="o"/>
            </a:pPr>
            <a:r>
              <a:rPr lang="en-US" sz="3111">
                <a:solidFill>
                  <a:srgbClr val="000066"/>
                </a:solidFill>
                <a:latin typeface="Arial"/>
                <a:ea typeface="Arial"/>
                <a:cs typeface="Arial"/>
                <a:sym typeface="Arial"/>
              </a:rPr>
              <a:t>Strategies</a:t>
            </a:r>
          </a:p>
          <a:p>
            <a:pPr marL="762000" marR="0" lvl="1" indent="-248355" algn="l">
              <a:lnSpc>
                <a:spcPct val="120089"/>
              </a:lnSpc>
              <a:spcBef>
                <a:spcPts val="563"/>
              </a:spcBef>
              <a:spcAft>
                <a:spcPts val="0"/>
              </a:spcAft>
              <a:buClr>
                <a:srgbClr val="000066"/>
              </a:buClr>
              <a:buSzPct val="100358"/>
              <a:buFont typeface="Courier New"/>
              <a:buChar char="o"/>
            </a:pPr>
            <a:r>
              <a:rPr lang="en-US" sz="3111">
                <a:solidFill>
                  <a:srgbClr val="000066"/>
                </a:solidFill>
                <a:latin typeface="Arial"/>
                <a:ea typeface="Arial"/>
                <a:cs typeface="Arial"/>
                <a:sym typeface="Arial"/>
              </a:rPr>
              <a:t>Schema</a:t>
            </a:r>
          </a:p>
          <a:p>
            <a:pPr marL="762000" marR="0" lvl="1" indent="-248355" algn="l">
              <a:lnSpc>
                <a:spcPct val="120089"/>
              </a:lnSpc>
              <a:spcBef>
                <a:spcPts val="563"/>
              </a:spcBef>
              <a:spcAft>
                <a:spcPts val="0"/>
              </a:spcAft>
              <a:buClr>
                <a:srgbClr val="000066"/>
              </a:buClr>
              <a:buSzPct val="100358"/>
              <a:buFont typeface="Courier New"/>
              <a:buChar char="o"/>
            </a:pPr>
            <a:r>
              <a:rPr lang="en-US" sz="3111">
                <a:solidFill>
                  <a:srgbClr val="000066"/>
                </a:solidFill>
                <a:latin typeface="Arial"/>
                <a:ea typeface="Arial"/>
                <a:cs typeface="Arial"/>
                <a:sym typeface="Arial"/>
              </a:rPr>
              <a:t>Purpose for reading</a:t>
            </a:r>
          </a:p>
          <a:p>
            <a:pPr marL="762000" marR="0" lvl="1" indent="-248355" algn="l">
              <a:lnSpc>
                <a:spcPct val="120089"/>
              </a:lnSpc>
              <a:spcBef>
                <a:spcPts val="563"/>
              </a:spcBef>
              <a:spcAft>
                <a:spcPts val="0"/>
              </a:spcAft>
              <a:buClr>
                <a:srgbClr val="000066"/>
              </a:buClr>
              <a:buSzPct val="100358"/>
              <a:buFont typeface="Courier New"/>
              <a:buChar char="o"/>
            </a:pPr>
            <a:r>
              <a:rPr lang="en-US" sz="3111">
                <a:solidFill>
                  <a:srgbClr val="000066"/>
                </a:solidFill>
                <a:latin typeface="Arial"/>
                <a:ea typeface="Arial"/>
                <a:cs typeface="Arial"/>
                <a:sym typeface="Arial"/>
              </a:rPr>
              <a:t>Manner of reading</a:t>
            </a:r>
          </a:p>
          <a:p>
            <a:pPr marL="381000" marR="0" lvl="0" indent="-276577" algn="l">
              <a:lnSpc>
                <a:spcPct val="119921"/>
              </a:lnSpc>
              <a:spcBef>
                <a:spcPts val="635"/>
              </a:spcBef>
              <a:spcAft>
                <a:spcPts val="0"/>
              </a:spcAft>
              <a:buClr>
                <a:srgbClr val="000066"/>
              </a:buClr>
              <a:buSzPct val="164609"/>
              <a:buFont typeface="Arial"/>
              <a:buChar char="•"/>
            </a:pPr>
            <a:r>
              <a:rPr lang="en-US" sz="3555">
                <a:solidFill>
                  <a:srgbClr val="000066"/>
                </a:solidFill>
                <a:latin typeface="Arial"/>
                <a:ea typeface="Arial"/>
                <a:cs typeface="Arial"/>
                <a:sym typeface="Arial"/>
              </a:rPr>
              <a:t>Fluency</a:t>
            </a:r>
          </a:p>
        </p:txBody>
      </p:sp>
      <p:sp>
        <p:nvSpPr>
          <p:cNvPr id="104" name="Shape 104"/>
          <p:cNvSpPr/>
          <p:nvPr/>
        </p:nvSpPr>
        <p:spPr>
          <a:xfrm>
            <a:off x="931325" y="1502825"/>
            <a:ext cx="8466649" cy="42325"/>
          </a:xfrm>
          <a:prstGeom prst="rect">
            <a:avLst/>
          </a:prstGeom>
          <a:blipFill>
            <a:blip r:embed="rId5"/>
            <a:stretch>
              <a:fillRect/>
            </a:stretch>
          </a:blipFill>
        </p:spPr>
      </p:sp>
      <p:sp>
        <p:nvSpPr>
          <p:cNvPr id="105" name="Shape 105"/>
          <p:cNvSpPr txBox="1"/>
          <p:nvPr/>
        </p:nvSpPr>
        <p:spPr>
          <a:xfrm>
            <a:off x="1202950" y="7078475"/>
            <a:ext cx="8676899" cy="481874"/>
          </a:xfrm>
          <a:prstGeom prst="rect">
            <a:avLst/>
          </a:prstGeom>
        </p:spPr>
        <p:txBody>
          <a:bodyPr lIns="38100" tIns="38100" rIns="38100" bIns="38100" anchor="t" anchorCtr="0">
            <a:no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Aebersold, J. &amp; Field, M. L., (1997). </a:t>
            </a:r>
            <a:r>
              <a:rPr lang="en-US" sz="1333" i="1">
                <a:solidFill>
                  <a:srgbClr val="000000"/>
                </a:solidFill>
                <a:latin typeface="Arial"/>
                <a:ea typeface="Arial"/>
                <a:cs typeface="Arial"/>
                <a:sym typeface="Arial"/>
              </a:rPr>
              <a:t>From reader to reading teacher: Issues and strategies for second language classrooms</a:t>
            </a:r>
            <a:r>
              <a:rPr lang="en-US" sz="1333">
                <a:solidFill>
                  <a:srgbClr val="000000"/>
                </a:solidFill>
                <a:latin typeface="Arial"/>
                <a:ea typeface="Arial"/>
                <a:cs typeface="Arial"/>
                <a:sym typeface="Arial"/>
              </a:rPr>
              <a:t>. New York: Cambridge University Press.</a:t>
            </a:r>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p:nvPr/>
        </p:nvSpPr>
        <p:spPr>
          <a:xfrm>
            <a:off x="0" y="0"/>
            <a:ext cx="931325" cy="7620000"/>
          </a:xfrm>
          <a:prstGeom prst="rect">
            <a:avLst/>
          </a:prstGeom>
          <a:blipFill>
            <a:blip r:embed="rId3"/>
            <a:stretch>
              <a:fillRect/>
            </a:stretch>
          </a:blipFill>
        </p:spPr>
      </p:sp>
      <p:sp>
        <p:nvSpPr>
          <p:cNvPr id="111" name="Shape 111"/>
          <p:cNvSpPr/>
          <p:nvPr/>
        </p:nvSpPr>
        <p:spPr>
          <a:xfrm>
            <a:off x="7154325" y="52900"/>
            <a:ext cx="3005650" cy="1471074"/>
          </a:xfrm>
          <a:prstGeom prst="rect">
            <a:avLst/>
          </a:prstGeom>
          <a:blipFill>
            <a:blip r:embed="rId4"/>
            <a:stretch>
              <a:fillRect/>
            </a:stretch>
          </a:blipFill>
        </p:spPr>
      </p:sp>
      <p:sp>
        <p:nvSpPr>
          <p:cNvPr id="112" name="Shape 112"/>
          <p:cNvSpPr txBox="1">
            <a:spLocks noGrp="1"/>
          </p:cNvSpPr>
          <p:nvPr>
            <p:ph type="body" idx="1"/>
          </p:nvPr>
        </p:nvSpPr>
        <p:spPr>
          <a:xfrm>
            <a:off x="1118300" y="2337150"/>
            <a:ext cx="8676899" cy="4545875"/>
          </a:xfrm>
          <a:prstGeom prst="rect">
            <a:avLst/>
          </a:prstGeom>
        </p:spPr>
        <p:txBody>
          <a:bodyPr lIns="38100" tIns="38100" rIns="38100" bIns="38100" anchor="t" anchorCtr="0">
            <a:noAutofit/>
          </a:bodyPr>
          <a:lstStyle/>
          <a:p>
            <a:pPr marL="381000" marR="0" lvl="0" indent="-347133" algn="l">
              <a:lnSpc>
                <a:spcPct val="119940"/>
              </a:lnSpc>
              <a:spcBef>
                <a:spcPts val="0"/>
              </a:spcBef>
              <a:spcAft>
                <a:spcPts val="0"/>
              </a:spcAft>
              <a:buClr>
                <a:srgbClr val="000066"/>
              </a:buClr>
              <a:buSzPct val="165484"/>
              <a:buFont typeface="Arial"/>
              <a:buChar char="•"/>
            </a:pPr>
            <a:r>
              <a:rPr lang="en-US" sz="4666">
                <a:solidFill>
                  <a:srgbClr val="000066"/>
                </a:solidFill>
                <a:latin typeface="Arial"/>
                <a:ea typeface="Arial"/>
                <a:cs typeface="Arial"/>
                <a:sym typeface="Arial"/>
              </a:rPr>
              <a:t>Bottom-up processing (decoding)</a:t>
            </a:r>
          </a:p>
          <a:p>
            <a:endParaRPr lang="en-US" sz="4666">
              <a:solidFill>
                <a:srgbClr val="000066"/>
              </a:solidFill>
              <a:latin typeface="Arial"/>
              <a:ea typeface="Arial"/>
              <a:cs typeface="Arial"/>
              <a:sym typeface="Arial"/>
            </a:endParaRPr>
          </a:p>
          <a:p>
            <a:pPr marL="381000" marR="0" lvl="0" indent="-347133" algn="l">
              <a:lnSpc>
                <a:spcPct val="119940"/>
              </a:lnSpc>
              <a:spcBef>
                <a:spcPts val="844"/>
              </a:spcBef>
              <a:spcAft>
                <a:spcPts val="0"/>
              </a:spcAft>
              <a:buClr>
                <a:srgbClr val="000066"/>
              </a:buClr>
              <a:buSzPct val="165484"/>
              <a:buFont typeface="Arial"/>
              <a:buChar char="•"/>
            </a:pPr>
            <a:r>
              <a:rPr lang="en-US" sz="4666">
                <a:solidFill>
                  <a:srgbClr val="000066"/>
                </a:solidFill>
                <a:latin typeface="Arial"/>
                <a:ea typeface="Arial"/>
                <a:cs typeface="Arial"/>
                <a:sym typeface="Arial"/>
              </a:rPr>
              <a:t>Top-down processing</a:t>
            </a:r>
          </a:p>
          <a:p>
            <a:endParaRPr lang="en-US" sz="4666">
              <a:solidFill>
                <a:srgbClr val="000066"/>
              </a:solidFill>
              <a:latin typeface="Arial"/>
              <a:ea typeface="Arial"/>
              <a:cs typeface="Arial"/>
              <a:sym typeface="Arial"/>
            </a:endParaRPr>
          </a:p>
          <a:p>
            <a:pPr marL="381000" marR="0" lvl="0" indent="-347133" algn="l">
              <a:lnSpc>
                <a:spcPct val="119940"/>
              </a:lnSpc>
              <a:spcBef>
                <a:spcPts val="844"/>
              </a:spcBef>
              <a:spcAft>
                <a:spcPts val="0"/>
              </a:spcAft>
              <a:buClr>
                <a:srgbClr val="000066"/>
              </a:buClr>
              <a:buSzPct val="165484"/>
              <a:buFont typeface="Arial"/>
              <a:buChar char="•"/>
            </a:pPr>
            <a:r>
              <a:rPr lang="en-US" sz="4666">
                <a:solidFill>
                  <a:srgbClr val="000066"/>
                </a:solidFill>
                <a:latin typeface="Arial"/>
                <a:ea typeface="Arial"/>
                <a:cs typeface="Arial"/>
                <a:sym typeface="Arial"/>
              </a:rPr>
              <a:t>Interactive approach</a:t>
            </a:r>
          </a:p>
        </p:txBody>
      </p:sp>
      <p:sp>
        <p:nvSpPr>
          <p:cNvPr id="113" name="Shape 113"/>
          <p:cNvSpPr txBox="1">
            <a:spLocks noGrp="1"/>
          </p:cNvSpPr>
          <p:nvPr>
            <p:ph type="title"/>
          </p:nvPr>
        </p:nvSpPr>
        <p:spPr>
          <a:xfrm>
            <a:off x="864300" y="305150"/>
            <a:ext cx="9100250" cy="1244381"/>
          </a:xfrm>
          <a:prstGeom prst="rect">
            <a:avLst/>
          </a:prstGeom>
        </p:spPr>
        <p:txBody>
          <a:bodyPr lIns="38100" tIns="38100" rIns="38100" bIns="38100" anchor="ctr" anchorCtr="0">
            <a:noAutofit/>
          </a:bodyPr>
          <a:lstStyle/>
          <a:p>
            <a:pPr marL="0" marR="0" indent="0" algn="ctr">
              <a:lnSpc>
                <a:spcPct val="120000"/>
              </a:lnSpc>
              <a:spcBef>
                <a:spcPts val="0"/>
              </a:spcBef>
              <a:spcAft>
                <a:spcPts val="0"/>
              </a:spcAft>
              <a:buNone/>
            </a:pPr>
            <a:r>
              <a:rPr lang="en-US" sz="6666">
                <a:solidFill>
                  <a:srgbClr val="000066"/>
                </a:solidFill>
                <a:latin typeface="Arial"/>
                <a:ea typeface="Arial"/>
                <a:cs typeface="Arial"/>
                <a:sym typeface="Arial"/>
              </a:rPr>
              <a:t>Models of Reading</a:t>
            </a:r>
          </a:p>
        </p:txBody>
      </p:sp>
      <p:sp>
        <p:nvSpPr>
          <p:cNvPr id="114" name="Shape 114"/>
          <p:cNvSpPr/>
          <p:nvPr/>
        </p:nvSpPr>
        <p:spPr>
          <a:xfrm>
            <a:off x="931325" y="1502825"/>
            <a:ext cx="8466649" cy="42325"/>
          </a:xfrm>
          <a:prstGeom prst="rect">
            <a:avLst/>
          </a:prstGeom>
          <a:blipFill>
            <a:blip r:embed="rId5"/>
            <a:stretch>
              <a:fillRect/>
            </a:stretch>
          </a:blipFill>
        </p:spPr>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p:nvPr/>
        </p:nvSpPr>
        <p:spPr>
          <a:xfrm>
            <a:off x="0" y="0"/>
            <a:ext cx="931325" cy="7620000"/>
          </a:xfrm>
          <a:prstGeom prst="rect">
            <a:avLst/>
          </a:prstGeom>
          <a:blipFill>
            <a:blip r:embed="rId3"/>
            <a:stretch>
              <a:fillRect/>
            </a:stretch>
          </a:blipFill>
        </p:spPr>
      </p:sp>
      <p:sp>
        <p:nvSpPr>
          <p:cNvPr id="120" name="Shape 120"/>
          <p:cNvSpPr/>
          <p:nvPr/>
        </p:nvSpPr>
        <p:spPr>
          <a:xfrm>
            <a:off x="7154325" y="52900"/>
            <a:ext cx="3005650" cy="1471074"/>
          </a:xfrm>
          <a:prstGeom prst="rect">
            <a:avLst/>
          </a:prstGeom>
          <a:blipFill>
            <a:blip r:embed="rId4"/>
            <a:stretch>
              <a:fillRect/>
            </a:stretch>
          </a:blipFill>
        </p:spPr>
      </p:sp>
      <p:sp>
        <p:nvSpPr>
          <p:cNvPr id="121" name="Shape 121"/>
          <p:cNvSpPr txBox="1">
            <a:spLocks noGrp="1"/>
          </p:cNvSpPr>
          <p:nvPr>
            <p:ph type="title"/>
          </p:nvPr>
        </p:nvSpPr>
        <p:spPr>
          <a:xfrm>
            <a:off x="864300" y="305150"/>
            <a:ext cx="9100250" cy="1243874"/>
          </a:xfrm>
          <a:prstGeom prst="rect">
            <a:avLst/>
          </a:prstGeom>
        </p:spPr>
        <p:txBody>
          <a:bodyPr lIns="38100" tIns="38100" rIns="38100" bIns="38100" anchor="ctr" anchorCtr="0">
            <a:noAutofit/>
          </a:bodyPr>
          <a:lstStyle/>
          <a:p>
            <a:pPr marL="0" marR="0" indent="0" algn="ctr">
              <a:lnSpc>
                <a:spcPct val="119907"/>
              </a:lnSpc>
              <a:spcBef>
                <a:spcPts val="0"/>
              </a:spcBef>
              <a:spcAft>
                <a:spcPts val="0"/>
              </a:spcAft>
              <a:buNone/>
            </a:pPr>
            <a:r>
              <a:rPr lang="en-US" sz="6000">
                <a:solidFill>
                  <a:srgbClr val="000066"/>
                </a:solidFill>
                <a:latin typeface="Arial"/>
                <a:ea typeface="Arial"/>
                <a:cs typeface="Arial"/>
                <a:sym typeface="Arial"/>
              </a:rPr>
              <a:t>Bottom-up Processing</a:t>
            </a:r>
          </a:p>
        </p:txBody>
      </p:sp>
      <p:sp>
        <p:nvSpPr>
          <p:cNvPr id="122" name="Shape 122"/>
          <p:cNvSpPr txBox="1">
            <a:spLocks noGrp="1"/>
          </p:cNvSpPr>
          <p:nvPr>
            <p:ph type="body" idx="1"/>
          </p:nvPr>
        </p:nvSpPr>
        <p:spPr>
          <a:xfrm>
            <a:off x="1287625" y="2252475"/>
            <a:ext cx="8676899" cy="4545875"/>
          </a:xfrm>
          <a:prstGeom prst="rect">
            <a:avLst/>
          </a:prstGeom>
        </p:spPr>
        <p:txBody>
          <a:bodyPr lIns="38100" tIns="38100" rIns="38100" bIns="38100" anchor="t" anchorCtr="0">
            <a:noAutofit/>
          </a:bodyPr>
          <a:lstStyle/>
          <a:p>
            <a:pPr marL="0" marR="0" indent="0" algn="ctr">
              <a:lnSpc>
                <a:spcPct val="120000"/>
              </a:lnSpc>
              <a:spcBef>
                <a:spcPts val="0"/>
              </a:spcBef>
              <a:spcAft>
                <a:spcPts val="0"/>
              </a:spcAft>
              <a:buNone/>
            </a:pPr>
            <a:r>
              <a:rPr lang="en-US" sz="4444">
                <a:solidFill>
                  <a:srgbClr val="000066"/>
                </a:solidFill>
                <a:latin typeface="Arial"/>
                <a:ea typeface="Arial"/>
                <a:cs typeface="Arial"/>
                <a:sym typeface="Arial"/>
              </a:rPr>
              <a:t>Reader builds meaning from the smallest units of meaning to achieve comprehension.</a:t>
            </a:r>
          </a:p>
          <a:p>
            <a:endParaRPr lang="en-US" sz="4444">
              <a:solidFill>
                <a:srgbClr val="000066"/>
              </a:solidFill>
              <a:latin typeface="Arial"/>
              <a:ea typeface="Arial"/>
              <a:cs typeface="Arial"/>
              <a:sym typeface="Arial"/>
            </a:endParaRPr>
          </a:p>
          <a:p>
            <a:pPr marL="0" marR="0" indent="0" algn="ctr">
              <a:lnSpc>
                <a:spcPct val="120000"/>
              </a:lnSpc>
              <a:spcBef>
                <a:spcPts val="396"/>
              </a:spcBef>
              <a:spcAft>
                <a:spcPts val="0"/>
              </a:spcAft>
              <a:buNone/>
            </a:pPr>
            <a:r>
              <a:rPr lang="en-US" sz="2222" i="1" u="sng">
                <a:solidFill>
                  <a:srgbClr val="0000CC"/>
                </a:solidFill>
                <a:latin typeface="Arial"/>
                <a:ea typeface="Arial"/>
                <a:cs typeface="Arial"/>
                <a:sym typeface="Arial"/>
              </a:rPr>
              <a:t>Example</a:t>
            </a:r>
          </a:p>
          <a:p>
            <a:pPr marL="0" marR="0" indent="0" algn="ctr">
              <a:lnSpc>
                <a:spcPct val="120089"/>
              </a:lnSpc>
              <a:spcBef>
                <a:spcPts val="563"/>
              </a:spcBef>
              <a:spcAft>
                <a:spcPts val="0"/>
              </a:spcAft>
              <a:buNone/>
            </a:pPr>
            <a:r>
              <a:rPr lang="en-US" sz="3111">
                <a:solidFill>
                  <a:srgbClr val="0000CC"/>
                </a:solidFill>
                <a:latin typeface="Arial"/>
                <a:ea typeface="Arial"/>
                <a:cs typeface="Arial"/>
                <a:sym typeface="Arial"/>
              </a:rPr>
              <a:t>letters  letter clusters  words  phrases  sentences  longer text  meaning = </a:t>
            </a:r>
            <a:r>
              <a:rPr lang="en-US" sz="3111" b="1">
                <a:solidFill>
                  <a:srgbClr val="0000CC"/>
                </a:solidFill>
                <a:latin typeface="Arial"/>
                <a:ea typeface="Arial"/>
                <a:cs typeface="Arial"/>
                <a:sym typeface="Arial"/>
              </a:rPr>
              <a:t>comprehension</a:t>
            </a:r>
          </a:p>
        </p:txBody>
      </p:sp>
      <p:sp>
        <p:nvSpPr>
          <p:cNvPr id="123" name="Shape 123"/>
          <p:cNvSpPr/>
          <p:nvPr/>
        </p:nvSpPr>
        <p:spPr>
          <a:xfrm>
            <a:off x="931325" y="1502825"/>
            <a:ext cx="8466649" cy="42325"/>
          </a:xfrm>
          <a:prstGeom prst="rect">
            <a:avLst/>
          </a:prstGeom>
          <a:blipFill>
            <a:blip r:embed="rId5"/>
            <a:stretch>
              <a:fillRect/>
            </a:stretch>
          </a:blipFill>
        </p:spPr>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p:nvPr/>
        </p:nvSpPr>
        <p:spPr>
          <a:xfrm>
            <a:off x="0" y="0"/>
            <a:ext cx="931325" cy="7620000"/>
          </a:xfrm>
          <a:prstGeom prst="rect">
            <a:avLst/>
          </a:prstGeom>
          <a:blipFill>
            <a:blip r:embed="rId3"/>
            <a:stretch>
              <a:fillRect/>
            </a:stretch>
          </a:blipFill>
        </p:spPr>
      </p:sp>
      <p:sp>
        <p:nvSpPr>
          <p:cNvPr id="129" name="Shape 129"/>
          <p:cNvSpPr/>
          <p:nvPr/>
        </p:nvSpPr>
        <p:spPr>
          <a:xfrm>
            <a:off x="7154325" y="52900"/>
            <a:ext cx="3005650" cy="1471074"/>
          </a:xfrm>
          <a:prstGeom prst="rect">
            <a:avLst/>
          </a:prstGeom>
          <a:blipFill>
            <a:blip r:embed="rId4"/>
            <a:stretch>
              <a:fillRect/>
            </a:stretch>
          </a:blipFill>
        </p:spPr>
      </p:sp>
      <p:sp>
        <p:nvSpPr>
          <p:cNvPr id="130" name="Shape 130"/>
          <p:cNvSpPr txBox="1">
            <a:spLocks noGrp="1"/>
          </p:cNvSpPr>
          <p:nvPr>
            <p:ph type="title"/>
          </p:nvPr>
        </p:nvSpPr>
        <p:spPr>
          <a:xfrm>
            <a:off x="864300" y="305150"/>
            <a:ext cx="9100250" cy="1243874"/>
          </a:xfrm>
          <a:prstGeom prst="rect">
            <a:avLst/>
          </a:prstGeom>
        </p:spPr>
        <p:txBody>
          <a:bodyPr lIns="38100" tIns="38100" rIns="38100" bIns="38100" anchor="ctr" anchorCtr="0">
            <a:noAutofit/>
          </a:bodyPr>
          <a:lstStyle/>
          <a:p>
            <a:pPr marL="0" marR="0" indent="0" algn="ctr">
              <a:lnSpc>
                <a:spcPct val="119907"/>
              </a:lnSpc>
              <a:spcBef>
                <a:spcPts val="0"/>
              </a:spcBef>
              <a:spcAft>
                <a:spcPts val="0"/>
              </a:spcAft>
              <a:buNone/>
            </a:pPr>
            <a:r>
              <a:rPr lang="en-US" sz="6000">
                <a:solidFill>
                  <a:srgbClr val="000066"/>
                </a:solidFill>
                <a:latin typeface="Arial"/>
                <a:ea typeface="Arial"/>
                <a:cs typeface="Arial"/>
                <a:sym typeface="Arial"/>
              </a:rPr>
              <a:t>Top-down Processing</a:t>
            </a:r>
          </a:p>
        </p:txBody>
      </p:sp>
      <p:sp>
        <p:nvSpPr>
          <p:cNvPr id="131" name="Shape 131"/>
          <p:cNvSpPr txBox="1">
            <a:spLocks noGrp="1"/>
          </p:cNvSpPr>
          <p:nvPr>
            <p:ph type="body" idx="1"/>
          </p:nvPr>
        </p:nvSpPr>
        <p:spPr>
          <a:xfrm>
            <a:off x="1202950" y="2167800"/>
            <a:ext cx="8761575" cy="4884550"/>
          </a:xfrm>
          <a:prstGeom prst="rect">
            <a:avLst/>
          </a:prstGeom>
        </p:spPr>
        <p:txBody>
          <a:bodyPr lIns="38100" tIns="38100" rIns="38100" bIns="38100" anchor="t" anchorCtr="0">
            <a:noAutofit/>
          </a:bodyPr>
          <a:lstStyle/>
          <a:p>
            <a:pPr marL="0" marR="0" indent="0" algn="ctr">
              <a:lnSpc>
                <a:spcPct val="107986"/>
              </a:lnSpc>
              <a:spcBef>
                <a:spcPts val="0"/>
              </a:spcBef>
              <a:spcAft>
                <a:spcPts val="0"/>
              </a:spcAft>
              <a:buNone/>
            </a:pPr>
            <a:r>
              <a:rPr lang="en-US" sz="4000">
                <a:solidFill>
                  <a:srgbClr val="000066"/>
                </a:solidFill>
                <a:latin typeface="Arial"/>
                <a:ea typeface="Arial"/>
                <a:cs typeface="Arial"/>
                <a:sym typeface="Arial"/>
              </a:rPr>
              <a:t>Reader generates meaning by employing background knowledge, expectations, assumptions, and questions, and reads to confirm these expectations.</a:t>
            </a:r>
          </a:p>
          <a:p>
            <a:endParaRPr lang="en-US" sz="4000">
              <a:solidFill>
                <a:srgbClr val="000066"/>
              </a:solidFill>
              <a:latin typeface="Arial"/>
              <a:ea typeface="Arial"/>
              <a:cs typeface="Arial"/>
              <a:sym typeface="Arial"/>
            </a:endParaRPr>
          </a:p>
          <a:p>
            <a:pPr marL="0" marR="0" indent="0" algn="ctr">
              <a:lnSpc>
                <a:spcPct val="108125"/>
              </a:lnSpc>
              <a:spcBef>
                <a:spcPts val="396"/>
              </a:spcBef>
              <a:spcAft>
                <a:spcPts val="0"/>
              </a:spcAft>
              <a:buNone/>
            </a:pPr>
            <a:r>
              <a:rPr lang="en-US" sz="2222" i="1" u="sng">
                <a:solidFill>
                  <a:srgbClr val="0000CC"/>
                </a:solidFill>
                <a:latin typeface="Arial"/>
                <a:ea typeface="Arial"/>
                <a:cs typeface="Arial"/>
                <a:sym typeface="Arial"/>
              </a:rPr>
              <a:t>Example</a:t>
            </a:r>
          </a:p>
          <a:p>
            <a:pPr marL="0" marR="0" indent="0" algn="ctr">
              <a:lnSpc>
                <a:spcPct val="108035"/>
              </a:lnSpc>
              <a:spcBef>
                <a:spcPts val="563"/>
              </a:spcBef>
              <a:spcAft>
                <a:spcPts val="0"/>
              </a:spcAft>
              <a:buNone/>
            </a:pPr>
            <a:r>
              <a:rPr lang="en-US" sz="3111">
                <a:solidFill>
                  <a:srgbClr val="0000CC"/>
                </a:solidFill>
                <a:latin typeface="Arial"/>
                <a:ea typeface="Arial"/>
                <a:cs typeface="Arial"/>
                <a:sym typeface="Arial"/>
              </a:rPr>
              <a:t>Pre-reading activities (i.e. activating schema, previewing, and predicting) + background knowledge (cultural, linguistic, syntactic, and historical) = </a:t>
            </a:r>
            <a:r>
              <a:rPr lang="en-US" sz="3111" b="1">
                <a:solidFill>
                  <a:srgbClr val="0000CC"/>
                </a:solidFill>
                <a:latin typeface="Arial"/>
                <a:ea typeface="Arial"/>
                <a:cs typeface="Arial"/>
                <a:sym typeface="Arial"/>
              </a:rPr>
              <a:t>comprehension</a:t>
            </a:r>
          </a:p>
        </p:txBody>
      </p:sp>
      <p:sp>
        <p:nvSpPr>
          <p:cNvPr id="132" name="Shape 132"/>
          <p:cNvSpPr/>
          <p:nvPr/>
        </p:nvSpPr>
        <p:spPr>
          <a:xfrm>
            <a:off x="931325" y="1502825"/>
            <a:ext cx="8466649" cy="42325"/>
          </a:xfrm>
          <a:prstGeom prst="rect">
            <a:avLst/>
          </a:prstGeom>
          <a:blipFill>
            <a:blip r:embed="rId5"/>
            <a:stretch>
              <a:fillRect/>
            </a:stretch>
          </a:blipFill>
        </p:spPr>
      </p:sp>
      <p:sp>
        <p:nvSpPr>
          <p:cNvPr id="133" name="Shape 133"/>
          <p:cNvSpPr txBox="1"/>
          <p:nvPr/>
        </p:nvSpPr>
        <p:spPr>
          <a:xfrm>
            <a:off x="1372300" y="7078475"/>
            <a:ext cx="8422900" cy="481874"/>
          </a:xfrm>
          <a:prstGeom prst="rect">
            <a:avLst/>
          </a:prstGeom>
        </p:spPr>
        <p:txBody>
          <a:bodyPr lIns="38100" tIns="38100" rIns="38100" bIns="38100" anchor="t" anchorCtr="0">
            <a:no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Aebersold, J. &amp; Field, M. L., (1997). </a:t>
            </a:r>
            <a:r>
              <a:rPr lang="en-US" sz="1333" i="1">
                <a:solidFill>
                  <a:srgbClr val="000000"/>
                </a:solidFill>
                <a:latin typeface="Arial"/>
                <a:ea typeface="Arial"/>
                <a:cs typeface="Arial"/>
                <a:sym typeface="Arial"/>
              </a:rPr>
              <a:t>From reader to reading teacher: Issues and strategies for second language classrooms</a:t>
            </a:r>
            <a:r>
              <a:rPr lang="en-US" sz="1333">
                <a:solidFill>
                  <a:srgbClr val="000000"/>
                </a:solidFill>
                <a:latin typeface="Arial"/>
                <a:ea typeface="Arial"/>
                <a:cs typeface="Arial"/>
                <a:sym typeface="Arial"/>
              </a:rPr>
              <a:t>. New York: Cambridge University Press.</a:t>
            </a:r>
          </a:p>
        </p:txBody>
      </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p:nvPr/>
        </p:nvSpPr>
        <p:spPr>
          <a:xfrm>
            <a:off x="0" y="0"/>
            <a:ext cx="931325" cy="7620000"/>
          </a:xfrm>
          <a:prstGeom prst="rect">
            <a:avLst/>
          </a:prstGeom>
          <a:blipFill>
            <a:blip r:embed="rId3"/>
            <a:stretch>
              <a:fillRect/>
            </a:stretch>
          </a:blipFill>
        </p:spPr>
      </p:sp>
      <p:sp>
        <p:nvSpPr>
          <p:cNvPr id="139" name="Shape 139"/>
          <p:cNvSpPr/>
          <p:nvPr/>
        </p:nvSpPr>
        <p:spPr>
          <a:xfrm>
            <a:off x="7154325" y="52900"/>
            <a:ext cx="3005650" cy="1471074"/>
          </a:xfrm>
          <a:prstGeom prst="rect">
            <a:avLst/>
          </a:prstGeom>
          <a:blipFill>
            <a:blip r:embed="rId4"/>
            <a:stretch>
              <a:fillRect/>
            </a:stretch>
          </a:blipFill>
        </p:spPr>
      </p:sp>
      <p:sp>
        <p:nvSpPr>
          <p:cNvPr id="140" name="Shape 140"/>
          <p:cNvSpPr txBox="1">
            <a:spLocks noGrp="1"/>
          </p:cNvSpPr>
          <p:nvPr>
            <p:ph type="title"/>
          </p:nvPr>
        </p:nvSpPr>
        <p:spPr>
          <a:xfrm>
            <a:off x="864300" y="305150"/>
            <a:ext cx="9100250" cy="1243874"/>
          </a:xfrm>
          <a:prstGeom prst="rect">
            <a:avLst/>
          </a:prstGeom>
        </p:spPr>
        <p:txBody>
          <a:bodyPr lIns="38100" tIns="38100" rIns="38100" bIns="38100" anchor="ctr" anchorCtr="0">
            <a:noAutofit/>
          </a:bodyPr>
          <a:lstStyle/>
          <a:p>
            <a:pPr marL="0" marR="0" indent="0" algn="ctr">
              <a:lnSpc>
                <a:spcPct val="119907"/>
              </a:lnSpc>
              <a:spcBef>
                <a:spcPts val="0"/>
              </a:spcBef>
              <a:spcAft>
                <a:spcPts val="0"/>
              </a:spcAft>
              <a:buNone/>
            </a:pPr>
            <a:r>
              <a:rPr lang="en-US" sz="6000">
                <a:solidFill>
                  <a:srgbClr val="000066"/>
                </a:solidFill>
                <a:latin typeface="Arial"/>
                <a:ea typeface="Arial"/>
                <a:cs typeface="Arial"/>
                <a:sym typeface="Arial"/>
              </a:rPr>
              <a:t>Interactive Approach</a:t>
            </a:r>
          </a:p>
        </p:txBody>
      </p:sp>
      <p:sp>
        <p:nvSpPr>
          <p:cNvPr id="141" name="Shape 141"/>
          <p:cNvSpPr txBox="1">
            <a:spLocks noGrp="1"/>
          </p:cNvSpPr>
          <p:nvPr>
            <p:ph type="body" idx="1"/>
          </p:nvPr>
        </p:nvSpPr>
        <p:spPr>
          <a:xfrm>
            <a:off x="1202950" y="2252475"/>
            <a:ext cx="8507575" cy="4969224"/>
          </a:xfrm>
          <a:prstGeom prst="rect">
            <a:avLst/>
          </a:prstGeom>
        </p:spPr>
        <p:txBody>
          <a:bodyPr lIns="38100" tIns="38100" rIns="38100" bIns="38100" anchor="t" anchorCtr="0">
            <a:noAutofit/>
          </a:bodyPr>
          <a:lstStyle/>
          <a:p>
            <a:pPr marL="0" marR="0" indent="0" algn="ctr">
              <a:lnSpc>
                <a:spcPct val="120000"/>
              </a:lnSpc>
              <a:spcBef>
                <a:spcPts val="0"/>
              </a:spcBef>
              <a:spcAft>
                <a:spcPts val="0"/>
              </a:spcAft>
              <a:buNone/>
            </a:pPr>
            <a:r>
              <a:rPr lang="en-US" sz="4444" dirty="0">
                <a:solidFill>
                  <a:srgbClr val="000066"/>
                </a:solidFill>
                <a:latin typeface="Arial"/>
                <a:ea typeface="Arial"/>
                <a:cs typeface="Arial"/>
                <a:sym typeface="Arial"/>
              </a:rPr>
              <a:t>Reader uses both bottom-up and top-down strategies simultaneously or alternately to comprehend the text.</a:t>
            </a:r>
          </a:p>
          <a:p>
            <a:endParaRPr lang="en-US" sz="4444" dirty="0">
              <a:solidFill>
                <a:srgbClr val="000066"/>
              </a:solidFill>
              <a:latin typeface="Arial"/>
              <a:ea typeface="Arial"/>
              <a:cs typeface="Arial"/>
              <a:sym typeface="Arial"/>
            </a:endParaRPr>
          </a:p>
          <a:p>
            <a:pPr marL="0" marR="0" indent="0" algn="ctr">
              <a:lnSpc>
                <a:spcPct val="120000"/>
              </a:lnSpc>
              <a:spcBef>
                <a:spcPts val="396"/>
              </a:spcBef>
              <a:spcAft>
                <a:spcPts val="0"/>
              </a:spcAft>
              <a:buNone/>
            </a:pPr>
            <a:r>
              <a:rPr lang="en-US" sz="2222" i="1" u="sng" dirty="0">
                <a:solidFill>
                  <a:srgbClr val="0000CC"/>
                </a:solidFill>
                <a:latin typeface="Arial"/>
                <a:ea typeface="Arial"/>
                <a:cs typeface="Arial"/>
                <a:sym typeface="Arial"/>
              </a:rPr>
              <a:t>Example</a:t>
            </a:r>
          </a:p>
          <a:p>
            <a:pPr marL="0" marR="0" indent="0" algn="ctr">
              <a:lnSpc>
                <a:spcPct val="120089"/>
              </a:lnSpc>
              <a:spcBef>
                <a:spcPts val="563"/>
              </a:spcBef>
              <a:spcAft>
                <a:spcPts val="0"/>
              </a:spcAft>
              <a:buNone/>
            </a:pPr>
            <a:r>
              <a:rPr lang="en-US" sz="3111" dirty="0">
                <a:solidFill>
                  <a:srgbClr val="0000CC"/>
                </a:solidFill>
                <a:latin typeface="Arial"/>
                <a:ea typeface="Arial"/>
                <a:cs typeface="Arial"/>
                <a:sym typeface="Arial"/>
              </a:rPr>
              <a:t>Reader uses top-down strategies until he/she encounters an unfamiliar word, then employs decoding skills to achieve </a:t>
            </a:r>
            <a:r>
              <a:rPr lang="en-US" sz="3111" b="1" dirty="0">
                <a:solidFill>
                  <a:srgbClr val="0000CC"/>
                </a:solidFill>
                <a:latin typeface="Arial"/>
                <a:ea typeface="Arial"/>
                <a:cs typeface="Arial"/>
                <a:sym typeface="Arial"/>
              </a:rPr>
              <a:t>comprehension</a:t>
            </a:r>
            <a:r>
              <a:rPr lang="en-US" sz="3111" dirty="0">
                <a:solidFill>
                  <a:srgbClr val="0000CC"/>
                </a:solidFill>
                <a:latin typeface="Arial"/>
                <a:ea typeface="Arial"/>
                <a:cs typeface="Arial"/>
                <a:sym typeface="Arial"/>
              </a:rPr>
              <a:t>.</a:t>
            </a:r>
          </a:p>
        </p:txBody>
      </p:sp>
      <p:sp>
        <p:nvSpPr>
          <p:cNvPr id="142" name="Shape 142"/>
          <p:cNvSpPr/>
          <p:nvPr/>
        </p:nvSpPr>
        <p:spPr>
          <a:xfrm>
            <a:off x="931325" y="1502825"/>
            <a:ext cx="8466649" cy="42325"/>
          </a:xfrm>
          <a:prstGeom prst="rect">
            <a:avLst/>
          </a:prstGeom>
          <a:blipFill>
            <a:blip r:embed="rId5"/>
            <a:stretch>
              <a:fillRect/>
            </a:stretch>
          </a:blipFill>
        </p:spPr>
      </p:sp>
      <p:sp>
        <p:nvSpPr>
          <p:cNvPr id="143" name="Shape 143"/>
          <p:cNvSpPr txBox="1"/>
          <p:nvPr/>
        </p:nvSpPr>
        <p:spPr>
          <a:xfrm>
            <a:off x="1372300" y="7078475"/>
            <a:ext cx="8422900" cy="481874"/>
          </a:xfrm>
          <a:prstGeom prst="rect">
            <a:avLst/>
          </a:prstGeom>
        </p:spPr>
        <p:txBody>
          <a:bodyPr lIns="38100" tIns="38100" rIns="38100" bIns="38100" anchor="t" anchorCtr="0">
            <a:no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Aebersold, J. &amp; Field, M. L., (1997). </a:t>
            </a:r>
            <a:r>
              <a:rPr lang="en-US" sz="1333" i="1">
                <a:solidFill>
                  <a:srgbClr val="000000"/>
                </a:solidFill>
                <a:latin typeface="Arial"/>
                <a:ea typeface="Arial"/>
                <a:cs typeface="Arial"/>
                <a:sym typeface="Arial"/>
              </a:rPr>
              <a:t>From reader to reading teacher: Issues and strategies for second language classrooms</a:t>
            </a:r>
            <a:r>
              <a:rPr lang="en-US" sz="1333">
                <a:solidFill>
                  <a:srgbClr val="000000"/>
                </a:solidFill>
                <a:latin typeface="Arial"/>
                <a:ea typeface="Arial"/>
                <a:cs typeface="Arial"/>
                <a:sym typeface="Arial"/>
              </a:rPr>
              <a:t>. New York: Cambridge University Press.</a:t>
            </a:r>
          </a:p>
        </p:txBody>
      </p:sp>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p:nvPr/>
        </p:nvSpPr>
        <p:spPr>
          <a:xfrm>
            <a:off x="0" y="0"/>
            <a:ext cx="931325" cy="7620000"/>
          </a:xfrm>
          <a:prstGeom prst="rect">
            <a:avLst/>
          </a:prstGeom>
          <a:blipFill>
            <a:blip r:embed="rId3"/>
            <a:stretch>
              <a:fillRect/>
            </a:stretch>
          </a:blipFill>
        </p:spPr>
      </p:sp>
      <p:sp>
        <p:nvSpPr>
          <p:cNvPr id="149" name="Shape 149"/>
          <p:cNvSpPr/>
          <p:nvPr/>
        </p:nvSpPr>
        <p:spPr>
          <a:xfrm>
            <a:off x="7154325" y="52900"/>
            <a:ext cx="3005650" cy="1471074"/>
          </a:xfrm>
          <a:prstGeom prst="rect">
            <a:avLst/>
          </a:prstGeom>
          <a:blipFill>
            <a:blip r:embed="rId4"/>
            <a:stretch>
              <a:fillRect/>
            </a:stretch>
          </a:blipFill>
        </p:spPr>
      </p:sp>
      <p:sp>
        <p:nvSpPr>
          <p:cNvPr id="150" name="Shape 150"/>
          <p:cNvSpPr txBox="1">
            <a:spLocks noGrp="1"/>
          </p:cNvSpPr>
          <p:nvPr>
            <p:ph type="body" idx="1"/>
          </p:nvPr>
        </p:nvSpPr>
        <p:spPr>
          <a:xfrm>
            <a:off x="1118300" y="2252475"/>
            <a:ext cx="8761575" cy="4545875"/>
          </a:xfrm>
          <a:prstGeom prst="rect">
            <a:avLst/>
          </a:prstGeom>
        </p:spPr>
        <p:txBody>
          <a:bodyPr lIns="38100" tIns="38100" rIns="38100" bIns="38100" anchor="t" anchorCtr="0">
            <a:noAutofit/>
          </a:bodyPr>
          <a:lstStyle/>
          <a:p>
            <a:pPr marL="0" marR="0" indent="0" algn="ctr">
              <a:lnSpc>
                <a:spcPct val="120000"/>
              </a:lnSpc>
              <a:spcBef>
                <a:spcPts val="802"/>
              </a:spcBef>
              <a:spcAft>
                <a:spcPts val="0"/>
              </a:spcAft>
              <a:buNone/>
            </a:pPr>
            <a:r>
              <a:rPr lang="en-US" sz="2000">
                <a:solidFill>
                  <a:srgbClr val="000066"/>
                </a:solidFill>
                <a:latin typeface="Arial"/>
                <a:ea typeface="Arial"/>
                <a:cs typeface="Arial"/>
                <a:sym typeface="Arial"/>
              </a:rPr>
              <a:t>
</a:t>
            </a:r>
            <a:r>
              <a:rPr lang="en-US" sz="4444">
                <a:solidFill>
                  <a:srgbClr val="000066"/>
                </a:solidFill>
                <a:latin typeface="Arial"/>
                <a:ea typeface="Arial"/>
                <a:cs typeface="Arial"/>
                <a:sym typeface="Arial"/>
              </a:rPr>
              <a:t>Knowledge base + bottom-up strategies + top-down strategies = </a:t>
            </a:r>
            <a:r>
              <a:rPr lang="en-US" sz="4444" b="1">
                <a:solidFill>
                  <a:srgbClr val="000066"/>
                </a:solidFill>
                <a:latin typeface="Arial"/>
                <a:ea typeface="Arial"/>
                <a:cs typeface="Arial"/>
                <a:sym typeface="Arial"/>
              </a:rPr>
              <a:t>comprehension</a:t>
            </a:r>
          </a:p>
        </p:txBody>
      </p:sp>
      <p:sp>
        <p:nvSpPr>
          <p:cNvPr id="151" name="Shape 151"/>
          <p:cNvSpPr/>
          <p:nvPr/>
        </p:nvSpPr>
        <p:spPr>
          <a:xfrm>
            <a:off x="931325" y="1502825"/>
            <a:ext cx="8466649" cy="42325"/>
          </a:xfrm>
          <a:prstGeom prst="rect">
            <a:avLst/>
          </a:prstGeom>
          <a:blipFill>
            <a:blip r:embed="rId5"/>
            <a:stretch>
              <a:fillRect/>
            </a:stretch>
          </a:blipFill>
        </p:spPr>
      </p:sp>
      <p:sp>
        <p:nvSpPr>
          <p:cNvPr id="152" name="Shape 152"/>
          <p:cNvSpPr txBox="1">
            <a:spLocks noGrp="1"/>
          </p:cNvSpPr>
          <p:nvPr>
            <p:ph type="title"/>
          </p:nvPr>
        </p:nvSpPr>
        <p:spPr>
          <a:xfrm>
            <a:off x="864300" y="305150"/>
            <a:ext cx="9100250" cy="1243874"/>
          </a:xfrm>
          <a:prstGeom prst="rect">
            <a:avLst/>
          </a:prstGeom>
        </p:spPr>
        <p:txBody>
          <a:bodyPr lIns="38100" tIns="38100" rIns="38100" bIns="38100" anchor="ctr" anchorCtr="0">
            <a:noAutofit/>
          </a:bodyPr>
          <a:lstStyle/>
          <a:p>
            <a:pPr marL="0" marR="0" indent="0" algn="ctr">
              <a:lnSpc>
                <a:spcPct val="119907"/>
              </a:lnSpc>
              <a:spcBef>
                <a:spcPts val="0"/>
              </a:spcBef>
              <a:spcAft>
                <a:spcPts val="0"/>
              </a:spcAft>
              <a:buNone/>
            </a:pPr>
            <a:r>
              <a:rPr lang="en-US" sz="6000">
                <a:solidFill>
                  <a:srgbClr val="000066"/>
                </a:solidFill>
                <a:latin typeface="Arial"/>
                <a:ea typeface="Arial"/>
                <a:cs typeface="Arial"/>
                <a:sym typeface="Arial"/>
              </a:rPr>
              <a:t>Interactive Approach</a:t>
            </a:r>
          </a:p>
        </p:txBody>
      </p:sp>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p:nvPr/>
        </p:nvSpPr>
        <p:spPr>
          <a:xfrm>
            <a:off x="0" y="0"/>
            <a:ext cx="931325" cy="7620000"/>
          </a:xfrm>
          <a:prstGeom prst="rect">
            <a:avLst/>
          </a:prstGeom>
          <a:blipFill>
            <a:blip r:embed="rId3"/>
            <a:stretch>
              <a:fillRect/>
            </a:stretch>
          </a:blipFill>
        </p:spPr>
      </p:sp>
      <p:sp>
        <p:nvSpPr>
          <p:cNvPr id="158" name="Shape 158"/>
          <p:cNvSpPr/>
          <p:nvPr/>
        </p:nvSpPr>
        <p:spPr>
          <a:xfrm>
            <a:off x="7154325" y="52900"/>
            <a:ext cx="3005650" cy="1471074"/>
          </a:xfrm>
          <a:prstGeom prst="rect">
            <a:avLst/>
          </a:prstGeom>
          <a:blipFill>
            <a:blip r:embed="rId4"/>
            <a:stretch>
              <a:fillRect/>
            </a:stretch>
          </a:blipFill>
        </p:spPr>
      </p:sp>
      <p:sp>
        <p:nvSpPr>
          <p:cNvPr id="159" name="Shape 159"/>
          <p:cNvSpPr txBox="1">
            <a:spLocks noGrp="1"/>
          </p:cNvSpPr>
          <p:nvPr>
            <p:ph type="title"/>
          </p:nvPr>
        </p:nvSpPr>
        <p:spPr>
          <a:xfrm>
            <a:off x="948950" y="305150"/>
            <a:ext cx="9100250" cy="1787649"/>
          </a:xfrm>
          <a:prstGeom prst="rect">
            <a:avLst/>
          </a:prstGeom>
        </p:spPr>
        <p:txBody>
          <a:bodyPr lIns="38100" tIns="38100" rIns="38100" bIns="38100" anchor="ctr" anchorCtr="0">
            <a:noAutofit/>
          </a:bodyPr>
          <a:lstStyle/>
          <a:p>
            <a:pPr marL="0" marR="0" indent="0" algn="ctr">
              <a:lnSpc>
                <a:spcPct val="119886"/>
              </a:lnSpc>
              <a:spcBef>
                <a:spcPts val="0"/>
              </a:spcBef>
              <a:spcAft>
                <a:spcPts val="0"/>
              </a:spcAft>
              <a:buNone/>
            </a:pPr>
            <a:r>
              <a:rPr lang="en-US" sz="4888">
                <a:solidFill>
                  <a:srgbClr val="000066"/>
                </a:solidFill>
                <a:latin typeface="Arial"/>
                <a:ea typeface="Arial"/>
                <a:cs typeface="Arial"/>
                <a:sym typeface="Arial"/>
              </a:rPr>
              <a:t>Which model should be adopted?</a:t>
            </a:r>
          </a:p>
        </p:txBody>
      </p:sp>
      <p:sp>
        <p:nvSpPr>
          <p:cNvPr id="160" name="Shape 160"/>
          <p:cNvSpPr txBox="1">
            <a:spLocks noGrp="1"/>
          </p:cNvSpPr>
          <p:nvPr>
            <p:ph type="body" idx="1"/>
          </p:nvPr>
        </p:nvSpPr>
        <p:spPr>
          <a:xfrm>
            <a:off x="948950" y="2252475"/>
            <a:ext cx="9100250" cy="5138549"/>
          </a:xfrm>
          <a:prstGeom prst="rect">
            <a:avLst/>
          </a:prstGeom>
        </p:spPr>
        <p:txBody>
          <a:bodyPr lIns="38100" tIns="38100" rIns="38100" bIns="38100" anchor="t" anchorCtr="0">
            <a:noAutofit/>
          </a:bodyPr>
          <a:lstStyle/>
          <a:p>
            <a:pPr marL="0" marR="0" indent="0" algn="ctr">
              <a:lnSpc>
                <a:spcPct val="119886"/>
              </a:lnSpc>
              <a:spcBef>
                <a:spcPts val="0"/>
              </a:spcBef>
              <a:spcAft>
                <a:spcPts val="0"/>
              </a:spcAft>
              <a:buNone/>
            </a:pPr>
            <a:r>
              <a:rPr lang="en-US" sz="4888">
                <a:solidFill>
                  <a:srgbClr val="000066"/>
                </a:solidFill>
                <a:latin typeface="Arial"/>
                <a:ea typeface="Arial"/>
                <a:cs typeface="Arial"/>
                <a:sym typeface="Arial"/>
              </a:rPr>
              <a:t>The reader must be competent in both bottom-up and </a:t>
            </a:r>
          </a:p>
          <a:p>
            <a:pPr marL="0" marR="0" indent="0" algn="ctr">
              <a:lnSpc>
                <a:spcPct val="119886"/>
              </a:lnSpc>
              <a:spcBef>
                <a:spcPts val="875"/>
              </a:spcBef>
              <a:spcAft>
                <a:spcPts val="0"/>
              </a:spcAft>
              <a:buNone/>
            </a:pPr>
            <a:r>
              <a:rPr lang="en-US" sz="4888">
                <a:solidFill>
                  <a:srgbClr val="000066"/>
                </a:solidFill>
                <a:latin typeface="Arial"/>
                <a:ea typeface="Arial"/>
                <a:cs typeface="Arial"/>
                <a:sym typeface="Arial"/>
              </a:rPr>
              <a:t>top-down processing.</a:t>
            </a:r>
            <a:r>
              <a:rPr lang="en-US" sz="3555">
                <a:solidFill>
                  <a:srgbClr val="000066"/>
                </a:solidFill>
                <a:latin typeface="Arial"/>
                <a:ea typeface="Arial"/>
                <a:cs typeface="Arial"/>
                <a:sym typeface="Arial"/>
              </a:rPr>
              <a:t> </a:t>
            </a:r>
          </a:p>
          <a:p>
            <a:endParaRPr lang="en-US" sz="3555">
              <a:solidFill>
                <a:srgbClr val="000066"/>
              </a:solidFill>
              <a:latin typeface="Arial"/>
              <a:ea typeface="Arial"/>
              <a:cs typeface="Arial"/>
              <a:sym typeface="Arial"/>
            </a:endParaRPr>
          </a:p>
          <a:p>
            <a:endParaRPr lang="en-US" sz="3555">
              <a:solidFill>
                <a:srgbClr val="000066"/>
              </a:solidFill>
              <a:latin typeface="Arial"/>
              <a:ea typeface="Arial"/>
              <a:cs typeface="Arial"/>
              <a:sym typeface="Arial"/>
            </a:endParaRPr>
          </a:p>
        </p:txBody>
      </p:sp>
      <p:sp>
        <p:nvSpPr>
          <p:cNvPr id="161" name="Shape 161"/>
          <p:cNvSpPr/>
          <p:nvPr/>
        </p:nvSpPr>
        <p:spPr>
          <a:xfrm>
            <a:off x="931325" y="1502825"/>
            <a:ext cx="8466649" cy="42325"/>
          </a:xfrm>
          <a:prstGeom prst="rect">
            <a:avLst/>
          </a:prstGeom>
          <a:blipFill>
            <a:blip r:embed="rId5"/>
            <a:stretch>
              <a:fillRect/>
            </a:stretch>
          </a:blipFill>
        </p:spPr>
      </p:sp>
      <p:sp>
        <p:nvSpPr>
          <p:cNvPr id="162" name="Shape 162"/>
          <p:cNvSpPr txBox="1"/>
          <p:nvPr/>
        </p:nvSpPr>
        <p:spPr>
          <a:xfrm>
            <a:off x="1202950" y="7078475"/>
            <a:ext cx="8676899" cy="481874"/>
          </a:xfrm>
          <a:prstGeom prst="rect">
            <a:avLst/>
          </a:prstGeom>
        </p:spPr>
        <p:txBody>
          <a:bodyPr lIns="38100" tIns="38100" rIns="38100" bIns="38100" anchor="t" anchorCtr="0">
            <a:no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Nunes, T. (1999). </a:t>
            </a:r>
            <a:r>
              <a:rPr lang="en-US" sz="1333" i="1">
                <a:solidFill>
                  <a:srgbClr val="000000"/>
                </a:solidFill>
                <a:latin typeface="Arial"/>
                <a:ea typeface="Arial"/>
                <a:cs typeface="Arial"/>
                <a:sym typeface="Arial"/>
              </a:rPr>
              <a:t>Learning to read: An integrated view from research and practice.</a:t>
            </a:r>
            <a:r>
              <a:rPr lang="en-US" sz="1333">
                <a:solidFill>
                  <a:srgbClr val="000000"/>
                </a:solidFill>
                <a:latin typeface="Arial"/>
                <a:ea typeface="Arial"/>
                <a:cs typeface="Arial"/>
                <a:sym typeface="Arial"/>
              </a:rPr>
              <a:t> Dordrecht, The Netherlands: Kluwer.</a:t>
            </a:r>
          </a:p>
        </p:txBody>
      </p:sp>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p:nvPr/>
        </p:nvSpPr>
        <p:spPr>
          <a:xfrm>
            <a:off x="0" y="0"/>
            <a:ext cx="931325" cy="7620000"/>
          </a:xfrm>
          <a:prstGeom prst="rect">
            <a:avLst/>
          </a:prstGeom>
          <a:blipFill>
            <a:blip r:embed="rId3"/>
            <a:stretch>
              <a:fillRect/>
            </a:stretch>
          </a:blipFill>
        </p:spPr>
      </p:sp>
      <p:sp>
        <p:nvSpPr>
          <p:cNvPr id="168" name="Shape 168"/>
          <p:cNvSpPr/>
          <p:nvPr/>
        </p:nvSpPr>
        <p:spPr>
          <a:xfrm>
            <a:off x="7154325" y="52900"/>
            <a:ext cx="3005650" cy="1471074"/>
          </a:xfrm>
          <a:prstGeom prst="rect">
            <a:avLst/>
          </a:prstGeom>
          <a:blipFill>
            <a:blip r:embed="rId4"/>
            <a:stretch>
              <a:fillRect/>
            </a:stretch>
          </a:blipFill>
        </p:spPr>
      </p:sp>
      <p:sp>
        <p:nvSpPr>
          <p:cNvPr id="169" name="Shape 169"/>
          <p:cNvSpPr txBox="1">
            <a:spLocks noGrp="1"/>
          </p:cNvSpPr>
          <p:nvPr>
            <p:ph type="title"/>
          </p:nvPr>
        </p:nvSpPr>
        <p:spPr>
          <a:xfrm>
            <a:off x="1118300" y="220475"/>
            <a:ext cx="8846250" cy="2412206"/>
          </a:xfrm>
          <a:prstGeom prst="rect">
            <a:avLst/>
          </a:prstGeom>
        </p:spPr>
        <p:txBody>
          <a:bodyPr lIns="38100" tIns="38100" rIns="38100" bIns="38100" anchor="ctr" anchorCtr="0">
            <a:noAutofit/>
          </a:bodyPr>
          <a:lstStyle/>
          <a:p>
            <a:pPr marL="0" marR="0" indent="0" algn="ctr">
              <a:lnSpc>
                <a:spcPct val="120000"/>
              </a:lnSpc>
              <a:spcBef>
                <a:spcPts val="0"/>
              </a:spcBef>
              <a:spcAft>
                <a:spcPts val="0"/>
              </a:spcAft>
              <a:buNone/>
            </a:pPr>
            <a:r>
              <a:rPr lang="en-US" sz="4444" b="1">
                <a:solidFill>
                  <a:srgbClr val="000066"/>
                </a:solidFill>
                <a:latin typeface="Arial"/>
                <a:ea typeface="Arial"/>
                <a:cs typeface="Arial"/>
                <a:sym typeface="Arial"/>
              </a:rPr>
              <a:t>Interaction (“balance”) of </a:t>
            </a:r>
            <a:br>
              <a:rPr lang="en-US" sz="4444" b="1">
                <a:solidFill>
                  <a:srgbClr val="000066"/>
                </a:solidFill>
                <a:latin typeface="Arial"/>
                <a:ea typeface="Arial"/>
                <a:cs typeface="Arial"/>
                <a:sym typeface="Arial"/>
              </a:rPr>
            </a:br>
            <a:r>
              <a:rPr lang="en-US" sz="4444" b="1">
                <a:solidFill>
                  <a:srgbClr val="000066"/>
                </a:solidFill>
                <a:latin typeface="Arial"/>
                <a:ea typeface="Arial"/>
                <a:cs typeface="Arial"/>
                <a:sym typeface="Arial"/>
              </a:rPr>
              <a:t>bottom-up and top-down strategies:</a:t>
            </a:r>
          </a:p>
        </p:txBody>
      </p:sp>
      <p:sp>
        <p:nvSpPr>
          <p:cNvPr id="170" name="Shape 170"/>
          <p:cNvSpPr/>
          <p:nvPr/>
        </p:nvSpPr>
        <p:spPr>
          <a:xfrm>
            <a:off x="931325" y="1926150"/>
            <a:ext cx="8466649" cy="42325"/>
          </a:xfrm>
          <a:prstGeom prst="rect">
            <a:avLst/>
          </a:prstGeom>
          <a:blipFill>
            <a:blip r:embed="rId5"/>
            <a:stretch>
              <a:fillRect/>
            </a:stretch>
          </a:blipFill>
        </p:spPr>
      </p:sp>
      <p:sp>
        <p:nvSpPr>
          <p:cNvPr id="171" name="Shape 171"/>
          <p:cNvSpPr/>
          <p:nvPr/>
        </p:nvSpPr>
        <p:spPr>
          <a:xfrm>
            <a:off x="3640650" y="2772825"/>
            <a:ext cx="3217325" cy="2984500"/>
          </a:xfrm>
          <a:prstGeom prst="rect">
            <a:avLst/>
          </a:prstGeom>
          <a:blipFill>
            <a:blip r:embed="rId6"/>
            <a:stretch>
              <a:fillRect/>
            </a:stretch>
          </a:blipFill>
        </p:spPr>
      </p:sp>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p:nvPr/>
        </p:nvSpPr>
        <p:spPr>
          <a:xfrm>
            <a:off x="0" y="0"/>
            <a:ext cx="931325" cy="7620000"/>
          </a:xfrm>
          <a:prstGeom prst="rect">
            <a:avLst/>
          </a:prstGeom>
          <a:blipFill>
            <a:blip r:embed="rId3"/>
            <a:stretch>
              <a:fillRect/>
            </a:stretch>
          </a:blipFill>
        </p:spPr>
      </p:sp>
      <p:sp>
        <p:nvSpPr>
          <p:cNvPr id="177" name="Shape 177"/>
          <p:cNvSpPr/>
          <p:nvPr/>
        </p:nvSpPr>
        <p:spPr>
          <a:xfrm>
            <a:off x="7154325" y="52900"/>
            <a:ext cx="3005650" cy="1471074"/>
          </a:xfrm>
          <a:prstGeom prst="rect">
            <a:avLst/>
          </a:prstGeom>
          <a:blipFill>
            <a:blip r:embed="rId4"/>
            <a:stretch>
              <a:fillRect/>
            </a:stretch>
          </a:blipFill>
        </p:spPr>
      </p:sp>
      <p:sp>
        <p:nvSpPr>
          <p:cNvPr id="178" name="Shape 178"/>
          <p:cNvSpPr txBox="1">
            <a:spLocks noGrp="1"/>
          </p:cNvSpPr>
          <p:nvPr>
            <p:ph type="title"/>
          </p:nvPr>
        </p:nvSpPr>
        <p:spPr>
          <a:xfrm>
            <a:off x="1118300" y="220475"/>
            <a:ext cx="8846250" cy="2412206"/>
          </a:xfrm>
          <a:prstGeom prst="rect">
            <a:avLst/>
          </a:prstGeom>
        </p:spPr>
        <p:txBody>
          <a:bodyPr lIns="38100" tIns="38100" rIns="38100" bIns="38100" anchor="ctr" anchorCtr="0">
            <a:noAutofit/>
          </a:bodyPr>
          <a:lstStyle/>
          <a:p>
            <a:pPr marL="0" marR="0" indent="0" algn="ctr">
              <a:lnSpc>
                <a:spcPct val="120000"/>
              </a:lnSpc>
              <a:spcBef>
                <a:spcPts val="0"/>
              </a:spcBef>
              <a:spcAft>
                <a:spcPts val="0"/>
              </a:spcAft>
              <a:buNone/>
            </a:pPr>
            <a:r>
              <a:rPr lang="en-US" sz="4444" b="1">
                <a:solidFill>
                  <a:srgbClr val="000066"/>
                </a:solidFill>
                <a:latin typeface="Arial"/>
                <a:ea typeface="Arial"/>
                <a:cs typeface="Arial"/>
                <a:sym typeface="Arial"/>
              </a:rPr>
              <a:t>Interaction (“balance”) of </a:t>
            </a:r>
            <a:br>
              <a:rPr lang="en-US" sz="4444" b="1">
                <a:solidFill>
                  <a:srgbClr val="000066"/>
                </a:solidFill>
                <a:latin typeface="Arial"/>
                <a:ea typeface="Arial"/>
                <a:cs typeface="Arial"/>
                <a:sym typeface="Arial"/>
              </a:rPr>
            </a:br>
            <a:r>
              <a:rPr lang="en-US" sz="4444" b="1">
                <a:solidFill>
                  <a:srgbClr val="000066"/>
                </a:solidFill>
                <a:latin typeface="Arial"/>
                <a:ea typeface="Arial"/>
                <a:cs typeface="Arial"/>
                <a:sym typeface="Arial"/>
              </a:rPr>
              <a:t>bottom-up and top-down strategies:</a:t>
            </a:r>
          </a:p>
        </p:txBody>
      </p:sp>
      <p:sp>
        <p:nvSpPr>
          <p:cNvPr id="179" name="Shape 179"/>
          <p:cNvSpPr/>
          <p:nvPr/>
        </p:nvSpPr>
        <p:spPr>
          <a:xfrm>
            <a:off x="931325" y="1926150"/>
            <a:ext cx="8466649" cy="42325"/>
          </a:xfrm>
          <a:prstGeom prst="rect">
            <a:avLst/>
          </a:prstGeom>
          <a:blipFill>
            <a:blip r:embed="rId5"/>
            <a:stretch>
              <a:fillRect/>
            </a:stretch>
          </a:blipFill>
        </p:spPr>
      </p:sp>
      <p:sp>
        <p:nvSpPr>
          <p:cNvPr id="180" name="Shape 180"/>
          <p:cNvSpPr/>
          <p:nvPr/>
        </p:nvSpPr>
        <p:spPr>
          <a:xfrm>
            <a:off x="3291400" y="2391825"/>
            <a:ext cx="3905250" cy="3746500"/>
          </a:xfrm>
          <a:prstGeom prst="rect">
            <a:avLst/>
          </a:prstGeom>
          <a:blipFill>
            <a:blip r:embed="rId6"/>
            <a:stretch>
              <a:fillRect/>
            </a:stretch>
          </a:blipFill>
        </p:spPr>
      </p:sp>
      <p:sp>
        <p:nvSpPr>
          <p:cNvPr id="181" name="Shape 181"/>
          <p:cNvSpPr/>
          <p:nvPr/>
        </p:nvSpPr>
        <p:spPr>
          <a:xfrm>
            <a:off x="5492750" y="4646075"/>
            <a:ext cx="1291150" cy="444500"/>
          </a:xfrm>
          <a:prstGeom prst="rect">
            <a:avLst/>
          </a:prstGeom>
          <a:blipFill>
            <a:blip r:embed="rId7"/>
            <a:stretch>
              <a:fillRect/>
            </a:stretch>
          </a:blipFill>
        </p:spPr>
      </p:sp>
      <p:sp>
        <p:nvSpPr>
          <p:cNvPr id="182" name="Shape 182"/>
          <p:cNvSpPr txBox="1"/>
          <p:nvPr/>
        </p:nvSpPr>
        <p:spPr>
          <a:xfrm>
            <a:off x="5610925" y="4713100"/>
            <a:ext cx="1131000" cy="386625"/>
          </a:xfrm>
          <a:prstGeom prst="rect">
            <a:avLst/>
          </a:prstGeom>
        </p:spPr>
        <p:txBody>
          <a:bodyPr lIns="38100" tIns="38100" rIns="38100" bIns="38100" anchor="ctr" anchorCtr="0">
            <a:noAutofit/>
          </a:bodyPr>
          <a:lstStyle/>
          <a:p>
            <a:pPr marL="0" marR="0" indent="0" algn="ctr">
              <a:lnSpc>
                <a:spcPct val="119642"/>
              </a:lnSpc>
              <a:spcBef>
                <a:spcPts val="0"/>
              </a:spcBef>
              <a:spcAft>
                <a:spcPts val="0"/>
              </a:spcAft>
              <a:buNone/>
            </a:pPr>
            <a:r>
              <a:rPr lang="en-US" sz="1555" b="1">
                <a:solidFill>
                  <a:srgbClr val="000066"/>
                </a:solidFill>
                <a:latin typeface="Arial"/>
                <a:ea typeface="Arial"/>
                <a:cs typeface="Arial"/>
                <a:sym typeface="Arial"/>
              </a:rPr>
              <a:t>Top-down</a:t>
            </a:r>
          </a:p>
        </p:txBody>
      </p:sp>
    </p:spTree>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p:nvPr/>
        </p:nvSpPr>
        <p:spPr>
          <a:xfrm>
            <a:off x="0" y="0"/>
            <a:ext cx="931325" cy="7620000"/>
          </a:xfrm>
          <a:prstGeom prst="rect">
            <a:avLst/>
          </a:prstGeom>
          <a:blipFill>
            <a:blip r:embed="rId3"/>
            <a:stretch>
              <a:fillRect/>
            </a:stretch>
          </a:blipFill>
        </p:spPr>
      </p:sp>
      <p:sp>
        <p:nvSpPr>
          <p:cNvPr id="188" name="Shape 188"/>
          <p:cNvSpPr/>
          <p:nvPr/>
        </p:nvSpPr>
        <p:spPr>
          <a:xfrm>
            <a:off x="7154325" y="52900"/>
            <a:ext cx="3005650" cy="1471074"/>
          </a:xfrm>
          <a:prstGeom prst="rect">
            <a:avLst/>
          </a:prstGeom>
          <a:blipFill>
            <a:blip r:embed="rId4"/>
            <a:stretch>
              <a:fillRect/>
            </a:stretch>
          </a:blipFill>
        </p:spPr>
      </p:sp>
      <p:sp>
        <p:nvSpPr>
          <p:cNvPr id="189" name="Shape 189"/>
          <p:cNvSpPr txBox="1">
            <a:spLocks noGrp="1"/>
          </p:cNvSpPr>
          <p:nvPr>
            <p:ph type="title"/>
          </p:nvPr>
        </p:nvSpPr>
        <p:spPr>
          <a:xfrm>
            <a:off x="1118300" y="220475"/>
            <a:ext cx="8846250" cy="2412206"/>
          </a:xfrm>
          <a:prstGeom prst="rect">
            <a:avLst/>
          </a:prstGeom>
        </p:spPr>
        <p:txBody>
          <a:bodyPr lIns="38100" tIns="38100" rIns="38100" bIns="38100" anchor="ctr" anchorCtr="0">
            <a:noAutofit/>
          </a:bodyPr>
          <a:lstStyle/>
          <a:p>
            <a:pPr marL="0" marR="0" indent="0" algn="ctr">
              <a:lnSpc>
                <a:spcPct val="120000"/>
              </a:lnSpc>
              <a:spcBef>
                <a:spcPts val="0"/>
              </a:spcBef>
              <a:spcAft>
                <a:spcPts val="0"/>
              </a:spcAft>
              <a:buNone/>
            </a:pPr>
            <a:r>
              <a:rPr lang="en-US" sz="4444" b="1">
                <a:solidFill>
                  <a:srgbClr val="000066"/>
                </a:solidFill>
                <a:latin typeface="Arial"/>
                <a:ea typeface="Arial"/>
                <a:cs typeface="Arial"/>
                <a:sym typeface="Arial"/>
              </a:rPr>
              <a:t>Interaction (“balance”) of </a:t>
            </a:r>
            <a:br>
              <a:rPr lang="en-US" sz="4444" b="1">
                <a:solidFill>
                  <a:srgbClr val="000066"/>
                </a:solidFill>
                <a:latin typeface="Arial"/>
                <a:ea typeface="Arial"/>
                <a:cs typeface="Arial"/>
                <a:sym typeface="Arial"/>
              </a:rPr>
            </a:br>
            <a:r>
              <a:rPr lang="en-US" sz="4444" b="1">
                <a:solidFill>
                  <a:srgbClr val="000066"/>
                </a:solidFill>
                <a:latin typeface="Arial"/>
                <a:ea typeface="Arial"/>
                <a:cs typeface="Arial"/>
                <a:sym typeface="Arial"/>
              </a:rPr>
              <a:t>bottom-up and top-down strategies:</a:t>
            </a:r>
          </a:p>
        </p:txBody>
      </p:sp>
      <p:sp>
        <p:nvSpPr>
          <p:cNvPr id="190" name="Shape 190"/>
          <p:cNvSpPr/>
          <p:nvPr/>
        </p:nvSpPr>
        <p:spPr>
          <a:xfrm>
            <a:off x="931325" y="1926150"/>
            <a:ext cx="8466649" cy="42325"/>
          </a:xfrm>
          <a:prstGeom prst="rect">
            <a:avLst/>
          </a:prstGeom>
          <a:blipFill>
            <a:blip r:embed="rId5"/>
            <a:stretch>
              <a:fillRect/>
            </a:stretch>
          </a:blipFill>
        </p:spPr>
      </p:sp>
      <p:sp>
        <p:nvSpPr>
          <p:cNvPr id="191" name="Shape 191"/>
          <p:cNvSpPr/>
          <p:nvPr/>
        </p:nvSpPr>
        <p:spPr>
          <a:xfrm>
            <a:off x="3376075" y="2487075"/>
            <a:ext cx="3746500" cy="3566574"/>
          </a:xfrm>
          <a:prstGeom prst="rect">
            <a:avLst/>
          </a:prstGeom>
          <a:blipFill>
            <a:blip r:embed="rId6"/>
            <a:stretch>
              <a:fillRect/>
            </a:stretch>
          </a:blipFill>
        </p:spPr>
      </p:sp>
      <p:sp>
        <p:nvSpPr>
          <p:cNvPr id="192" name="Shape 192"/>
          <p:cNvSpPr/>
          <p:nvPr/>
        </p:nvSpPr>
        <p:spPr>
          <a:xfrm>
            <a:off x="3714750" y="4646075"/>
            <a:ext cx="1291150" cy="444500"/>
          </a:xfrm>
          <a:prstGeom prst="rect">
            <a:avLst/>
          </a:prstGeom>
          <a:blipFill>
            <a:blip r:embed="rId7"/>
            <a:stretch>
              <a:fillRect/>
            </a:stretch>
          </a:blipFill>
        </p:spPr>
      </p:sp>
      <p:sp>
        <p:nvSpPr>
          <p:cNvPr id="193" name="Shape 193"/>
          <p:cNvSpPr txBox="1"/>
          <p:nvPr/>
        </p:nvSpPr>
        <p:spPr>
          <a:xfrm>
            <a:off x="3832925" y="4713100"/>
            <a:ext cx="1131000" cy="386625"/>
          </a:xfrm>
          <a:prstGeom prst="rect">
            <a:avLst/>
          </a:prstGeom>
        </p:spPr>
        <p:txBody>
          <a:bodyPr lIns="38100" tIns="38100" rIns="38100" bIns="38100" anchor="ctr" anchorCtr="0">
            <a:noAutofit/>
          </a:bodyPr>
          <a:lstStyle/>
          <a:p>
            <a:pPr marL="0" marR="0" indent="0" algn="ctr">
              <a:lnSpc>
                <a:spcPct val="119642"/>
              </a:lnSpc>
              <a:spcBef>
                <a:spcPts val="0"/>
              </a:spcBef>
              <a:spcAft>
                <a:spcPts val="0"/>
              </a:spcAft>
              <a:buNone/>
            </a:pPr>
            <a:r>
              <a:rPr lang="en-US" sz="1555" b="1">
                <a:solidFill>
                  <a:srgbClr val="000066"/>
                </a:solidFill>
                <a:latin typeface="Arial"/>
                <a:ea typeface="Arial"/>
                <a:cs typeface="Arial"/>
                <a:sym typeface="Arial"/>
              </a:rPr>
              <a:t>Bottom-up</a:t>
            </a: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
        <p:cNvGrpSpPr/>
        <p:nvPr/>
      </p:nvGrpSpPr>
      <p:grpSpPr>
        <a:xfrm>
          <a:off x="0" y="0"/>
          <a:ext cx="0" cy="0"/>
          <a:chOff x="0" y="0"/>
          <a:chExt cx="0" cy="0"/>
        </a:xfrm>
      </p:grpSpPr>
      <p:sp>
        <p:nvSpPr>
          <p:cNvPr id="29" name="Shape 29"/>
          <p:cNvSpPr/>
          <p:nvPr/>
        </p:nvSpPr>
        <p:spPr>
          <a:xfrm>
            <a:off x="0" y="0"/>
            <a:ext cx="931325" cy="7620000"/>
          </a:xfrm>
          <a:prstGeom prst="rect">
            <a:avLst/>
          </a:prstGeom>
          <a:blipFill>
            <a:blip r:embed="rId3"/>
            <a:stretch>
              <a:fillRect/>
            </a:stretch>
          </a:blipFill>
        </p:spPr>
      </p:sp>
      <p:sp>
        <p:nvSpPr>
          <p:cNvPr id="30" name="Shape 30"/>
          <p:cNvSpPr/>
          <p:nvPr/>
        </p:nvSpPr>
        <p:spPr>
          <a:xfrm>
            <a:off x="7154325" y="52900"/>
            <a:ext cx="3005650" cy="1471074"/>
          </a:xfrm>
          <a:prstGeom prst="rect">
            <a:avLst/>
          </a:prstGeom>
          <a:blipFill>
            <a:blip r:embed="rId4"/>
            <a:stretch>
              <a:fillRect/>
            </a:stretch>
          </a:blipFill>
        </p:spPr>
      </p:sp>
      <p:sp>
        <p:nvSpPr>
          <p:cNvPr id="31" name="Shape 31"/>
          <p:cNvSpPr txBox="1">
            <a:spLocks noGrp="1"/>
          </p:cNvSpPr>
          <p:nvPr>
            <p:ph type="title"/>
          </p:nvPr>
        </p:nvSpPr>
        <p:spPr>
          <a:xfrm>
            <a:off x="864300" y="305150"/>
            <a:ext cx="9100250" cy="1243874"/>
          </a:xfrm>
          <a:prstGeom prst="rect">
            <a:avLst/>
          </a:prstGeom>
        </p:spPr>
        <p:txBody>
          <a:bodyPr lIns="38100" tIns="38100" rIns="38100" bIns="38100" anchor="ctr" anchorCtr="0">
            <a:noAutofit/>
          </a:bodyPr>
          <a:lstStyle/>
          <a:p>
            <a:pPr marL="0" marR="0" indent="0" algn="ctr">
              <a:lnSpc>
                <a:spcPct val="119907"/>
              </a:lnSpc>
              <a:spcBef>
                <a:spcPts val="0"/>
              </a:spcBef>
              <a:spcAft>
                <a:spcPts val="0"/>
              </a:spcAft>
              <a:buNone/>
            </a:pPr>
            <a:r>
              <a:rPr lang="en-US" sz="6000">
                <a:solidFill>
                  <a:srgbClr val="000066"/>
                </a:solidFill>
                <a:latin typeface="Arial"/>
                <a:ea typeface="Arial"/>
                <a:cs typeface="Arial"/>
                <a:sym typeface="Arial"/>
              </a:rPr>
              <a:t>Webinar Objectives</a:t>
            </a:r>
          </a:p>
        </p:txBody>
      </p:sp>
      <p:sp>
        <p:nvSpPr>
          <p:cNvPr id="32" name="Shape 32"/>
          <p:cNvSpPr txBox="1">
            <a:spLocks noGrp="1"/>
          </p:cNvSpPr>
          <p:nvPr>
            <p:ph type="body" idx="1"/>
          </p:nvPr>
        </p:nvSpPr>
        <p:spPr>
          <a:xfrm>
            <a:off x="1202950" y="2252475"/>
            <a:ext cx="8507575" cy="5392550"/>
          </a:xfrm>
          <a:prstGeom prst="rect">
            <a:avLst/>
          </a:prstGeom>
        </p:spPr>
        <p:txBody>
          <a:bodyPr lIns="38100" tIns="38100" rIns="38100" bIns="38100" anchor="t" anchorCtr="0">
            <a:noAutofit/>
          </a:bodyPr>
          <a:lstStyle/>
          <a:p>
            <a:pPr marL="381000" marR="0" lvl="0" indent="-276577" algn="l">
              <a:lnSpc>
                <a:spcPct val="107812"/>
              </a:lnSpc>
              <a:spcBef>
                <a:spcPts val="0"/>
              </a:spcBef>
              <a:spcAft>
                <a:spcPts val="0"/>
              </a:spcAft>
              <a:buClr>
                <a:srgbClr val="000066"/>
              </a:buClr>
              <a:buSzPct val="164609"/>
              <a:buFont typeface="Arial"/>
              <a:buChar char="•"/>
            </a:pPr>
            <a:r>
              <a:rPr lang="en-US" sz="3555">
                <a:solidFill>
                  <a:srgbClr val="000066"/>
                </a:solidFill>
                <a:latin typeface="Arial"/>
                <a:ea typeface="Arial"/>
                <a:cs typeface="Arial"/>
                <a:sym typeface="Arial"/>
              </a:rPr>
              <a:t>Provide examples of bottom-up, top-down, and interactive strategies for teaching L2 reading.</a:t>
            </a:r>
          </a:p>
          <a:p>
            <a:pPr marL="381000" marR="0" lvl="0" indent="-276577" algn="l">
              <a:lnSpc>
                <a:spcPct val="107812"/>
              </a:lnSpc>
              <a:spcBef>
                <a:spcPts val="635"/>
              </a:spcBef>
              <a:spcAft>
                <a:spcPts val="0"/>
              </a:spcAft>
              <a:buClr>
                <a:srgbClr val="000066"/>
              </a:buClr>
              <a:buSzPct val="164609"/>
              <a:buFont typeface="Arial"/>
              <a:buChar char="•"/>
            </a:pPr>
            <a:r>
              <a:rPr lang="en-US" sz="3555">
                <a:solidFill>
                  <a:srgbClr val="000066"/>
                </a:solidFill>
                <a:latin typeface="Arial"/>
                <a:ea typeface="Arial"/>
                <a:cs typeface="Arial"/>
                <a:sym typeface="Arial"/>
              </a:rPr>
              <a:t>Provide practical methodology and approaches to teaching bottom-up strategies in L2 reading.</a:t>
            </a:r>
          </a:p>
          <a:p>
            <a:pPr marL="381000" marR="0" lvl="0" indent="-276577" algn="l">
              <a:lnSpc>
                <a:spcPct val="107812"/>
              </a:lnSpc>
              <a:spcBef>
                <a:spcPts val="635"/>
              </a:spcBef>
              <a:spcAft>
                <a:spcPts val="0"/>
              </a:spcAft>
              <a:buClr>
                <a:srgbClr val="000066"/>
              </a:buClr>
              <a:buSzPct val="164609"/>
              <a:buFont typeface="Arial"/>
              <a:buChar char="•"/>
            </a:pPr>
            <a:r>
              <a:rPr lang="en-US" sz="3555">
                <a:solidFill>
                  <a:srgbClr val="000066"/>
                </a:solidFill>
                <a:latin typeface="Arial"/>
                <a:ea typeface="Arial"/>
                <a:cs typeface="Arial"/>
                <a:sym typeface="Arial"/>
              </a:rPr>
              <a:t>Offer rationale for the role of students’ phonemic awareness.</a:t>
            </a:r>
          </a:p>
          <a:p>
            <a:pPr marL="381000" marR="0" lvl="0" indent="-276577" algn="l">
              <a:lnSpc>
                <a:spcPct val="107812"/>
              </a:lnSpc>
              <a:spcBef>
                <a:spcPts val="635"/>
              </a:spcBef>
              <a:spcAft>
                <a:spcPts val="0"/>
              </a:spcAft>
              <a:buClr>
                <a:srgbClr val="000066"/>
              </a:buClr>
              <a:buSzPct val="164609"/>
              <a:buFont typeface="Arial"/>
              <a:buChar char="•"/>
            </a:pPr>
            <a:r>
              <a:rPr lang="en-US" sz="3555">
                <a:solidFill>
                  <a:srgbClr val="000066"/>
                </a:solidFill>
                <a:latin typeface="Arial"/>
                <a:ea typeface="Arial"/>
                <a:cs typeface="Arial"/>
                <a:sym typeface="Arial"/>
              </a:rPr>
              <a:t>Offer rationale for the use of explicit, systematic bottom-up strategies instruction.</a:t>
            </a:r>
          </a:p>
        </p:txBody>
      </p:sp>
      <p:sp>
        <p:nvSpPr>
          <p:cNvPr id="33" name="Shape 33"/>
          <p:cNvSpPr/>
          <p:nvPr/>
        </p:nvSpPr>
        <p:spPr>
          <a:xfrm>
            <a:off x="931325" y="1502825"/>
            <a:ext cx="8466649" cy="42325"/>
          </a:xfrm>
          <a:prstGeom prst="rect">
            <a:avLst/>
          </a:prstGeom>
          <a:blipFill>
            <a:blip r:embed="rId5"/>
            <a:stretch>
              <a:fillRect/>
            </a:stretch>
          </a:blipFill>
        </p:spPr>
      </p:sp>
    </p:spTree>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p:nvPr/>
        </p:nvSpPr>
        <p:spPr>
          <a:xfrm>
            <a:off x="0" y="0"/>
            <a:ext cx="931325" cy="7620000"/>
          </a:xfrm>
          <a:prstGeom prst="rect">
            <a:avLst/>
          </a:prstGeom>
          <a:blipFill>
            <a:blip r:embed="rId3"/>
            <a:stretch>
              <a:fillRect/>
            </a:stretch>
          </a:blipFill>
        </p:spPr>
      </p:sp>
      <p:sp>
        <p:nvSpPr>
          <p:cNvPr id="199" name="Shape 199"/>
          <p:cNvSpPr/>
          <p:nvPr/>
        </p:nvSpPr>
        <p:spPr>
          <a:xfrm>
            <a:off x="7154325" y="52900"/>
            <a:ext cx="3005650" cy="1471074"/>
          </a:xfrm>
          <a:prstGeom prst="rect">
            <a:avLst/>
          </a:prstGeom>
          <a:blipFill>
            <a:blip r:embed="rId4"/>
            <a:stretch>
              <a:fillRect/>
            </a:stretch>
          </a:blipFill>
        </p:spPr>
      </p:sp>
      <p:sp>
        <p:nvSpPr>
          <p:cNvPr id="200" name="Shape 200"/>
          <p:cNvSpPr txBox="1">
            <a:spLocks noGrp="1"/>
          </p:cNvSpPr>
          <p:nvPr>
            <p:ph type="title"/>
          </p:nvPr>
        </p:nvSpPr>
        <p:spPr>
          <a:xfrm>
            <a:off x="1118300" y="220475"/>
            <a:ext cx="8846250" cy="2412206"/>
          </a:xfrm>
          <a:prstGeom prst="rect">
            <a:avLst/>
          </a:prstGeom>
        </p:spPr>
        <p:txBody>
          <a:bodyPr lIns="38100" tIns="38100" rIns="38100" bIns="38100" anchor="ctr" anchorCtr="0">
            <a:noAutofit/>
          </a:bodyPr>
          <a:lstStyle/>
          <a:p>
            <a:pPr marL="0" marR="0" indent="0" algn="ctr">
              <a:lnSpc>
                <a:spcPct val="120000"/>
              </a:lnSpc>
              <a:spcBef>
                <a:spcPts val="0"/>
              </a:spcBef>
              <a:spcAft>
                <a:spcPts val="0"/>
              </a:spcAft>
              <a:buNone/>
            </a:pPr>
            <a:r>
              <a:rPr lang="en-US" sz="4444" b="1">
                <a:solidFill>
                  <a:srgbClr val="000066"/>
                </a:solidFill>
                <a:latin typeface="Arial"/>
                <a:ea typeface="Arial"/>
                <a:cs typeface="Arial"/>
                <a:sym typeface="Arial"/>
              </a:rPr>
              <a:t>Interaction (“balance”) of </a:t>
            </a:r>
            <a:br>
              <a:rPr lang="en-US" sz="4444" b="1">
                <a:solidFill>
                  <a:srgbClr val="000066"/>
                </a:solidFill>
                <a:latin typeface="Arial"/>
                <a:ea typeface="Arial"/>
                <a:cs typeface="Arial"/>
                <a:sym typeface="Arial"/>
              </a:rPr>
            </a:br>
            <a:r>
              <a:rPr lang="en-US" sz="4444" b="1">
                <a:solidFill>
                  <a:srgbClr val="000066"/>
                </a:solidFill>
                <a:latin typeface="Arial"/>
                <a:ea typeface="Arial"/>
                <a:cs typeface="Arial"/>
                <a:sym typeface="Arial"/>
              </a:rPr>
              <a:t>bottom-up and top-down strategies:</a:t>
            </a:r>
          </a:p>
        </p:txBody>
      </p:sp>
      <p:sp>
        <p:nvSpPr>
          <p:cNvPr id="201" name="Shape 201"/>
          <p:cNvSpPr/>
          <p:nvPr/>
        </p:nvSpPr>
        <p:spPr>
          <a:xfrm>
            <a:off x="931325" y="1926150"/>
            <a:ext cx="8466649" cy="42325"/>
          </a:xfrm>
          <a:prstGeom prst="rect">
            <a:avLst/>
          </a:prstGeom>
          <a:blipFill>
            <a:blip r:embed="rId5"/>
            <a:stretch>
              <a:fillRect/>
            </a:stretch>
          </a:blipFill>
        </p:spPr>
      </p:sp>
      <p:sp>
        <p:nvSpPr>
          <p:cNvPr id="202" name="Shape 202"/>
          <p:cNvSpPr/>
          <p:nvPr/>
        </p:nvSpPr>
        <p:spPr>
          <a:xfrm>
            <a:off x="3640650" y="2772825"/>
            <a:ext cx="3217325" cy="2984500"/>
          </a:xfrm>
          <a:prstGeom prst="rect">
            <a:avLst/>
          </a:prstGeom>
          <a:blipFill>
            <a:blip r:embed="rId6"/>
            <a:stretch>
              <a:fillRect/>
            </a:stretch>
          </a:blipFill>
        </p:spPr>
      </p:sp>
      <p:sp>
        <p:nvSpPr>
          <p:cNvPr id="203" name="Shape 203"/>
          <p:cNvSpPr/>
          <p:nvPr/>
        </p:nvSpPr>
        <p:spPr>
          <a:xfrm>
            <a:off x="3714750" y="4646075"/>
            <a:ext cx="1291150" cy="444500"/>
          </a:xfrm>
          <a:prstGeom prst="rect">
            <a:avLst/>
          </a:prstGeom>
          <a:blipFill>
            <a:blip r:embed="rId7"/>
            <a:stretch>
              <a:fillRect/>
            </a:stretch>
          </a:blipFill>
        </p:spPr>
      </p:sp>
      <p:sp>
        <p:nvSpPr>
          <p:cNvPr id="204" name="Shape 204"/>
          <p:cNvSpPr txBox="1"/>
          <p:nvPr/>
        </p:nvSpPr>
        <p:spPr>
          <a:xfrm>
            <a:off x="3832925" y="4713100"/>
            <a:ext cx="1131000" cy="386625"/>
          </a:xfrm>
          <a:prstGeom prst="rect">
            <a:avLst/>
          </a:prstGeom>
        </p:spPr>
        <p:txBody>
          <a:bodyPr lIns="38100" tIns="38100" rIns="38100" bIns="38100" anchor="ctr" anchorCtr="0">
            <a:noAutofit/>
          </a:bodyPr>
          <a:lstStyle/>
          <a:p>
            <a:pPr marL="0" marR="0" indent="0" algn="ctr">
              <a:lnSpc>
                <a:spcPct val="119642"/>
              </a:lnSpc>
              <a:spcBef>
                <a:spcPts val="0"/>
              </a:spcBef>
              <a:spcAft>
                <a:spcPts val="0"/>
              </a:spcAft>
              <a:buNone/>
            </a:pPr>
            <a:r>
              <a:rPr lang="en-US" sz="1555" b="1">
                <a:solidFill>
                  <a:srgbClr val="000066"/>
                </a:solidFill>
                <a:latin typeface="Arial"/>
                <a:ea typeface="Arial"/>
                <a:cs typeface="Arial"/>
                <a:sym typeface="Arial"/>
              </a:rPr>
              <a:t>Bottom-up</a:t>
            </a:r>
          </a:p>
        </p:txBody>
      </p:sp>
      <p:sp>
        <p:nvSpPr>
          <p:cNvPr id="205" name="Shape 205"/>
          <p:cNvSpPr/>
          <p:nvPr/>
        </p:nvSpPr>
        <p:spPr>
          <a:xfrm>
            <a:off x="5492750" y="4646075"/>
            <a:ext cx="1291150" cy="444500"/>
          </a:xfrm>
          <a:prstGeom prst="rect">
            <a:avLst/>
          </a:prstGeom>
          <a:blipFill>
            <a:blip r:embed="rId7"/>
            <a:stretch>
              <a:fillRect/>
            </a:stretch>
          </a:blipFill>
        </p:spPr>
      </p:sp>
      <p:sp>
        <p:nvSpPr>
          <p:cNvPr id="206" name="Shape 206"/>
          <p:cNvSpPr txBox="1"/>
          <p:nvPr/>
        </p:nvSpPr>
        <p:spPr>
          <a:xfrm>
            <a:off x="5610925" y="4713100"/>
            <a:ext cx="1131000" cy="386625"/>
          </a:xfrm>
          <a:prstGeom prst="rect">
            <a:avLst/>
          </a:prstGeom>
        </p:spPr>
        <p:txBody>
          <a:bodyPr lIns="38100" tIns="38100" rIns="38100" bIns="38100" anchor="ctr" anchorCtr="0">
            <a:noAutofit/>
          </a:bodyPr>
          <a:lstStyle/>
          <a:p>
            <a:pPr marL="0" marR="0" indent="0" algn="ctr">
              <a:lnSpc>
                <a:spcPct val="119642"/>
              </a:lnSpc>
              <a:spcBef>
                <a:spcPts val="0"/>
              </a:spcBef>
              <a:spcAft>
                <a:spcPts val="0"/>
              </a:spcAft>
              <a:buNone/>
            </a:pPr>
            <a:r>
              <a:rPr lang="en-US" sz="1555" b="1">
                <a:solidFill>
                  <a:srgbClr val="000066"/>
                </a:solidFill>
                <a:latin typeface="Arial"/>
                <a:ea typeface="Arial"/>
                <a:cs typeface="Arial"/>
                <a:sym typeface="Arial"/>
              </a:rPr>
              <a:t>Top-down</a:t>
            </a:r>
          </a:p>
        </p:txBody>
      </p:sp>
    </p:spTree>
  </p:cSld>
  <p:clrMapOvr>
    <a:masterClrMapping/>
  </p:clrMapOvr>
  <p:transition spd="slow">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Shape 211"/>
          <p:cNvSpPr/>
          <p:nvPr/>
        </p:nvSpPr>
        <p:spPr>
          <a:xfrm>
            <a:off x="0" y="0"/>
            <a:ext cx="931325" cy="7620000"/>
          </a:xfrm>
          <a:prstGeom prst="rect">
            <a:avLst/>
          </a:prstGeom>
          <a:blipFill>
            <a:blip r:embed="rId3"/>
            <a:stretch>
              <a:fillRect/>
            </a:stretch>
          </a:blipFill>
        </p:spPr>
      </p:sp>
      <p:sp>
        <p:nvSpPr>
          <p:cNvPr id="212" name="Shape 212"/>
          <p:cNvSpPr/>
          <p:nvPr/>
        </p:nvSpPr>
        <p:spPr>
          <a:xfrm>
            <a:off x="7154325" y="52900"/>
            <a:ext cx="3005650" cy="1471074"/>
          </a:xfrm>
          <a:prstGeom prst="rect">
            <a:avLst/>
          </a:prstGeom>
          <a:blipFill>
            <a:blip r:embed="rId4"/>
            <a:stretch>
              <a:fillRect/>
            </a:stretch>
          </a:blipFill>
        </p:spPr>
      </p:sp>
      <p:sp>
        <p:nvSpPr>
          <p:cNvPr id="213" name="Shape 213"/>
          <p:cNvSpPr txBox="1">
            <a:spLocks noGrp="1"/>
          </p:cNvSpPr>
          <p:nvPr>
            <p:ph type="title"/>
          </p:nvPr>
        </p:nvSpPr>
        <p:spPr>
          <a:xfrm>
            <a:off x="1118300" y="220475"/>
            <a:ext cx="8846250" cy="2412206"/>
          </a:xfrm>
          <a:prstGeom prst="rect">
            <a:avLst/>
          </a:prstGeom>
        </p:spPr>
        <p:txBody>
          <a:bodyPr lIns="38100" tIns="38100" rIns="38100" bIns="38100" anchor="ctr" anchorCtr="0">
            <a:noAutofit/>
          </a:bodyPr>
          <a:lstStyle/>
          <a:p>
            <a:pPr marL="0" marR="0" indent="0" algn="ctr">
              <a:lnSpc>
                <a:spcPct val="120000"/>
              </a:lnSpc>
              <a:spcBef>
                <a:spcPts val="0"/>
              </a:spcBef>
              <a:spcAft>
                <a:spcPts val="0"/>
              </a:spcAft>
              <a:buNone/>
            </a:pPr>
            <a:r>
              <a:rPr lang="en-US" sz="4444" b="1">
                <a:solidFill>
                  <a:srgbClr val="000066"/>
                </a:solidFill>
                <a:latin typeface="Arial"/>
                <a:ea typeface="Arial"/>
                <a:cs typeface="Arial"/>
                <a:sym typeface="Arial"/>
              </a:rPr>
              <a:t>Interaction (“balance”) of </a:t>
            </a:r>
            <a:br>
              <a:rPr lang="en-US" sz="4444" b="1">
                <a:solidFill>
                  <a:srgbClr val="000066"/>
                </a:solidFill>
                <a:latin typeface="Arial"/>
                <a:ea typeface="Arial"/>
                <a:cs typeface="Arial"/>
                <a:sym typeface="Arial"/>
              </a:rPr>
            </a:br>
            <a:r>
              <a:rPr lang="en-US" sz="4444" b="1">
                <a:solidFill>
                  <a:srgbClr val="000066"/>
                </a:solidFill>
                <a:latin typeface="Arial"/>
                <a:ea typeface="Arial"/>
                <a:cs typeface="Arial"/>
                <a:sym typeface="Arial"/>
              </a:rPr>
              <a:t>bottom-up and top-down strategies:</a:t>
            </a:r>
          </a:p>
        </p:txBody>
      </p:sp>
      <p:sp>
        <p:nvSpPr>
          <p:cNvPr id="214" name="Shape 214"/>
          <p:cNvSpPr/>
          <p:nvPr/>
        </p:nvSpPr>
        <p:spPr>
          <a:xfrm>
            <a:off x="931325" y="1926150"/>
            <a:ext cx="8466649" cy="42325"/>
          </a:xfrm>
          <a:prstGeom prst="rect">
            <a:avLst/>
          </a:prstGeom>
          <a:blipFill>
            <a:blip r:embed="rId5"/>
            <a:stretch>
              <a:fillRect/>
            </a:stretch>
          </a:blipFill>
        </p:spPr>
      </p:sp>
      <p:sp>
        <p:nvSpPr>
          <p:cNvPr id="215" name="Shape 215"/>
          <p:cNvSpPr/>
          <p:nvPr/>
        </p:nvSpPr>
        <p:spPr>
          <a:xfrm>
            <a:off x="3640650" y="2772825"/>
            <a:ext cx="3217325" cy="2984500"/>
          </a:xfrm>
          <a:prstGeom prst="rect">
            <a:avLst/>
          </a:prstGeom>
          <a:blipFill>
            <a:blip r:embed="rId6"/>
            <a:stretch>
              <a:fillRect/>
            </a:stretch>
          </a:blipFill>
        </p:spPr>
      </p:sp>
      <p:sp>
        <p:nvSpPr>
          <p:cNvPr id="216" name="Shape 216"/>
          <p:cNvSpPr/>
          <p:nvPr/>
        </p:nvSpPr>
        <p:spPr>
          <a:xfrm>
            <a:off x="3714750" y="4646075"/>
            <a:ext cx="1291150" cy="444500"/>
          </a:xfrm>
          <a:prstGeom prst="rect">
            <a:avLst/>
          </a:prstGeom>
          <a:blipFill>
            <a:blip r:embed="rId7"/>
            <a:stretch>
              <a:fillRect/>
            </a:stretch>
          </a:blipFill>
        </p:spPr>
      </p:sp>
      <p:sp>
        <p:nvSpPr>
          <p:cNvPr id="217" name="Shape 217"/>
          <p:cNvSpPr txBox="1"/>
          <p:nvPr/>
        </p:nvSpPr>
        <p:spPr>
          <a:xfrm>
            <a:off x="3832925" y="4713100"/>
            <a:ext cx="1131000" cy="386625"/>
          </a:xfrm>
          <a:prstGeom prst="rect">
            <a:avLst/>
          </a:prstGeom>
        </p:spPr>
        <p:txBody>
          <a:bodyPr lIns="38100" tIns="38100" rIns="38100" bIns="38100" anchor="ctr" anchorCtr="0">
            <a:noAutofit/>
          </a:bodyPr>
          <a:lstStyle/>
          <a:p>
            <a:pPr marL="0" marR="0" indent="0" algn="ctr">
              <a:lnSpc>
                <a:spcPct val="119642"/>
              </a:lnSpc>
              <a:spcBef>
                <a:spcPts val="0"/>
              </a:spcBef>
              <a:spcAft>
                <a:spcPts val="0"/>
              </a:spcAft>
              <a:buNone/>
            </a:pPr>
            <a:r>
              <a:rPr lang="en-US" sz="1555" b="1">
                <a:solidFill>
                  <a:srgbClr val="000066"/>
                </a:solidFill>
                <a:latin typeface="Arial"/>
                <a:ea typeface="Arial"/>
                <a:cs typeface="Arial"/>
                <a:sym typeface="Arial"/>
              </a:rPr>
              <a:t>Bottom-up</a:t>
            </a:r>
          </a:p>
        </p:txBody>
      </p:sp>
      <p:sp>
        <p:nvSpPr>
          <p:cNvPr id="218" name="Shape 218"/>
          <p:cNvSpPr/>
          <p:nvPr/>
        </p:nvSpPr>
        <p:spPr>
          <a:xfrm>
            <a:off x="5492750" y="4646075"/>
            <a:ext cx="1291150" cy="444500"/>
          </a:xfrm>
          <a:prstGeom prst="rect">
            <a:avLst/>
          </a:prstGeom>
          <a:blipFill>
            <a:blip r:embed="rId7"/>
            <a:stretch>
              <a:fillRect/>
            </a:stretch>
          </a:blipFill>
        </p:spPr>
      </p:sp>
      <p:sp>
        <p:nvSpPr>
          <p:cNvPr id="219" name="Shape 219"/>
          <p:cNvSpPr txBox="1"/>
          <p:nvPr/>
        </p:nvSpPr>
        <p:spPr>
          <a:xfrm>
            <a:off x="5610925" y="4713100"/>
            <a:ext cx="1131000" cy="386625"/>
          </a:xfrm>
          <a:prstGeom prst="rect">
            <a:avLst/>
          </a:prstGeom>
        </p:spPr>
        <p:txBody>
          <a:bodyPr lIns="38100" tIns="38100" rIns="38100" bIns="38100" anchor="ctr" anchorCtr="0">
            <a:noAutofit/>
          </a:bodyPr>
          <a:lstStyle/>
          <a:p>
            <a:pPr marL="0" marR="0" indent="0" algn="ctr">
              <a:lnSpc>
                <a:spcPct val="119642"/>
              </a:lnSpc>
              <a:spcBef>
                <a:spcPts val="0"/>
              </a:spcBef>
              <a:spcAft>
                <a:spcPts val="0"/>
              </a:spcAft>
              <a:buNone/>
            </a:pPr>
            <a:r>
              <a:rPr lang="en-US" sz="1555" b="1">
                <a:solidFill>
                  <a:srgbClr val="000066"/>
                </a:solidFill>
                <a:latin typeface="Arial"/>
                <a:ea typeface="Arial"/>
                <a:cs typeface="Arial"/>
                <a:sym typeface="Arial"/>
              </a:rPr>
              <a:t>Top-down</a:t>
            </a:r>
          </a:p>
        </p:txBody>
      </p:sp>
      <p:sp>
        <p:nvSpPr>
          <p:cNvPr id="220" name="Shape 220"/>
          <p:cNvSpPr/>
          <p:nvPr/>
        </p:nvSpPr>
        <p:spPr>
          <a:xfrm>
            <a:off x="1682750" y="2741075"/>
            <a:ext cx="1672149" cy="3196149"/>
          </a:xfrm>
          <a:prstGeom prst="rect">
            <a:avLst/>
          </a:prstGeom>
          <a:blipFill>
            <a:blip r:embed="rId8"/>
            <a:stretch>
              <a:fillRect/>
            </a:stretch>
          </a:blipFill>
        </p:spPr>
      </p:sp>
      <p:sp>
        <p:nvSpPr>
          <p:cNvPr id="221" name="Shape 221"/>
          <p:cNvSpPr txBox="1"/>
          <p:nvPr/>
        </p:nvSpPr>
        <p:spPr>
          <a:xfrm>
            <a:off x="1800925" y="2808100"/>
            <a:ext cx="1512000" cy="3138300"/>
          </a:xfrm>
          <a:prstGeom prst="rect">
            <a:avLst/>
          </a:prstGeom>
        </p:spPr>
        <p:txBody>
          <a:bodyPr lIns="38100" tIns="38100" rIns="38100" bIns="38100" anchor="t" anchorCtr="0">
            <a:noAutofit/>
          </a:bodyPr>
          <a:lstStyle/>
          <a:p>
            <a:pPr marL="0" marR="0" indent="0" algn="ctr">
              <a:lnSpc>
                <a:spcPct val="119791"/>
              </a:lnSpc>
              <a:spcBef>
                <a:spcPts val="0"/>
              </a:spcBef>
              <a:spcAft>
                <a:spcPts val="0"/>
              </a:spcAft>
              <a:buNone/>
            </a:pPr>
            <a:r>
              <a:rPr lang="en-US" sz="1333" b="1" dirty="0">
                <a:solidFill>
                  <a:srgbClr val="000066"/>
                </a:solidFill>
                <a:latin typeface="Arial"/>
                <a:ea typeface="Arial"/>
                <a:cs typeface="Arial"/>
                <a:sym typeface="Arial"/>
              </a:rPr>
              <a:t>Bottom-up strategies</a:t>
            </a:r>
          </a:p>
          <a:p>
            <a:pPr marL="0" marR="0" indent="0" algn="ctr">
              <a:lnSpc>
                <a:spcPct val="119791"/>
              </a:lnSpc>
              <a:spcBef>
                <a:spcPts val="0"/>
              </a:spcBef>
              <a:spcAft>
                <a:spcPts val="0"/>
              </a:spcAft>
              <a:buNone/>
            </a:pPr>
            <a:r>
              <a:rPr lang="en-US" sz="1333" b="1" dirty="0">
                <a:solidFill>
                  <a:srgbClr val="000066"/>
                </a:solidFill>
                <a:latin typeface="Arial"/>
                <a:ea typeface="Arial"/>
                <a:cs typeface="Arial"/>
                <a:sym typeface="Arial"/>
              </a:rPr>
              <a:t>(“phonics”</a:t>
            </a:r>
          </a:p>
          <a:p>
            <a:pPr marL="0" marR="0" indent="0" algn="ctr">
              <a:lnSpc>
                <a:spcPct val="119791"/>
              </a:lnSpc>
              <a:spcBef>
                <a:spcPts val="0"/>
              </a:spcBef>
              <a:spcAft>
                <a:spcPts val="0"/>
              </a:spcAft>
              <a:buNone/>
            </a:pPr>
            <a:r>
              <a:rPr lang="en-US" sz="1333" b="1" dirty="0">
                <a:solidFill>
                  <a:srgbClr val="000066"/>
                </a:solidFill>
                <a:latin typeface="Arial"/>
                <a:ea typeface="Arial"/>
                <a:cs typeface="Arial"/>
                <a:sym typeface="Arial"/>
              </a:rPr>
              <a:t>approach)</a:t>
            </a:r>
          </a:p>
          <a:p>
            <a:pPr marL="0" marR="0" indent="0" algn="ctr">
              <a:lnSpc>
                <a:spcPct val="119791"/>
              </a:lnSpc>
              <a:spcBef>
                <a:spcPts val="0"/>
              </a:spcBef>
              <a:spcAft>
                <a:spcPts val="0"/>
              </a:spcAft>
              <a:buNone/>
            </a:pPr>
            <a:r>
              <a:rPr lang="en-US" sz="1333" b="1" dirty="0">
                <a:solidFill>
                  <a:srgbClr val="000066"/>
                </a:solidFill>
                <a:latin typeface="Arial"/>
                <a:ea typeface="Arial"/>
                <a:cs typeface="Arial"/>
                <a:sym typeface="Arial"/>
              </a:rPr>
              <a:t>________________</a:t>
            </a:r>
          </a:p>
          <a:p>
            <a:endParaRPr lang="en-US" sz="1333" b="1" dirty="0">
              <a:solidFill>
                <a:srgbClr val="000066"/>
              </a:solidFill>
              <a:latin typeface="Arial"/>
              <a:ea typeface="Arial"/>
              <a:cs typeface="Arial"/>
              <a:sym typeface="Arial"/>
            </a:endParaRPr>
          </a:p>
          <a:p>
            <a:pPr marL="0" marR="0" indent="0" algn="ctr">
              <a:lnSpc>
                <a:spcPct val="120000"/>
              </a:lnSpc>
              <a:spcBef>
                <a:spcPts val="0"/>
              </a:spcBef>
              <a:spcAft>
                <a:spcPts val="0"/>
              </a:spcAft>
              <a:buNone/>
            </a:pPr>
            <a:r>
              <a:rPr lang="en-US" sz="1111" b="1" dirty="0">
                <a:solidFill>
                  <a:srgbClr val="000066"/>
                </a:solidFill>
                <a:latin typeface="Arial"/>
                <a:ea typeface="Arial"/>
                <a:cs typeface="Arial"/>
                <a:sym typeface="Arial"/>
              </a:rPr>
              <a:t>Examples:</a:t>
            </a:r>
          </a:p>
          <a:p>
            <a:pPr marL="381000" marR="0" lvl="0" indent="-135466" algn="l">
              <a:lnSpc>
                <a:spcPct val="119791"/>
              </a:lnSpc>
              <a:spcBef>
                <a:spcPts val="0"/>
              </a:spcBef>
              <a:spcAft>
                <a:spcPts val="0"/>
              </a:spcAft>
              <a:buClr>
                <a:srgbClr val="000066"/>
              </a:buClr>
              <a:buSzPct val="170940"/>
              <a:buFont typeface="Arial"/>
              <a:buChar char="•"/>
            </a:pPr>
            <a:r>
              <a:rPr lang="en-US" sz="1333" dirty="0">
                <a:solidFill>
                  <a:srgbClr val="000066"/>
                </a:solidFill>
                <a:latin typeface="Arial"/>
                <a:ea typeface="Arial"/>
                <a:cs typeface="Arial"/>
                <a:sym typeface="Arial"/>
              </a:rPr>
              <a:t>decoding</a:t>
            </a:r>
          </a:p>
          <a:p>
            <a:pPr marL="381000" marR="0" lvl="0" indent="-135466" algn="l">
              <a:lnSpc>
                <a:spcPct val="119791"/>
              </a:lnSpc>
              <a:spcBef>
                <a:spcPts val="0"/>
              </a:spcBef>
              <a:spcAft>
                <a:spcPts val="0"/>
              </a:spcAft>
              <a:buClr>
                <a:srgbClr val="000066"/>
              </a:buClr>
              <a:buSzPct val="170940"/>
              <a:buFont typeface="Arial"/>
              <a:buChar char="•"/>
            </a:pPr>
            <a:r>
              <a:rPr lang="en-US" sz="1333" dirty="0">
                <a:solidFill>
                  <a:srgbClr val="000066"/>
                </a:solidFill>
                <a:latin typeface="Arial"/>
                <a:ea typeface="Arial"/>
                <a:cs typeface="Arial"/>
                <a:sym typeface="Arial"/>
              </a:rPr>
              <a:t>using capitalization to infer proper nouns</a:t>
            </a:r>
          </a:p>
          <a:p>
            <a:pPr marL="381000" marR="0" lvl="0" indent="-135466" algn="l">
              <a:lnSpc>
                <a:spcPct val="119791"/>
              </a:lnSpc>
              <a:spcBef>
                <a:spcPts val="0"/>
              </a:spcBef>
              <a:spcAft>
                <a:spcPts val="0"/>
              </a:spcAft>
              <a:buClr>
                <a:srgbClr val="000066"/>
              </a:buClr>
              <a:buSzPct val="170940"/>
              <a:buFont typeface="Arial"/>
              <a:buChar char="•"/>
            </a:pPr>
            <a:r>
              <a:rPr lang="en-US" sz="1333" dirty="0">
                <a:solidFill>
                  <a:srgbClr val="000066"/>
                </a:solidFill>
                <a:latin typeface="Arial"/>
                <a:ea typeface="Arial"/>
                <a:cs typeface="Arial"/>
                <a:sym typeface="Arial"/>
              </a:rPr>
              <a:t>graded reader approach</a:t>
            </a:r>
          </a:p>
          <a:p>
            <a:pPr marL="381000" marR="0" lvl="0" indent="-135466" algn="l">
              <a:lnSpc>
                <a:spcPct val="119791"/>
              </a:lnSpc>
              <a:spcBef>
                <a:spcPts val="0"/>
              </a:spcBef>
              <a:spcAft>
                <a:spcPts val="0"/>
              </a:spcAft>
              <a:buClr>
                <a:srgbClr val="000066"/>
              </a:buClr>
              <a:buSzPct val="170940"/>
              <a:buFont typeface="Arial"/>
              <a:buChar char="•"/>
            </a:pPr>
            <a:r>
              <a:rPr lang="en-US" sz="1333" dirty="0">
                <a:solidFill>
                  <a:srgbClr val="000066"/>
                </a:solidFill>
                <a:latin typeface="Arial"/>
                <a:ea typeface="Arial"/>
                <a:cs typeface="Arial"/>
                <a:sym typeface="Arial"/>
              </a:rPr>
              <a:t>pattern recognition</a:t>
            </a:r>
          </a:p>
          <a:p>
            <a:endParaRPr lang="en-US" sz="1333" dirty="0">
              <a:solidFill>
                <a:srgbClr val="000066"/>
              </a:solidFill>
              <a:latin typeface="Arial"/>
              <a:ea typeface="Arial"/>
              <a:cs typeface="Arial"/>
              <a:sym typeface="Arial"/>
            </a:endParaRPr>
          </a:p>
        </p:txBody>
      </p:sp>
      <p:sp>
        <p:nvSpPr>
          <p:cNvPr id="222" name="Shape 222"/>
          <p:cNvSpPr/>
          <p:nvPr/>
        </p:nvSpPr>
        <p:spPr>
          <a:xfrm>
            <a:off x="7651750" y="2698750"/>
            <a:ext cx="1672149" cy="3323149"/>
          </a:xfrm>
          <a:prstGeom prst="rect">
            <a:avLst/>
          </a:prstGeom>
          <a:blipFill>
            <a:blip r:embed="rId9"/>
            <a:stretch>
              <a:fillRect/>
            </a:stretch>
          </a:blipFill>
        </p:spPr>
      </p:sp>
      <p:sp>
        <p:nvSpPr>
          <p:cNvPr id="223" name="Shape 223"/>
          <p:cNvSpPr txBox="1"/>
          <p:nvPr/>
        </p:nvSpPr>
        <p:spPr>
          <a:xfrm>
            <a:off x="7769925" y="2765775"/>
            <a:ext cx="1512000" cy="3265300"/>
          </a:xfrm>
          <a:prstGeom prst="rect">
            <a:avLst/>
          </a:prstGeom>
        </p:spPr>
        <p:txBody>
          <a:bodyPr lIns="38100" tIns="38100" rIns="38100" bIns="38100" anchor="t" anchorCtr="0">
            <a:noAutofit/>
          </a:bodyPr>
          <a:lstStyle/>
          <a:p>
            <a:pPr marL="0" marR="0" indent="0" algn="ctr">
              <a:lnSpc>
                <a:spcPct val="119791"/>
              </a:lnSpc>
              <a:spcBef>
                <a:spcPts val="0"/>
              </a:spcBef>
              <a:spcAft>
                <a:spcPts val="0"/>
              </a:spcAft>
              <a:buNone/>
            </a:pPr>
            <a:r>
              <a:rPr lang="en-US" sz="1333" b="1">
                <a:solidFill>
                  <a:srgbClr val="000066"/>
                </a:solidFill>
                <a:latin typeface="Arial"/>
                <a:ea typeface="Arial"/>
                <a:cs typeface="Arial"/>
                <a:sym typeface="Arial"/>
              </a:rPr>
              <a:t>Top-down strategies</a:t>
            </a:r>
          </a:p>
          <a:p>
            <a:pPr marL="0" marR="0" indent="0" algn="ctr">
              <a:lnSpc>
                <a:spcPct val="119791"/>
              </a:lnSpc>
              <a:spcBef>
                <a:spcPts val="0"/>
              </a:spcBef>
              <a:spcAft>
                <a:spcPts val="0"/>
              </a:spcAft>
              <a:buNone/>
            </a:pPr>
            <a:r>
              <a:rPr lang="en-US" sz="1333" b="1">
                <a:solidFill>
                  <a:srgbClr val="000066"/>
                </a:solidFill>
                <a:latin typeface="Arial"/>
                <a:ea typeface="Arial"/>
                <a:cs typeface="Arial"/>
                <a:sym typeface="Arial"/>
              </a:rPr>
              <a:t>(“whole language”</a:t>
            </a:r>
          </a:p>
          <a:p>
            <a:pPr marL="0" marR="0" indent="0" algn="ctr">
              <a:lnSpc>
                <a:spcPct val="119791"/>
              </a:lnSpc>
              <a:spcBef>
                <a:spcPts val="0"/>
              </a:spcBef>
              <a:spcAft>
                <a:spcPts val="0"/>
              </a:spcAft>
              <a:buNone/>
            </a:pPr>
            <a:r>
              <a:rPr lang="en-US" sz="1333" b="1">
                <a:solidFill>
                  <a:srgbClr val="000066"/>
                </a:solidFill>
                <a:latin typeface="Arial"/>
                <a:ea typeface="Arial"/>
                <a:cs typeface="Arial"/>
                <a:sym typeface="Arial"/>
              </a:rPr>
              <a:t>approach)</a:t>
            </a:r>
          </a:p>
          <a:p>
            <a:pPr marL="0" marR="0" indent="0" algn="ctr">
              <a:lnSpc>
                <a:spcPct val="119791"/>
              </a:lnSpc>
              <a:spcBef>
                <a:spcPts val="0"/>
              </a:spcBef>
              <a:spcAft>
                <a:spcPts val="0"/>
              </a:spcAft>
              <a:buNone/>
            </a:pPr>
            <a:r>
              <a:rPr lang="en-US" sz="1333" b="1">
                <a:solidFill>
                  <a:srgbClr val="000066"/>
                </a:solidFill>
                <a:latin typeface="Arial"/>
                <a:ea typeface="Arial"/>
                <a:cs typeface="Arial"/>
                <a:sym typeface="Arial"/>
              </a:rPr>
              <a:t>________________</a:t>
            </a:r>
          </a:p>
          <a:p>
            <a:endParaRPr lang="en-US" sz="1333" b="1">
              <a:solidFill>
                <a:srgbClr val="000066"/>
              </a:solidFill>
              <a:latin typeface="Arial"/>
              <a:ea typeface="Arial"/>
              <a:cs typeface="Arial"/>
              <a:sym typeface="Arial"/>
            </a:endParaRPr>
          </a:p>
          <a:p>
            <a:pPr marL="0" marR="0" indent="0" algn="ctr">
              <a:lnSpc>
                <a:spcPct val="120000"/>
              </a:lnSpc>
              <a:spcBef>
                <a:spcPts val="0"/>
              </a:spcBef>
              <a:spcAft>
                <a:spcPts val="0"/>
              </a:spcAft>
              <a:buNone/>
            </a:pPr>
            <a:r>
              <a:rPr lang="en-US" sz="1111" b="1">
                <a:solidFill>
                  <a:srgbClr val="000066"/>
                </a:solidFill>
                <a:latin typeface="Arial"/>
                <a:ea typeface="Arial"/>
                <a:cs typeface="Arial"/>
                <a:sym typeface="Arial"/>
              </a:rPr>
              <a:t>Examples:</a:t>
            </a:r>
          </a:p>
          <a:p>
            <a:pPr marL="381000" marR="0" lvl="0" indent="-135466" algn="l">
              <a:lnSpc>
                <a:spcPct val="119791"/>
              </a:lnSpc>
              <a:spcBef>
                <a:spcPts val="0"/>
              </a:spcBef>
              <a:spcAft>
                <a:spcPts val="0"/>
              </a:spcAft>
              <a:buClr>
                <a:srgbClr val="000066"/>
              </a:buClr>
              <a:buSzPct val="170940"/>
              <a:buFont typeface="Arial"/>
              <a:buChar char="•"/>
            </a:pPr>
            <a:r>
              <a:rPr lang="en-US" sz="1333">
                <a:solidFill>
                  <a:srgbClr val="000066"/>
                </a:solidFill>
                <a:latin typeface="Arial"/>
                <a:ea typeface="Arial"/>
                <a:cs typeface="Arial"/>
                <a:sym typeface="Arial"/>
              </a:rPr>
              <a:t>using background knowledge</a:t>
            </a:r>
          </a:p>
          <a:p>
            <a:pPr marL="381000" marR="0" lvl="0" indent="-135466" algn="l">
              <a:lnSpc>
                <a:spcPct val="119791"/>
              </a:lnSpc>
              <a:spcBef>
                <a:spcPts val="0"/>
              </a:spcBef>
              <a:spcAft>
                <a:spcPts val="0"/>
              </a:spcAft>
              <a:buClr>
                <a:srgbClr val="000066"/>
              </a:buClr>
              <a:buSzPct val="170940"/>
              <a:buFont typeface="Arial"/>
              <a:buChar char="•"/>
            </a:pPr>
            <a:r>
              <a:rPr lang="en-US" sz="1333">
                <a:solidFill>
                  <a:srgbClr val="000066"/>
                </a:solidFill>
                <a:latin typeface="Arial"/>
                <a:ea typeface="Arial"/>
                <a:cs typeface="Arial"/>
                <a:sym typeface="Arial"/>
              </a:rPr>
              <a:t>predicting</a:t>
            </a:r>
          </a:p>
          <a:p>
            <a:pPr marL="381000" marR="0" lvl="0" indent="-135466" algn="l">
              <a:lnSpc>
                <a:spcPct val="119791"/>
              </a:lnSpc>
              <a:spcBef>
                <a:spcPts val="0"/>
              </a:spcBef>
              <a:spcAft>
                <a:spcPts val="0"/>
              </a:spcAft>
              <a:buClr>
                <a:srgbClr val="000066"/>
              </a:buClr>
              <a:buSzPct val="170940"/>
              <a:buFont typeface="Arial"/>
              <a:buChar char="•"/>
            </a:pPr>
            <a:r>
              <a:rPr lang="en-US" sz="1333">
                <a:solidFill>
                  <a:srgbClr val="000066"/>
                </a:solidFill>
                <a:latin typeface="Arial"/>
                <a:ea typeface="Arial"/>
                <a:cs typeface="Arial"/>
                <a:sym typeface="Arial"/>
              </a:rPr>
              <a:t>guessing the meaning of unknown words from context</a:t>
            </a:r>
          </a:p>
          <a:p>
            <a:pPr marL="381000" marR="0" lvl="0" indent="-135466" algn="l">
              <a:lnSpc>
                <a:spcPct val="119791"/>
              </a:lnSpc>
              <a:spcBef>
                <a:spcPts val="0"/>
              </a:spcBef>
              <a:spcAft>
                <a:spcPts val="0"/>
              </a:spcAft>
              <a:buClr>
                <a:srgbClr val="000066"/>
              </a:buClr>
              <a:buSzPct val="170940"/>
              <a:buFont typeface="Arial"/>
              <a:buChar char="•"/>
            </a:pPr>
            <a:r>
              <a:rPr lang="en-US" sz="1333">
                <a:solidFill>
                  <a:srgbClr val="000066"/>
                </a:solidFill>
                <a:latin typeface="Arial"/>
                <a:ea typeface="Arial"/>
                <a:cs typeface="Arial"/>
                <a:sym typeface="Arial"/>
              </a:rPr>
              <a:t>skimming/scanning</a:t>
            </a:r>
          </a:p>
        </p:txBody>
      </p:sp>
    </p:spTree>
  </p:cSld>
  <p:clrMapOvr>
    <a:masterClrMapping/>
  </p:clrMapOvr>
  <p:transition spd="slow">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Shape 228"/>
          <p:cNvSpPr/>
          <p:nvPr/>
        </p:nvSpPr>
        <p:spPr>
          <a:xfrm>
            <a:off x="0" y="0"/>
            <a:ext cx="931325" cy="7620000"/>
          </a:xfrm>
          <a:prstGeom prst="rect">
            <a:avLst/>
          </a:prstGeom>
          <a:blipFill>
            <a:blip r:embed="rId3"/>
            <a:stretch>
              <a:fillRect/>
            </a:stretch>
          </a:blipFill>
        </p:spPr>
      </p:sp>
      <p:sp>
        <p:nvSpPr>
          <p:cNvPr id="229" name="Shape 229"/>
          <p:cNvSpPr/>
          <p:nvPr/>
        </p:nvSpPr>
        <p:spPr>
          <a:xfrm>
            <a:off x="7154325" y="52900"/>
            <a:ext cx="3005650" cy="1471074"/>
          </a:xfrm>
          <a:prstGeom prst="rect">
            <a:avLst/>
          </a:prstGeom>
          <a:blipFill>
            <a:blip r:embed="rId4"/>
            <a:stretch>
              <a:fillRect/>
            </a:stretch>
          </a:blipFill>
        </p:spPr>
      </p:sp>
      <p:sp>
        <p:nvSpPr>
          <p:cNvPr id="230" name="Shape 230"/>
          <p:cNvSpPr txBox="1">
            <a:spLocks noGrp="1"/>
          </p:cNvSpPr>
          <p:nvPr>
            <p:ph type="title"/>
          </p:nvPr>
        </p:nvSpPr>
        <p:spPr>
          <a:xfrm>
            <a:off x="864300" y="305150"/>
            <a:ext cx="9100250" cy="1946173"/>
          </a:xfrm>
          <a:prstGeom prst="rect">
            <a:avLst/>
          </a:prstGeom>
        </p:spPr>
        <p:txBody>
          <a:bodyPr lIns="38100" tIns="38100" rIns="38100" bIns="38100" anchor="ctr" anchorCtr="0">
            <a:noAutofit/>
          </a:bodyPr>
          <a:lstStyle/>
          <a:p>
            <a:pPr marL="0" marR="0" indent="0" algn="ctr">
              <a:lnSpc>
                <a:spcPct val="120052"/>
              </a:lnSpc>
              <a:spcBef>
                <a:spcPts val="0"/>
              </a:spcBef>
              <a:spcAft>
                <a:spcPts val="0"/>
              </a:spcAft>
              <a:buNone/>
            </a:pPr>
            <a:r>
              <a:rPr lang="en-US" sz="5333">
                <a:solidFill>
                  <a:srgbClr val="000066"/>
                </a:solidFill>
                <a:latin typeface="Arial"/>
                <a:ea typeface="Arial"/>
                <a:cs typeface="Arial"/>
                <a:sym typeface="Arial"/>
              </a:rPr>
              <a:t>Models of Reading: Application</a:t>
            </a:r>
          </a:p>
        </p:txBody>
      </p:sp>
      <p:sp>
        <p:nvSpPr>
          <p:cNvPr id="231" name="Shape 231"/>
          <p:cNvSpPr txBox="1">
            <a:spLocks noGrp="1"/>
          </p:cNvSpPr>
          <p:nvPr>
            <p:ph type="body" idx="1"/>
          </p:nvPr>
        </p:nvSpPr>
        <p:spPr>
          <a:xfrm>
            <a:off x="1118300" y="1998475"/>
            <a:ext cx="8846250" cy="5646549"/>
          </a:xfrm>
          <a:prstGeom prst="rect">
            <a:avLst/>
          </a:prstGeom>
        </p:spPr>
        <p:txBody>
          <a:bodyPr lIns="38100" tIns="38100" rIns="38100" bIns="38100" anchor="t" anchorCtr="0">
            <a:noAutofit/>
          </a:bodyPr>
          <a:lstStyle/>
          <a:p>
            <a:pPr marL="0" marR="0" indent="0" algn="ctr">
              <a:lnSpc>
                <a:spcPct val="120138"/>
              </a:lnSpc>
              <a:spcBef>
                <a:spcPts val="0"/>
              </a:spcBef>
              <a:spcAft>
                <a:spcPts val="0"/>
              </a:spcAft>
              <a:buNone/>
            </a:pPr>
            <a:r>
              <a:rPr lang="en-US" sz="4000" b="1">
                <a:solidFill>
                  <a:srgbClr val="000066"/>
                </a:solidFill>
                <a:latin typeface="Arial"/>
                <a:ea typeface="Arial"/>
                <a:cs typeface="Arial"/>
                <a:sym typeface="Arial"/>
              </a:rPr>
              <a:t>Top-down processing</a:t>
            </a:r>
          </a:p>
          <a:p>
            <a:endParaRPr lang="en-US" sz="4000" b="1">
              <a:solidFill>
                <a:srgbClr val="000066"/>
              </a:solidFill>
              <a:latin typeface="Arial"/>
              <a:ea typeface="Arial"/>
              <a:cs typeface="Arial"/>
              <a:sym typeface="Arial"/>
            </a:endParaRPr>
          </a:p>
          <a:p>
            <a:pPr marL="0" marR="0" indent="0" algn="l">
              <a:lnSpc>
                <a:spcPct val="120089"/>
              </a:lnSpc>
              <a:spcBef>
                <a:spcPts val="0"/>
              </a:spcBef>
              <a:spcAft>
                <a:spcPts val="0"/>
              </a:spcAft>
              <a:buNone/>
            </a:pPr>
            <a:r>
              <a:rPr lang="en-US" sz="3111" b="1" i="1">
                <a:solidFill>
                  <a:srgbClr val="000066"/>
                </a:solidFill>
                <a:latin typeface="Arial"/>
                <a:ea typeface="Arial"/>
                <a:cs typeface="Arial"/>
                <a:sym typeface="Arial"/>
              </a:rPr>
              <a:t>The kenlig coddlers canly kimpled in the cumpy kebs.</a:t>
            </a:r>
          </a:p>
          <a:p>
            <a:endParaRPr lang="en-US" sz="3111" b="1" i="1">
              <a:solidFill>
                <a:srgbClr val="000066"/>
              </a:solidFill>
              <a:latin typeface="Arial"/>
              <a:ea typeface="Arial"/>
              <a:cs typeface="Arial"/>
              <a:sym typeface="Arial"/>
            </a:endParaRPr>
          </a:p>
          <a:p>
            <a:pPr marL="0" marR="0" indent="0" algn="l">
              <a:lnSpc>
                <a:spcPct val="120089"/>
              </a:lnSpc>
              <a:spcBef>
                <a:spcPts val="0"/>
              </a:spcBef>
              <a:spcAft>
                <a:spcPts val="0"/>
              </a:spcAft>
              <a:buNone/>
            </a:pPr>
            <a:r>
              <a:rPr lang="en-US" sz="3111">
                <a:solidFill>
                  <a:srgbClr val="000066"/>
                </a:solidFill>
                <a:latin typeface="Arial"/>
                <a:ea typeface="Arial"/>
                <a:cs typeface="Arial"/>
                <a:sym typeface="Arial"/>
              </a:rPr>
              <a:t>1) What kind of coddlers were they?</a:t>
            </a:r>
          </a:p>
          <a:p>
            <a:pPr marL="0" marR="0" indent="0" algn="l">
              <a:lnSpc>
                <a:spcPct val="120089"/>
              </a:lnSpc>
              <a:spcBef>
                <a:spcPts val="0"/>
              </a:spcBef>
              <a:spcAft>
                <a:spcPts val="0"/>
              </a:spcAft>
              <a:buNone/>
            </a:pPr>
            <a:r>
              <a:rPr lang="en-US" sz="3111">
                <a:solidFill>
                  <a:srgbClr val="000066"/>
                </a:solidFill>
                <a:latin typeface="Arial"/>
                <a:ea typeface="Arial"/>
                <a:cs typeface="Arial"/>
                <a:sym typeface="Arial"/>
              </a:rPr>
              <a:t>2) What did the coddlers do?</a:t>
            </a:r>
          </a:p>
          <a:p>
            <a:pPr marL="0" marR="0" indent="0" algn="l">
              <a:lnSpc>
                <a:spcPct val="120089"/>
              </a:lnSpc>
              <a:spcBef>
                <a:spcPts val="563"/>
              </a:spcBef>
              <a:spcAft>
                <a:spcPts val="0"/>
              </a:spcAft>
              <a:buNone/>
            </a:pPr>
            <a:r>
              <a:rPr lang="en-US" sz="3111">
                <a:solidFill>
                  <a:srgbClr val="000066"/>
                </a:solidFill>
                <a:latin typeface="Arial"/>
                <a:ea typeface="Arial"/>
                <a:cs typeface="Arial"/>
                <a:sym typeface="Arial"/>
              </a:rPr>
              <a:t>3) How did they do it?</a:t>
            </a:r>
          </a:p>
          <a:p>
            <a:pPr marL="0" marR="0" indent="0" algn="l">
              <a:lnSpc>
                <a:spcPct val="120089"/>
              </a:lnSpc>
              <a:spcBef>
                <a:spcPts val="563"/>
              </a:spcBef>
              <a:spcAft>
                <a:spcPts val="0"/>
              </a:spcAft>
              <a:buNone/>
            </a:pPr>
            <a:r>
              <a:rPr lang="en-US" sz="3111">
                <a:solidFill>
                  <a:srgbClr val="000066"/>
                </a:solidFill>
                <a:latin typeface="Arial"/>
                <a:ea typeface="Arial"/>
                <a:cs typeface="Arial"/>
                <a:sym typeface="Arial"/>
              </a:rPr>
              <a:t>4) Where did they do it?</a:t>
            </a:r>
          </a:p>
          <a:p>
            <a:pPr marL="0" marR="0" indent="0" algn="l">
              <a:lnSpc>
                <a:spcPct val="120089"/>
              </a:lnSpc>
              <a:spcBef>
                <a:spcPts val="563"/>
              </a:spcBef>
              <a:spcAft>
                <a:spcPts val="0"/>
              </a:spcAft>
              <a:buNone/>
            </a:pPr>
            <a:r>
              <a:rPr lang="en-US" sz="3111">
                <a:solidFill>
                  <a:srgbClr val="000066"/>
                </a:solidFill>
                <a:latin typeface="Arial"/>
                <a:ea typeface="Arial"/>
                <a:cs typeface="Arial"/>
                <a:sym typeface="Arial"/>
              </a:rPr>
              <a:t>5) In what kind of kebs did they kimple?</a:t>
            </a:r>
          </a:p>
          <a:p>
            <a:pPr marL="0" marR="0" indent="0" algn="l">
              <a:lnSpc>
                <a:spcPct val="120089"/>
              </a:lnSpc>
              <a:spcBef>
                <a:spcPts val="563"/>
              </a:spcBef>
              <a:spcAft>
                <a:spcPts val="0"/>
              </a:spcAft>
              <a:buNone/>
            </a:pPr>
            <a:r>
              <a:rPr lang="en-US" sz="3111">
                <a:solidFill>
                  <a:srgbClr val="000066"/>
                </a:solidFill>
                <a:latin typeface="Arial"/>
                <a:ea typeface="Arial"/>
                <a:cs typeface="Arial"/>
                <a:sym typeface="Arial"/>
              </a:rPr>
              <a:t>6) What is the subject? What is the verb?</a:t>
            </a:r>
          </a:p>
        </p:txBody>
      </p:sp>
      <p:sp>
        <p:nvSpPr>
          <p:cNvPr id="232" name="Shape 232"/>
          <p:cNvSpPr/>
          <p:nvPr/>
        </p:nvSpPr>
        <p:spPr>
          <a:xfrm>
            <a:off x="931325" y="1841475"/>
            <a:ext cx="8466649" cy="42325"/>
          </a:xfrm>
          <a:prstGeom prst="rect">
            <a:avLst/>
          </a:prstGeom>
          <a:blipFill>
            <a:blip r:embed="rId5"/>
            <a:stretch>
              <a:fillRect/>
            </a:stretch>
          </a:blipFill>
        </p:spPr>
      </p:sp>
    </p:spTree>
  </p:cSld>
  <p:clrMapOvr>
    <a:masterClrMapping/>
  </p:clrMapOvr>
  <p:transition spd="slow">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Shape 237"/>
          <p:cNvSpPr/>
          <p:nvPr/>
        </p:nvSpPr>
        <p:spPr>
          <a:xfrm>
            <a:off x="0" y="0"/>
            <a:ext cx="931325" cy="7620000"/>
          </a:xfrm>
          <a:prstGeom prst="rect">
            <a:avLst/>
          </a:prstGeom>
          <a:blipFill>
            <a:blip r:embed="rId3"/>
            <a:stretch>
              <a:fillRect/>
            </a:stretch>
          </a:blipFill>
        </p:spPr>
      </p:sp>
      <p:sp>
        <p:nvSpPr>
          <p:cNvPr id="238" name="Shape 238"/>
          <p:cNvSpPr/>
          <p:nvPr/>
        </p:nvSpPr>
        <p:spPr>
          <a:xfrm>
            <a:off x="7154325" y="52900"/>
            <a:ext cx="3005650" cy="1471074"/>
          </a:xfrm>
          <a:prstGeom prst="rect">
            <a:avLst/>
          </a:prstGeom>
          <a:blipFill>
            <a:blip r:embed="rId4"/>
            <a:stretch>
              <a:fillRect/>
            </a:stretch>
          </a:blipFill>
        </p:spPr>
      </p:sp>
      <p:sp>
        <p:nvSpPr>
          <p:cNvPr id="239" name="Shape 239"/>
          <p:cNvSpPr txBox="1">
            <a:spLocks noGrp="1"/>
          </p:cNvSpPr>
          <p:nvPr>
            <p:ph type="title"/>
          </p:nvPr>
        </p:nvSpPr>
        <p:spPr>
          <a:xfrm>
            <a:off x="864300" y="305150"/>
            <a:ext cx="9100250" cy="1946173"/>
          </a:xfrm>
          <a:prstGeom prst="rect">
            <a:avLst/>
          </a:prstGeom>
        </p:spPr>
        <p:txBody>
          <a:bodyPr lIns="38100" tIns="38100" rIns="38100" bIns="38100" anchor="ctr" anchorCtr="0">
            <a:noAutofit/>
          </a:bodyPr>
          <a:lstStyle/>
          <a:p>
            <a:pPr marL="0" marR="0" indent="0" algn="ctr">
              <a:lnSpc>
                <a:spcPct val="120052"/>
              </a:lnSpc>
              <a:spcBef>
                <a:spcPts val="0"/>
              </a:spcBef>
              <a:spcAft>
                <a:spcPts val="0"/>
              </a:spcAft>
              <a:buNone/>
            </a:pPr>
            <a:r>
              <a:rPr lang="en-US" sz="5333">
                <a:solidFill>
                  <a:srgbClr val="000066"/>
                </a:solidFill>
                <a:latin typeface="Arial"/>
                <a:ea typeface="Arial"/>
                <a:cs typeface="Arial"/>
                <a:sym typeface="Arial"/>
              </a:rPr>
              <a:t>Models of Reading: Application</a:t>
            </a:r>
          </a:p>
        </p:txBody>
      </p:sp>
      <p:sp>
        <p:nvSpPr>
          <p:cNvPr id="240" name="Shape 240"/>
          <p:cNvSpPr txBox="1">
            <a:spLocks noGrp="1"/>
          </p:cNvSpPr>
          <p:nvPr>
            <p:ph type="body" idx="1"/>
          </p:nvPr>
        </p:nvSpPr>
        <p:spPr>
          <a:xfrm>
            <a:off x="1118300" y="1998475"/>
            <a:ext cx="9015574" cy="5646549"/>
          </a:xfrm>
          <a:prstGeom prst="rect">
            <a:avLst/>
          </a:prstGeom>
        </p:spPr>
        <p:txBody>
          <a:bodyPr lIns="38100" tIns="38100" rIns="38100" bIns="38100" anchor="t" anchorCtr="0">
            <a:noAutofit/>
          </a:bodyPr>
          <a:lstStyle/>
          <a:p>
            <a:pPr marL="0" marR="0" indent="0" algn="ctr">
              <a:lnSpc>
                <a:spcPct val="120138"/>
              </a:lnSpc>
              <a:spcBef>
                <a:spcPts val="0"/>
              </a:spcBef>
              <a:spcAft>
                <a:spcPts val="0"/>
              </a:spcAft>
              <a:buNone/>
            </a:pPr>
            <a:r>
              <a:rPr lang="en-US" sz="4000" b="1">
                <a:solidFill>
                  <a:srgbClr val="000066"/>
                </a:solidFill>
                <a:latin typeface="Arial"/>
                <a:ea typeface="Arial"/>
                <a:cs typeface="Arial"/>
                <a:sym typeface="Arial"/>
              </a:rPr>
              <a:t>Bottom-up processing</a:t>
            </a:r>
          </a:p>
          <a:p>
            <a:endParaRPr lang="en-US" sz="4000" b="1">
              <a:solidFill>
                <a:srgbClr val="000066"/>
              </a:solidFill>
              <a:latin typeface="Arial"/>
              <a:ea typeface="Arial"/>
              <a:cs typeface="Arial"/>
              <a:sym typeface="Arial"/>
            </a:endParaRPr>
          </a:p>
          <a:p>
            <a:pPr marL="0" marR="0" indent="0" algn="l">
              <a:lnSpc>
                <a:spcPct val="120089"/>
              </a:lnSpc>
              <a:spcBef>
                <a:spcPts val="0"/>
              </a:spcBef>
              <a:spcAft>
                <a:spcPts val="0"/>
              </a:spcAft>
              <a:buNone/>
            </a:pPr>
            <a:r>
              <a:rPr lang="en-US" sz="3111" b="1" i="1">
                <a:solidFill>
                  <a:srgbClr val="000066"/>
                </a:solidFill>
                <a:latin typeface="Arial"/>
                <a:ea typeface="Arial"/>
                <a:cs typeface="Arial"/>
                <a:sym typeface="Arial"/>
              </a:rPr>
              <a:t>The kenlig coddlers canly kimpled in the cumpy kebs.</a:t>
            </a:r>
            <a:r>
              <a:rPr lang="en-US" sz="3111" b="1">
                <a:solidFill>
                  <a:srgbClr val="000066"/>
                </a:solidFill>
                <a:latin typeface="Arial"/>
                <a:ea typeface="Arial"/>
                <a:cs typeface="Arial"/>
                <a:sym typeface="Arial"/>
              </a:rPr>
              <a:t> </a:t>
            </a:r>
          </a:p>
          <a:p>
            <a:pPr marL="0" marR="0" indent="0" algn="l">
              <a:lnSpc>
                <a:spcPct val="120089"/>
              </a:lnSpc>
              <a:spcBef>
                <a:spcPts val="0"/>
              </a:spcBef>
              <a:spcAft>
                <a:spcPts val="0"/>
              </a:spcAft>
              <a:buNone/>
            </a:pPr>
            <a:r>
              <a:rPr lang="en-US" sz="3111">
                <a:solidFill>
                  <a:srgbClr val="000066"/>
                </a:solidFill>
                <a:latin typeface="Arial"/>
                <a:ea typeface="Arial"/>
                <a:cs typeface="Arial"/>
                <a:sym typeface="Arial"/>
              </a:rPr>
              <a:t>When do you spell words with a </a:t>
            </a:r>
            <a:r>
              <a:rPr lang="en-US" sz="3111" i="1">
                <a:solidFill>
                  <a:srgbClr val="000066"/>
                </a:solidFill>
                <a:latin typeface="Arial"/>
                <a:ea typeface="Arial"/>
                <a:cs typeface="Arial"/>
                <a:sym typeface="Arial"/>
              </a:rPr>
              <a:t>C</a:t>
            </a:r>
            <a:r>
              <a:rPr lang="en-US" sz="3111">
                <a:solidFill>
                  <a:srgbClr val="000066"/>
                </a:solidFill>
                <a:latin typeface="Arial"/>
                <a:ea typeface="Arial"/>
                <a:cs typeface="Arial"/>
                <a:sym typeface="Arial"/>
              </a:rPr>
              <a:t> or a </a:t>
            </a:r>
            <a:r>
              <a:rPr lang="en-US" sz="3111" i="1">
                <a:solidFill>
                  <a:srgbClr val="000066"/>
                </a:solidFill>
                <a:latin typeface="Arial"/>
                <a:ea typeface="Arial"/>
                <a:cs typeface="Arial"/>
                <a:sym typeface="Arial"/>
              </a:rPr>
              <a:t>K</a:t>
            </a:r>
            <a:r>
              <a:rPr lang="en-US" sz="3111">
                <a:solidFill>
                  <a:srgbClr val="000066"/>
                </a:solidFill>
                <a:latin typeface="Arial"/>
                <a:ea typeface="Arial"/>
                <a:cs typeface="Arial"/>
                <a:sym typeface="Arial"/>
              </a:rPr>
              <a:t>?</a:t>
            </a:r>
          </a:p>
          <a:p>
            <a:pPr marL="381000" marR="0" lvl="0" indent="-248355" algn="l">
              <a:lnSpc>
                <a:spcPct val="120089"/>
              </a:lnSpc>
              <a:spcBef>
                <a:spcPts val="563"/>
              </a:spcBef>
              <a:spcAft>
                <a:spcPts val="0"/>
              </a:spcAft>
              <a:buClr>
                <a:srgbClr val="000066"/>
              </a:buClr>
              <a:buSzPct val="167264"/>
              <a:buFont typeface="Arial"/>
              <a:buChar char="•"/>
            </a:pPr>
            <a:r>
              <a:rPr lang="en-US" sz="3111">
                <a:solidFill>
                  <a:srgbClr val="000066"/>
                </a:solidFill>
                <a:latin typeface="Arial"/>
                <a:ea typeface="Arial"/>
                <a:cs typeface="Arial"/>
                <a:sym typeface="Arial"/>
              </a:rPr>
              <a:t>kenlig</a:t>
            </a:r>
          </a:p>
          <a:p>
            <a:pPr marL="381000" marR="0" lvl="0" indent="-248355" algn="l">
              <a:lnSpc>
                <a:spcPct val="120089"/>
              </a:lnSpc>
              <a:spcBef>
                <a:spcPts val="563"/>
              </a:spcBef>
              <a:spcAft>
                <a:spcPts val="0"/>
              </a:spcAft>
              <a:buClr>
                <a:srgbClr val="000066"/>
              </a:buClr>
              <a:buSzPct val="167264"/>
              <a:buFont typeface="Arial"/>
              <a:buChar char="•"/>
            </a:pPr>
            <a:r>
              <a:rPr lang="en-US" sz="3111">
                <a:solidFill>
                  <a:srgbClr val="000066"/>
                </a:solidFill>
                <a:latin typeface="Arial"/>
                <a:ea typeface="Arial"/>
                <a:cs typeface="Arial"/>
                <a:sym typeface="Arial"/>
              </a:rPr>
              <a:t>coddlers</a:t>
            </a:r>
          </a:p>
          <a:p>
            <a:pPr marL="381000" marR="0" lvl="0" indent="-248355" algn="l">
              <a:lnSpc>
                <a:spcPct val="120089"/>
              </a:lnSpc>
              <a:spcBef>
                <a:spcPts val="563"/>
              </a:spcBef>
              <a:spcAft>
                <a:spcPts val="0"/>
              </a:spcAft>
              <a:buClr>
                <a:srgbClr val="000066"/>
              </a:buClr>
              <a:buSzPct val="167264"/>
              <a:buFont typeface="Arial"/>
              <a:buChar char="•"/>
            </a:pPr>
            <a:r>
              <a:rPr lang="en-US" sz="3111">
                <a:solidFill>
                  <a:srgbClr val="000066"/>
                </a:solidFill>
                <a:latin typeface="Arial"/>
                <a:ea typeface="Arial"/>
                <a:cs typeface="Arial"/>
                <a:sym typeface="Arial"/>
              </a:rPr>
              <a:t>canly</a:t>
            </a:r>
          </a:p>
          <a:p>
            <a:pPr marL="381000" marR="0" lvl="0" indent="-248355" algn="l">
              <a:lnSpc>
                <a:spcPct val="120089"/>
              </a:lnSpc>
              <a:spcBef>
                <a:spcPts val="563"/>
              </a:spcBef>
              <a:spcAft>
                <a:spcPts val="0"/>
              </a:spcAft>
              <a:buClr>
                <a:srgbClr val="000066"/>
              </a:buClr>
              <a:buSzPct val="167264"/>
              <a:buFont typeface="Arial"/>
              <a:buChar char="•"/>
            </a:pPr>
            <a:r>
              <a:rPr lang="en-US" sz="3111">
                <a:solidFill>
                  <a:srgbClr val="000066"/>
                </a:solidFill>
                <a:latin typeface="Arial"/>
                <a:ea typeface="Arial"/>
                <a:cs typeface="Arial"/>
                <a:sym typeface="Arial"/>
              </a:rPr>
              <a:t>kimpled</a:t>
            </a:r>
          </a:p>
          <a:p>
            <a:pPr marL="381000" marR="0" lvl="0" indent="-248355" algn="l">
              <a:lnSpc>
                <a:spcPct val="120089"/>
              </a:lnSpc>
              <a:spcBef>
                <a:spcPts val="563"/>
              </a:spcBef>
              <a:spcAft>
                <a:spcPts val="0"/>
              </a:spcAft>
              <a:buClr>
                <a:srgbClr val="000066"/>
              </a:buClr>
              <a:buSzPct val="167264"/>
              <a:buFont typeface="Arial"/>
              <a:buChar char="•"/>
            </a:pPr>
            <a:r>
              <a:rPr lang="en-US" sz="3111">
                <a:solidFill>
                  <a:srgbClr val="000066"/>
                </a:solidFill>
                <a:latin typeface="Arial"/>
                <a:ea typeface="Arial"/>
                <a:cs typeface="Arial"/>
                <a:sym typeface="Arial"/>
              </a:rPr>
              <a:t>cumpy</a:t>
            </a:r>
          </a:p>
          <a:p>
            <a:pPr marL="381000" marR="0" lvl="0" indent="-248355" algn="l">
              <a:lnSpc>
                <a:spcPct val="120089"/>
              </a:lnSpc>
              <a:spcBef>
                <a:spcPts val="563"/>
              </a:spcBef>
              <a:spcAft>
                <a:spcPts val="0"/>
              </a:spcAft>
              <a:buClr>
                <a:srgbClr val="000066"/>
              </a:buClr>
              <a:buSzPct val="167264"/>
              <a:buFont typeface="Arial"/>
              <a:buChar char="•"/>
            </a:pPr>
            <a:r>
              <a:rPr lang="en-US" sz="3111">
                <a:solidFill>
                  <a:srgbClr val="000066"/>
                </a:solidFill>
                <a:latin typeface="Arial"/>
                <a:ea typeface="Arial"/>
                <a:cs typeface="Arial"/>
                <a:sym typeface="Arial"/>
              </a:rPr>
              <a:t>kebs</a:t>
            </a:r>
          </a:p>
        </p:txBody>
      </p:sp>
      <p:sp>
        <p:nvSpPr>
          <p:cNvPr id="241" name="Shape 241"/>
          <p:cNvSpPr/>
          <p:nvPr/>
        </p:nvSpPr>
        <p:spPr>
          <a:xfrm>
            <a:off x="931325" y="1841475"/>
            <a:ext cx="8466649" cy="42325"/>
          </a:xfrm>
          <a:prstGeom prst="rect">
            <a:avLst/>
          </a:prstGeom>
          <a:blipFill>
            <a:blip r:embed="rId5"/>
            <a:stretch>
              <a:fillRect/>
            </a:stretch>
          </a:blipFill>
        </p:spPr>
      </p:sp>
    </p:spTree>
  </p:cSld>
  <p:clrMapOvr>
    <a:masterClrMapping/>
  </p:clrMapOvr>
  <p:transition spd="slow">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Shape 246"/>
          <p:cNvSpPr/>
          <p:nvPr/>
        </p:nvSpPr>
        <p:spPr>
          <a:xfrm>
            <a:off x="0" y="0"/>
            <a:ext cx="931325" cy="7620000"/>
          </a:xfrm>
          <a:prstGeom prst="rect">
            <a:avLst/>
          </a:prstGeom>
          <a:blipFill>
            <a:blip r:embed="rId3"/>
            <a:stretch>
              <a:fillRect/>
            </a:stretch>
          </a:blipFill>
        </p:spPr>
      </p:sp>
      <p:sp>
        <p:nvSpPr>
          <p:cNvPr id="247" name="Shape 247"/>
          <p:cNvSpPr/>
          <p:nvPr/>
        </p:nvSpPr>
        <p:spPr>
          <a:xfrm>
            <a:off x="7154325" y="52900"/>
            <a:ext cx="3005650" cy="1471074"/>
          </a:xfrm>
          <a:prstGeom prst="rect">
            <a:avLst/>
          </a:prstGeom>
          <a:blipFill>
            <a:blip r:embed="rId4"/>
            <a:stretch>
              <a:fillRect/>
            </a:stretch>
          </a:blipFill>
        </p:spPr>
      </p:sp>
      <p:sp>
        <p:nvSpPr>
          <p:cNvPr id="248" name="Shape 248"/>
          <p:cNvSpPr txBox="1">
            <a:spLocks noGrp="1"/>
          </p:cNvSpPr>
          <p:nvPr>
            <p:ph type="title"/>
          </p:nvPr>
        </p:nvSpPr>
        <p:spPr>
          <a:xfrm>
            <a:off x="864300" y="305150"/>
            <a:ext cx="9100250" cy="1633537"/>
          </a:xfrm>
          <a:prstGeom prst="rect">
            <a:avLst/>
          </a:prstGeom>
        </p:spPr>
        <p:txBody>
          <a:bodyPr lIns="38100" tIns="38100" rIns="38100" bIns="38100" anchor="ctr" anchorCtr="0">
            <a:noAutofit/>
          </a:bodyPr>
          <a:lstStyle/>
          <a:p>
            <a:pPr marL="0" marR="0" indent="0" algn="ctr">
              <a:lnSpc>
                <a:spcPct val="120000"/>
              </a:lnSpc>
              <a:spcBef>
                <a:spcPts val="0"/>
              </a:spcBef>
              <a:spcAft>
                <a:spcPts val="0"/>
              </a:spcAft>
              <a:buNone/>
            </a:pPr>
            <a:r>
              <a:rPr lang="en-US" sz="4444">
                <a:solidFill>
                  <a:srgbClr val="000066"/>
                </a:solidFill>
                <a:latin typeface="Arial"/>
                <a:ea typeface="Arial"/>
                <a:cs typeface="Arial"/>
                <a:sym typeface="Arial"/>
              </a:rPr>
              <a:t>Decoding Strategy: The </a:t>
            </a:r>
            <a:r>
              <a:rPr lang="en-US" sz="4444" i="1">
                <a:solidFill>
                  <a:srgbClr val="000066"/>
                </a:solidFill>
                <a:latin typeface="Arial"/>
                <a:ea typeface="Arial"/>
                <a:cs typeface="Arial"/>
                <a:sym typeface="Arial"/>
              </a:rPr>
              <a:t>C</a:t>
            </a:r>
            <a:r>
              <a:rPr lang="en-US" sz="4444">
                <a:solidFill>
                  <a:srgbClr val="000066"/>
                </a:solidFill>
                <a:latin typeface="Arial"/>
                <a:ea typeface="Arial"/>
                <a:cs typeface="Arial"/>
                <a:sym typeface="Arial"/>
              </a:rPr>
              <a:t> and </a:t>
            </a:r>
            <a:r>
              <a:rPr lang="en-US" sz="4444" i="1">
                <a:solidFill>
                  <a:srgbClr val="000066"/>
                </a:solidFill>
                <a:latin typeface="Arial"/>
                <a:ea typeface="Arial"/>
                <a:cs typeface="Arial"/>
                <a:sym typeface="Arial"/>
              </a:rPr>
              <a:t>K</a:t>
            </a:r>
            <a:r>
              <a:rPr lang="en-US" sz="4444">
                <a:solidFill>
                  <a:srgbClr val="000066"/>
                </a:solidFill>
                <a:latin typeface="Arial"/>
                <a:ea typeface="Arial"/>
                <a:cs typeface="Arial"/>
                <a:sym typeface="Arial"/>
              </a:rPr>
              <a:t> Skill</a:t>
            </a:r>
          </a:p>
        </p:txBody>
      </p:sp>
      <p:sp>
        <p:nvSpPr>
          <p:cNvPr id="249" name="Shape 249"/>
          <p:cNvSpPr txBox="1">
            <a:spLocks noGrp="1"/>
          </p:cNvSpPr>
          <p:nvPr>
            <p:ph type="body" idx="1"/>
          </p:nvPr>
        </p:nvSpPr>
        <p:spPr>
          <a:xfrm>
            <a:off x="1202950" y="2252475"/>
            <a:ext cx="8507575" cy="4545875"/>
          </a:xfrm>
          <a:prstGeom prst="rect">
            <a:avLst/>
          </a:prstGeom>
        </p:spPr>
        <p:txBody>
          <a:bodyPr lIns="38100" tIns="38100" rIns="38100" bIns="38100" anchor="t" anchorCtr="0">
            <a:noAutofit/>
          </a:bodyPr>
          <a:lstStyle/>
          <a:p>
            <a:pPr marL="0" marR="0" indent="0" algn="l">
              <a:lnSpc>
                <a:spcPct val="119921"/>
              </a:lnSpc>
              <a:spcBef>
                <a:spcPts val="0"/>
              </a:spcBef>
              <a:spcAft>
                <a:spcPts val="0"/>
              </a:spcAft>
              <a:buNone/>
            </a:pPr>
            <a:r>
              <a:rPr lang="en-US" sz="3555" i="1" u="sng">
                <a:solidFill>
                  <a:srgbClr val="000066"/>
                </a:solidFill>
                <a:latin typeface="Arial"/>
                <a:ea typeface="Arial"/>
                <a:cs typeface="Arial"/>
                <a:sym typeface="Arial"/>
              </a:rPr>
              <a:t>C</a:t>
            </a:r>
            <a:r>
              <a:rPr lang="en-US" sz="3555" u="sng">
                <a:solidFill>
                  <a:srgbClr val="000066"/>
                </a:solidFill>
                <a:latin typeface="Arial"/>
                <a:ea typeface="Arial"/>
                <a:cs typeface="Arial"/>
                <a:sym typeface="Arial"/>
              </a:rPr>
              <a:t> – a, o, u</a:t>
            </a:r>
            <a:r>
              <a:rPr lang="en-US" sz="3555">
                <a:solidFill>
                  <a:srgbClr val="000066"/>
                </a:solidFill>
                <a:latin typeface="Arial"/>
                <a:ea typeface="Arial"/>
                <a:cs typeface="Arial"/>
                <a:sym typeface="Arial"/>
              </a:rPr>
              <a:t> </a:t>
            </a:r>
            <a:r>
              <a:rPr lang="en-US" sz="3555" u="sng">
                <a:solidFill>
                  <a:srgbClr val="000066"/>
                </a:solidFill>
                <a:latin typeface="Arial"/>
                <a:ea typeface="Arial"/>
                <a:cs typeface="Arial"/>
                <a:sym typeface="Arial"/>
              </a:rPr>
              <a:t>K – i, e</a:t>
            </a:r>
          </a:p>
          <a:p>
            <a:pPr marL="0" marR="0" indent="0" algn="l">
              <a:lnSpc>
                <a:spcPct val="119921"/>
              </a:lnSpc>
              <a:spcBef>
                <a:spcPts val="635"/>
              </a:spcBef>
              <a:spcAft>
                <a:spcPts val="0"/>
              </a:spcAft>
              <a:buNone/>
            </a:pPr>
            <a:r>
              <a:rPr lang="en-US" sz="3555">
                <a:solidFill>
                  <a:srgbClr val="000066"/>
                </a:solidFill>
                <a:latin typeface="Arial"/>
                <a:ea typeface="Arial"/>
                <a:cs typeface="Arial"/>
                <a:sym typeface="Arial"/>
              </a:rPr>
              <a:t>cat kid</a:t>
            </a:r>
          </a:p>
          <a:p>
            <a:pPr marL="0" marR="0" indent="0" algn="l">
              <a:lnSpc>
                <a:spcPct val="119921"/>
              </a:lnSpc>
              <a:spcBef>
                <a:spcPts val="635"/>
              </a:spcBef>
              <a:spcAft>
                <a:spcPts val="0"/>
              </a:spcAft>
              <a:buNone/>
            </a:pPr>
            <a:r>
              <a:rPr lang="en-US" sz="3555">
                <a:solidFill>
                  <a:srgbClr val="000066"/>
                </a:solidFill>
                <a:latin typeface="Arial"/>
                <a:ea typeface="Arial"/>
                <a:cs typeface="Arial"/>
                <a:sym typeface="Arial"/>
              </a:rPr>
              <a:t>cob Ken</a:t>
            </a:r>
          </a:p>
          <a:p>
            <a:pPr marL="0" marR="0" indent="0" algn="l">
              <a:lnSpc>
                <a:spcPct val="119921"/>
              </a:lnSpc>
              <a:spcBef>
                <a:spcPts val="635"/>
              </a:spcBef>
              <a:spcAft>
                <a:spcPts val="0"/>
              </a:spcAft>
              <a:buNone/>
            </a:pPr>
            <a:r>
              <a:rPr lang="en-US" sz="3555">
                <a:solidFill>
                  <a:srgbClr val="000066"/>
                </a:solidFill>
                <a:latin typeface="Arial"/>
                <a:ea typeface="Arial"/>
                <a:cs typeface="Arial"/>
                <a:sym typeface="Arial"/>
              </a:rPr>
              <a:t>cup kin</a:t>
            </a:r>
          </a:p>
          <a:p>
            <a:pPr marL="0" marR="0" indent="0" algn="l">
              <a:lnSpc>
                <a:spcPct val="119921"/>
              </a:lnSpc>
              <a:spcBef>
                <a:spcPts val="635"/>
              </a:spcBef>
              <a:spcAft>
                <a:spcPts val="0"/>
              </a:spcAft>
              <a:buNone/>
            </a:pPr>
            <a:r>
              <a:rPr lang="en-US" sz="3555">
                <a:solidFill>
                  <a:srgbClr val="000066"/>
                </a:solidFill>
                <a:latin typeface="Arial"/>
                <a:ea typeface="Arial"/>
                <a:cs typeface="Arial"/>
                <a:sym typeface="Arial"/>
              </a:rPr>
              <a:t>can keg</a:t>
            </a:r>
          </a:p>
        </p:txBody>
      </p:sp>
      <p:sp>
        <p:nvSpPr>
          <p:cNvPr id="250" name="Shape 250"/>
          <p:cNvSpPr/>
          <p:nvPr/>
        </p:nvSpPr>
        <p:spPr>
          <a:xfrm>
            <a:off x="931325" y="1841475"/>
            <a:ext cx="8466649" cy="42325"/>
          </a:xfrm>
          <a:prstGeom prst="rect">
            <a:avLst/>
          </a:prstGeom>
          <a:blipFill>
            <a:blip r:embed="rId5"/>
            <a:stretch>
              <a:fillRect/>
            </a:stretch>
          </a:blipFill>
        </p:spPr>
      </p:sp>
    </p:spTree>
  </p:cSld>
  <p:clrMapOvr>
    <a:masterClrMapping/>
  </p:clrMapOvr>
  <p:transition spd="slow">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Shape 255"/>
          <p:cNvSpPr/>
          <p:nvPr/>
        </p:nvSpPr>
        <p:spPr>
          <a:xfrm>
            <a:off x="0" y="0"/>
            <a:ext cx="931325" cy="7620000"/>
          </a:xfrm>
          <a:prstGeom prst="rect">
            <a:avLst/>
          </a:prstGeom>
          <a:blipFill>
            <a:blip r:embed="rId3"/>
            <a:stretch>
              <a:fillRect/>
            </a:stretch>
          </a:blipFill>
        </p:spPr>
      </p:sp>
      <p:sp>
        <p:nvSpPr>
          <p:cNvPr id="256" name="Shape 256"/>
          <p:cNvSpPr/>
          <p:nvPr/>
        </p:nvSpPr>
        <p:spPr>
          <a:xfrm>
            <a:off x="7154325" y="52900"/>
            <a:ext cx="3005650" cy="1471074"/>
          </a:xfrm>
          <a:prstGeom prst="rect">
            <a:avLst/>
          </a:prstGeom>
          <a:blipFill>
            <a:blip r:embed="rId4"/>
            <a:stretch>
              <a:fillRect/>
            </a:stretch>
          </a:blipFill>
        </p:spPr>
      </p:sp>
      <p:sp>
        <p:nvSpPr>
          <p:cNvPr id="257" name="Shape 257"/>
          <p:cNvSpPr txBox="1">
            <a:spLocks noGrp="1"/>
          </p:cNvSpPr>
          <p:nvPr>
            <p:ph type="title"/>
          </p:nvPr>
        </p:nvSpPr>
        <p:spPr>
          <a:xfrm>
            <a:off x="864300" y="305150"/>
            <a:ext cx="9100250" cy="1946173"/>
          </a:xfrm>
          <a:prstGeom prst="rect">
            <a:avLst/>
          </a:prstGeom>
        </p:spPr>
        <p:txBody>
          <a:bodyPr lIns="38100" tIns="38100" rIns="38100" bIns="38100" anchor="ctr" anchorCtr="0">
            <a:noAutofit/>
          </a:bodyPr>
          <a:lstStyle/>
          <a:p>
            <a:pPr marL="0" marR="0" indent="0" algn="ctr">
              <a:lnSpc>
                <a:spcPct val="120052"/>
              </a:lnSpc>
              <a:spcBef>
                <a:spcPts val="0"/>
              </a:spcBef>
              <a:spcAft>
                <a:spcPts val="0"/>
              </a:spcAft>
              <a:buNone/>
            </a:pPr>
            <a:r>
              <a:rPr lang="en-US" sz="5333">
                <a:solidFill>
                  <a:srgbClr val="000066"/>
                </a:solidFill>
                <a:latin typeface="Arial"/>
                <a:ea typeface="Arial"/>
                <a:cs typeface="Arial"/>
                <a:sym typeface="Arial"/>
              </a:rPr>
              <a:t>Models of Reading: Application</a:t>
            </a:r>
          </a:p>
        </p:txBody>
      </p:sp>
      <p:sp>
        <p:nvSpPr>
          <p:cNvPr id="258" name="Shape 258"/>
          <p:cNvSpPr txBox="1">
            <a:spLocks noGrp="1"/>
          </p:cNvSpPr>
          <p:nvPr>
            <p:ph type="body" idx="1"/>
          </p:nvPr>
        </p:nvSpPr>
        <p:spPr>
          <a:xfrm>
            <a:off x="1118300" y="1998475"/>
            <a:ext cx="8846250" cy="5646549"/>
          </a:xfrm>
          <a:prstGeom prst="rect">
            <a:avLst/>
          </a:prstGeom>
        </p:spPr>
        <p:txBody>
          <a:bodyPr lIns="38100" tIns="38100" rIns="38100" bIns="38100" anchor="t" anchorCtr="0">
            <a:noAutofit/>
          </a:bodyPr>
          <a:lstStyle/>
          <a:p>
            <a:pPr marL="0" marR="0" indent="0" algn="ctr">
              <a:lnSpc>
                <a:spcPct val="107986"/>
              </a:lnSpc>
              <a:spcBef>
                <a:spcPts val="0"/>
              </a:spcBef>
              <a:spcAft>
                <a:spcPts val="0"/>
              </a:spcAft>
              <a:buNone/>
            </a:pPr>
            <a:r>
              <a:rPr lang="en-US" sz="4000" b="1">
                <a:solidFill>
                  <a:srgbClr val="000066"/>
                </a:solidFill>
                <a:latin typeface="Arial"/>
                <a:ea typeface="Arial"/>
                <a:cs typeface="Arial"/>
                <a:sym typeface="Arial"/>
              </a:rPr>
              <a:t>Bottom-up processing</a:t>
            </a:r>
          </a:p>
          <a:p>
            <a:endParaRPr lang="en-US" sz="4000" b="1">
              <a:solidFill>
                <a:srgbClr val="000066"/>
              </a:solidFill>
              <a:latin typeface="Arial"/>
              <a:ea typeface="Arial"/>
              <a:cs typeface="Arial"/>
              <a:sym typeface="Arial"/>
            </a:endParaRPr>
          </a:p>
          <a:p>
            <a:pPr marL="0" marR="0" indent="0" algn="ctr">
              <a:lnSpc>
                <a:spcPct val="108035"/>
              </a:lnSpc>
              <a:spcBef>
                <a:spcPts val="563"/>
              </a:spcBef>
              <a:spcAft>
                <a:spcPts val="0"/>
              </a:spcAft>
              <a:buNone/>
            </a:pPr>
            <a:r>
              <a:rPr lang="en-US" sz="3111" b="1" i="1">
                <a:solidFill>
                  <a:srgbClr val="000066"/>
                </a:solidFill>
                <a:latin typeface="Arial"/>
                <a:ea typeface="Arial"/>
                <a:cs typeface="Arial"/>
                <a:sym typeface="Arial"/>
              </a:rPr>
              <a:t>The kenlig coddlers canly kimpled in the cumpy kebs.</a:t>
            </a:r>
          </a:p>
          <a:p>
            <a:endParaRPr lang="en-US" sz="3111" b="1" i="1">
              <a:solidFill>
                <a:srgbClr val="000066"/>
              </a:solidFill>
              <a:latin typeface="Arial"/>
              <a:ea typeface="Arial"/>
              <a:cs typeface="Arial"/>
              <a:sym typeface="Arial"/>
            </a:endParaRPr>
          </a:p>
          <a:p>
            <a:pPr marL="0" marR="0" indent="0" algn="l">
              <a:lnSpc>
                <a:spcPct val="108035"/>
              </a:lnSpc>
              <a:spcBef>
                <a:spcPts val="563"/>
              </a:spcBef>
              <a:spcAft>
                <a:spcPts val="0"/>
              </a:spcAft>
              <a:buNone/>
            </a:pPr>
            <a:r>
              <a:rPr lang="en-US" sz="3111">
                <a:solidFill>
                  <a:srgbClr val="000066"/>
                </a:solidFill>
                <a:latin typeface="Arial"/>
                <a:ea typeface="Arial"/>
                <a:cs typeface="Arial"/>
                <a:sym typeface="Arial"/>
              </a:rPr>
              <a:t>When do you spell words with a </a:t>
            </a:r>
            <a:r>
              <a:rPr lang="en-US" sz="3111" i="1">
                <a:solidFill>
                  <a:srgbClr val="000066"/>
                </a:solidFill>
                <a:latin typeface="Arial"/>
                <a:ea typeface="Arial"/>
                <a:cs typeface="Arial"/>
                <a:sym typeface="Arial"/>
              </a:rPr>
              <a:t>C</a:t>
            </a:r>
            <a:r>
              <a:rPr lang="en-US" sz="3111">
                <a:solidFill>
                  <a:srgbClr val="000066"/>
                </a:solidFill>
                <a:latin typeface="Arial"/>
                <a:ea typeface="Arial"/>
                <a:cs typeface="Arial"/>
                <a:sym typeface="Arial"/>
              </a:rPr>
              <a:t> or a </a:t>
            </a:r>
            <a:r>
              <a:rPr lang="en-US" sz="3111" i="1">
                <a:solidFill>
                  <a:srgbClr val="000066"/>
                </a:solidFill>
                <a:latin typeface="Arial"/>
                <a:ea typeface="Arial"/>
                <a:cs typeface="Arial"/>
                <a:sym typeface="Arial"/>
              </a:rPr>
              <a:t>K</a:t>
            </a:r>
            <a:r>
              <a:rPr lang="en-US" sz="3111">
                <a:solidFill>
                  <a:srgbClr val="000066"/>
                </a:solidFill>
                <a:latin typeface="Arial"/>
                <a:ea typeface="Arial"/>
                <a:cs typeface="Arial"/>
                <a:sym typeface="Arial"/>
              </a:rPr>
              <a:t>?</a:t>
            </a:r>
          </a:p>
          <a:p>
            <a:pPr marL="381000" marR="0" lvl="0" indent="-248355" algn="l">
              <a:lnSpc>
                <a:spcPct val="108035"/>
              </a:lnSpc>
              <a:spcBef>
                <a:spcPts val="563"/>
              </a:spcBef>
              <a:spcAft>
                <a:spcPts val="0"/>
              </a:spcAft>
              <a:buClr>
                <a:srgbClr val="000066"/>
              </a:buClr>
              <a:buSzPct val="167264"/>
              <a:buFont typeface="Arial"/>
              <a:buChar char="•"/>
            </a:pPr>
            <a:r>
              <a:rPr lang="en-US" sz="3111" u="sng">
                <a:solidFill>
                  <a:srgbClr val="000066"/>
                </a:solidFill>
                <a:latin typeface="Arial"/>
                <a:ea typeface="Arial"/>
                <a:cs typeface="Arial"/>
                <a:sym typeface="Arial"/>
              </a:rPr>
              <a:t>k</a:t>
            </a:r>
            <a:r>
              <a:rPr lang="en-US" sz="3111">
                <a:solidFill>
                  <a:srgbClr val="000066"/>
                </a:solidFill>
                <a:latin typeface="Arial"/>
                <a:ea typeface="Arial"/>
                <a:cs typeface="Arial"/>
                <a:sym typeface="Arial"/>
              </a:rPr>
              <a:t>enlig</a:t>
            </a:r>
          </a:p>
          <a:p>
            <a:pPr marL="381000" marR="0" lvl="0" indent="-248355" algn="l">
              <a:lnSpc>
                <a:spcPct val="108035"/>
              </a:lnSpc>
              <a:spcBef>
                <a:spcPts val="563"/>
              </a:spcBef>
              <a:spcAft>
                <a:spcPts val="0"/>
              </a:spcAft>
              <a:buClr>
                <a:srgbClr val="000066"/>
              </a:buClr>
              <a:buSzPct val="167264"/>
              <a:buFont typeface="Arial"/>
              <a:buChar char="•"/>
            </a:pPr>
            <a:r>
              <a:rPr lang="en-US" sz="3111" u="sng">
                <a:solidFill>
                  <a:srgbClr val="000066"/>
                </a:solidFill>
                <a:latin typeface="Arial"/>
                <a:ea typeface="Arial"/>
                <a:cs typeface="Arial"/>
                <a:sym typeface="Arial"/>
              </a:rPr>
              <a:t>c</a:t>
            </a:r>
            <a:r>
              <a:rPr lang="en-US" sz="3111">
                <a:solidFill>
                  <a:srgbClr val="000066"/>
                </a:solidFill>
                <a:latin typeface="Arial"/>
                <a:ea typeface="Arial"/>
                <a:cs typeface="Arial"/>
                <a:sym typeface="Arial"/>
              </a:rPr>
              <a:t>oddlers</a:t>
            </a:r>
          </a:p>
          <a:p>
            <a:pPr marL="381000" marR="0" lvl="0" indent="-248355" algn="l">
              <a:lnSpc>
                <a:spcPct val="108035"/>
              </a:lnSpc>
              <a:spcBef>
                <a:spcPts val="563"/>
              </a:spcBef>
              <a:spcAft>
                <a:spcPts val="0"/>
              </a:spcAft>
              <a:buClr>
                <a:srgbClr val="000066"/>
              </a:buClr>
              <a:buSzPct val="167264"/>
              <a:buFont typeface="Arial"/>
              <a:buChar char="•"/>
            </a:pPr>
            <a:r>
              <a:rPr lang="en-US" sz="3111" u="sng">
                <a:solidFill>
                  <a:srgbClr val="000066"/>
                </a:solidFill>
                <a:latin typeface="Arial"/>
                <a:ea typeface="Arial"/>
                <a:cs typeface="Arial"/>
                <a:sym typeface="Arial"/>
              </a:rPr>
              <a:t>c</a:t>
            </a:r>
            <a:r>
              <a:rPr lang="en-US" sz="3111">
                <a:solidFill>
                  <a:srgbClr val="000066"/>
                </a:solidFill>
                <a:latin typeface="Arial"/>
                <a:ea typeface="Arial"/>
                <a:cs typeface="Arial"/>
                <a:sym typeface="Arial"/>
              </a:rPr>
              <a:t>anly</a:t>
            </a:r>
          </a:p>
          <a:p>
            <a:pPr marL="381000" marR="0" lvl="0" indent="-248355" algn="l">
              <a:lnSpc>
                <a:spcPct val="108035"/>
              </a:lnSpc>
              <a:spcBef>
                <a:spcPts val="563"/>
              </a:spcBef>
              <a:spcAft>
                <a:spcPts val="0"/>
              </a:spcAft>
              <a:buClr>
                <a:srgbClr val="000066"/>
              </a:buClr>
              <a:buSzPct val="167264"/>
              <a:buFont typeface="Arial"/>
              <a:buChar char="•"/>
            </a:pPr>
            <a:r>
              <a:rPr lang="en-US" sz="3111" u="sng">
                <a:solidFill>
                  <a:srgbClr val="000066"/>
                </a:solidFill>
                <a:latin typeface="Arial"/>
                <a:ea typeface="Arial"/>
                <a:cs typeface="Arial"/>
                <a:sym typeface="Arial"/>
              </a:rPr>
              <a:t>k</a:t>
            </a:r>
            <a:r>
              <a:rPr lang="en-US" sz="3111">
                <a:solidFill>
                  <a:srgbClr val="000066"/>
                </a:solidFill>
                <a:latin typeface="Arial"/>
                <a:ea typeface="Arial"/>
                <a:cs typeface="Arial"/>
                <a:sym typeface="Arial"/>
              </a:rPr>
              <a:t>impled</a:t>
            </a:r>
          </a:p>
          <a:p>
            <a:pPr marL="381000" marR="0" lvl="0" indent="-248355" algn="l">
              <a:lnSpc>
                <a:spcPct val="108035"/>
              </a:lnSpc>
              <a:spcBef>
                <a:spcPts val="563"/>
              </a:spcBef>
              <a:spcAft>
                <a:spcPts val="0"/>
              </a:spcAft>
              <a:buClr>
                <a:srgbClr val="000066"/>
              </a:buClr>
              <a:buSzPct val="167264"/>
              <a:buFont typeface="Arial"/>
              <a:buChar char="•"/>
            </a:pPr>
            <a:r>
              <a:rPr lang="en-US" sz="3111" u="sng">
                <a:solidFill>
                  <a:srgbClr val="000066"/>
                </a:solidFill>
                <a:latin typeface="Arial"/>
                <a:ea typeface="Arial"/>
                <a:cs typeface="Arial"/>
                <a:sym typeface="Arial"/>
              </a:rPr>
              <a:t>c</a:t>
            </a:r>
            <a:r>
              <a:rPr lang="en-US" sz="3111">
                <a:solidFill>
                  <a:srgbClr val="000066"/>
                </a:solidFill>
                <a:latin typeface="Arial"/>
                <a:ea typeface="Arial"/>
                <a:cs typeface="Arial"/>
                <a:sym typeface="Arial"/>
              </a:rPr>
              <a:t>umpy</a:t>
            </a:r>
          </a:p>
          <a:p>
            <a:pPr marL="381000" marR="0" lvl="0" indent="-248355" algn="l">
              <a:lnSpc>
                <a:spcPct val="108035"/>
              </a:lnSpc>
              <a:spcBef>
                <a:spcPts val="563"/>
              </a:spcBef>
              <a:spcAft>
                <a:spcPts val="0"/>
              </a:spcAft>
              <a:buClr>
                <a:srgbClr val="000066"/>
              </a:buClr>
              <a:buSzPct val="167264"/>
              <a:buFont typeface="Arial"/>
              <a:buChar char="•"/>
            </a:pPr>
            <a:r>
              <a:rPr lang="en-US" sz="3111" u="sng">
                <a:solidFill>
                  <a:srgbClr val="000066"/>
                </a:solidFill>
                <a:latin typeface="Arial"/>
                <a:ea typeface="Arial"/>
                <a:cs typeface="Arial"/>
                <a:sym typeface="Arial"/>
              </a:rPr>
              <a:t>k</a:t>
            </a:r>
            <a:r>
              <a:rPr lang="en-US" sz="3111">
                <a:solidFill>
                  <a:srgbClr val="000066"/>
                </a:solidFill>
                <a:latin typeface="Arial"/>
                <a:ea typeface="Arial"/>
                <a:cs typeface="Arial"/>
                <a:sym typeface="Arial"/>
              </a:rPr>
              <a:t>ebs</a:t>
            </a:r>
          </a:p>
        </p:txBody>
      </p:sp>
      <p:sp>
        <p:nvSpPr>
          <p:cNvPr id="259" name="Shape 259"/>
          <p:cNvSpPr/>
          <p:nvPr/>
        </p:nvSpPr>
        <p:spPr>
          <a:xfrm>
            <a:off x="931325" y="1841475"/>
            <a:ext cx="8466649" cy="42325"/>
          </a:xfrm>
          <a:prstGeom prst="rect">
            <a:avLst/>
          </a:prstGeom>
          <a:blipFill>
            <a:blip r:embed="rId5"/>
            <a:stretch>
              <a:fillRect/>
            </a:stretch>
          </a:blipFill>
        </p:spPr>
      </p:sp>
    </p:spTree>
  </p:cSld>
  <p:clrMapOvr>
    <a:masterClrMapping/>
  </p:clrMapOvr>
  <p:transition spd="slow">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Shape 264"/>
          <p:cNvSpPr/>
          <p:nvPr/>
        </p:nvSpPr>
        <p:spPr>
          <a:xfrm>
            <a:off x="0" y="0"/>
            <a:ext cx="931325" cy="7620000"/>
          </a:xfrm>
          <a:prstGeom prst="rect">
            <a:avLst/>
          </a:prstGeom>
          <a:blipFill>
            <a:blip r:embed="rId3"/>
            <a:stretch>
              <a:fillRect/>
            </a:stretch>
          </a:blipFill>
        </p:spPr>
      </p:sp>
      <p:sp>
        <p:nvSpPr>
          <p:cNvPr id="265" name="Shape 265"/>
          <p:cNvSpPr/>
          <p:nvPr/>
        </p:nvSpPr>
        <p:spPr>
          <a:xfrm>
            <a:off x="7154325" y="52900"/>
            <a:ext cx="3005650" cy="1471074"/>
          </a:xfrm>
          <a:prstGeom prst="rect">
            <a:avLst/>
          </a:prstGeom>
          <a:blipFill>
            <a:blip r:embed="rId4"/>
            <a:stretch>
              <a:fillRect/>
            </a:stretch>
          </a:blipFill>
        </p:spPr>
      </p:sp>
      <p:sp>
        <p:nvSpPr>
          <p:cNvPr id="266" name="Shape 266"/>
          <p:cNvSpPr txBox="1">
            <a:spLocks noGrp="1"/>
          </p:cNvSpPr>
          <p:nvPr>
            <p:ph type="body" idx="1"/>
          </p:nvPr>
        </p:nvSpPr>
        <p:spPr>
          <a:xfrm>
            <a:off x="1118300" y="1998475"/>
            <a:ext cx="8507575" cy="5646549"/>
          </a:xfrm>
          <a:prstGeom prst="rect">
            <a:avLst/>
          </a:prstGeom>
        </p:spPr>
        <p:txBody>
          <a:bodyPr lIns="38100" tIns="38100" rIns="38100" bIns="38100" anchor="t" anchorCtr="0">
            <a:noAutofit/>
          </a:bodyPr>
          <a:lstStyle/>
          <a:p>
            <a:pPr marL="0" marR="0" indent="0" algn="l">
              <a:lnSpc>
                <a:spcPct val="107812"/>
              </a:lnSpc>
              <a:spcBef>
                <a:spcPts val="0"/>
              </a:spcBef>
              <a:spcAft>
                <a:spcPts val="0"/>
              </a:spcAft>
              <a:buNone/>
            </a:pPr>
            <a:r>
              <a:rPr lang="en-US" sz="3555">
                <a:solidFill>
                  <a:srgbClr val="000066"/>
                </a:solidFill>
                <a:latin typeface="Arial"/>
                <a:ea typeface="Arial"/>
                <a:cs typeface="Arial"/>
                <a:sym typeface="Arial"/>
              </a:rPr>
              <a:t>Step 1: Read the title. Predict what the text is going to be about. </a:t>
            </a:r>
          </a:p>
          <a:p>
            <a:pPr marL="0" marR="0" indent="0" algn="l">
              <a:lnSpc>
                <a:spcPct val="107812"/>
              </a:lnSpc>
              <a:spcBef>
                <a:spcPts val="635"/>
              </a:spcBef>
              <a:spcAft>
                <a:spcPts val="0"/>
              </a:spcAft>
              <a:buNone/>
            </a:pPr>
            <a:r>
              <a:rPr lang="en-US" sz="3555">
                <a:solidFill>
                  <a:srgbClr val="000066"/>
                </a:solidFill>
                <a:latin typeface="Arial"/>
                <a:ea typeface="Arial"/>
                <a:cs typeface="Arial"/>
                <a:sym typeface="Arial"/>
              </a:rPr>
              <a:t>Step 2: Ask questions: </a:t>
            </a:r>
          </a:p>
          <a:p>
            <a:pPr marL="0" marR="0" indent="0" algn="l">
              <a:lnSpc>
                <a:spcPct val="107812"/>
              </a:lnSpc>
              <a:spcBef>
                <a:spcPts val="635"/>
              </a:spcBef>
              <a:spcAft>
                <a:spcPts val="0"/>
              </a:spcAft>
              <a:buNone/>
            </a:pPr>
            <a:r>
              <a:rPr lang="en-US" sz="3555">
                <a:solidFill>
                  <a:srgbClr val="000066"/>
                </a:solidFill>
                <a:latin typeface="Arial"/>
                <a:ea typeface="Arial"/>
                <a:cs typeface="Arial"/>
                <a:sym typeface="Arial"/>
              </a:rPr>
              <a:t>- What is your purpose for reading this text?</a:t>
            </a:r>
          </a:p>
          <a:p>
            <a:pPr marL="0" marR="0" indent="0" algn="l">
              <a:lnSpc>
                <a:spcPct val="107812"/>
              </a:lnSpc>
              <a:spcBef>
                <a:spcPts val="635"/>
              </a:spcBef>
              <a:spcAft>
                <a:spcPts val="0"/>
              </a:spcAft>
              <a:buNone/>
            </a:pPr>
            <a:r>
              <a:rPr lang="en-US" sz="3555">
                <a:solidFill>
                  <a:srgbClr val="000066"/>
                </a:solidFill>
                <a:latin typeface="Arial"/>
                <a:ea typeface="Arial"/>
                <a:cs typeface="Arial"/>
                <a:sym typeface="Arial"/>
              </a:rPr>
              <a:t>- What type of text is this? (A newspaper article? A letter? A textbook? A poem?)</a:t>
            </a:r>
          </a:p>
          <a:p>
            <a:pPr marL="0" marR="0" indent="0" algn="l">
              <a:lnSpc>
                <a:spcPct val="107812"/>
              </a:lnSpc>
              <a:spcBef>
                <a:spcPts val="635"/>
              </a:spcBef>
              <a:spcAft>
                <a:spcPts val="0"/>
              </a:spcAft>
              <a:buNone/>
            </a:pPr>
            <a:r>
              <a:rPr lang="en-US" sz="3555">
                <a:solidFill>
                  <a:srgbClr val="000066"/>
                </a:solidFill>
                <a:latin typeface="Arial"/>
                <a:ea typeface="Arial"/>
                <a:cs typeface="Arial"/>
                <a:sym typeface="Arial"/>
              </a:rPr>
              <a:t>- What is a “Jabberwocky”?</a:t>
            </a:r>
          </a:p>
          <a:p>
            <a:pPr marL="0" marR="0" indent="0" algn="l">
              <a:lnSpc>
                <a:spcPct val="107812"/>
              </a:lnSpc>
              <a:spcBef>
                <a:spcPts val="635"/>
              </a:spcBef>
              <a:spcAft>
                <a:spcPts val="0"/>
              </a:spcAft>
              <a:buNone/>
            </a:pPr>
            <a:r>
              <a:rPr lang="en-US" sz="3555">
                <a:solidFill>
                  <a:srgbClr val="000066"/>
                </a:solidFill>
                <a:latin typeface="Arial"/>
                <a:ea typeface="Arial"/>
                <a:cs typeface="Arial"/>
                <a:sym typeface="Arial"/>
              </a:rPr>
              <a:t>Step 3: Activate background knowledge: What do you know about Lewis Carroll’s style of writing?</a:t>
            </a:r>
          </a:p>
        </p:txBody>
      </p:sp>
      <p:sp>
        <p:nvSpPr>
          <p:cNvPr id="267" name="Shape 267"/>
          <p:cNvSpPr/>
          <p:nvPr/>
        </p:nvSpPr>
        <p:spPr>
          <a:xfrm>
            <a:off x="931325" y="1841475"/>
            <a:ext cx="8466649" cy="42325"/>
          </a:xfrm>
          <a:prstGeom prst="rect">
            <a:avLst/>
          </a:prstGeom>
          <a:blipFill>
            <a:blip r:embed="rId5"/>
            <a:stretch>
              <a:fillRect/>
            </a:stretch>
          </a:blipFill>
        </p:spPr>
      </p:sp>
      <p:sp>
        <p:nvSpPr>
          <p:cNvPr id="268" name="Shape 268"/>
          <p:cNvSpPr txBox="1">
            <a:spLocks noGrp="1"/>
          </p:cNvSpPr>
          <p:nvPr>
            <p:ph type="title"/>
          </p:nvPr>
        </p:nvSpPr>
        <p:spPr>
          <a:xfrm>
            <a:off x="864300" y="305150"/>
            <a:ext cx="9100250" cy="1787649"/>
          </a:xfrm>
          <a:prstGeom prst="rect">
            <a:avLst/>
          </a:prstGeom>
        </p:spPr>
        <p:txBody>
          <a:bodyPr lIns="38100" tIns="38100" rIns="38100" bIns="38100" anchor="ctr" anchorCtr="0">
            <a:noAutofit/>
          </a:bodyPr>
          <a:lstStyle/>
          <a:p>
            <a:pPr marL="0" marR="0" indent="0" algn="ctr">
              <a:lnSpc>
                <a:spcPct val="119886"/>
              </a:lnSpc>
              <a:spcBef>
                <a:spcPts val="0"/>
              </a:spcBef>
              <a:spcAft>
                <a:spcPts val="0"/>
              </a:spcAft>
              <a:buNone/>
            </a:pPr>
            <a:r>
              <a:rPr lang="en-US" sz="4888">
                <a:solidFill>
                  <a:srgbClr val="000066"/>
                </a:solidFill>
                <a:latin typeface="Arial"/>
                <a:ea typeface="Arial"/>
                <a:cs typeface="Arial"/>
                <a:sym typeface="Arial"/>
              </a:rPr>
              <a:t>Top-down Strategies: Application</a:t>
            </a:r>
          </a:p>
        </p:txBody>
      </p:sp>
    </p:spTree>
  </p:cSld>
  <p:clrMapOvr>
    <a:masterClrMapping/>
  </p:clrMapOvr>
  <p:transition spd="slow">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Shape 273"/>
          <p:cNvSpPr/>
          <p:nvPr/>
        </p:nvSpPr>
        <p:spPr>
          <a:xfrm>
            <a:off x="0" y="0"/>
            <a:ext cx="931325" cy="7620000"/>
          </a:xfrm>
          <a:prstGeom prst="rect">
            <a:avLst/>
          </a:prstGeom>
          <a:blipFill>
            <a:blip r:embed="rId3"/>
            <a:stretch>
              <a:fillRect/>
            </a:stretch>
          </a:blipFill>
        </p:spPr>
      </p:sp>
      <p:sp>
        <p:nvSpPr>
          <p:cNvPr id="274" name="Shape 274"/>
          <p:cNvSpPr/>
          <p:nvPr/>
        </p:nvSpPr>
        <p:spPr>
          <a:xfrm>
            <a:off x="7154325" y="52900"/>
            <a:ext cx="3005650" cy="1471074"/>
          </a:xfrm>
          <a:prstGeom prst="rect">
            <a:avLst/>
          </a:prstGeom>
          <a:blipFill>
            <a:blip r:embed="rId4"/>
            <a:stretch>
              <a:fillRect/>
            </a:stretch>
          </a:blipFill>
        </p:spPr>
      </p:sp>
      <p:sp>
        <p:nvSpPr>
          <p:cNvPr id="275" name="Shape 275"/>
          <p:cNvSpPr txBox="1">
            <a:spLocks noGrp="1"/>
          </p:cNvSpPr>
          <p:nvPr>
            <p:ph type="body" idx="1"/>
          </p:nvPr>
        </p:nvSpPr>
        <p:spPr>
          <a:xfrm>
            <a:off x="1287625" y="2252475"/>
            <a:ext cx="8507575" cy="4545875"/>
          </a:xfrm>
          <a:prstGeom prst="rect">
            <a:avLst/>
          </a:prstGeom>
        </p:spPr>
        <p:txBody>
          <a:bodyPr lIns="38100" tIns="38100" rIns="38100" bIns="38100" anchor="t" anchorCtr="0">
            <a:noAutofit/>
          </a:bodyPr>
          <a:lstStyle/>
          <a:p>
            <a:pPr marL="0" marR="0" indent="0" algn="ctr">
              <a:lnSpc>
                <a:spcPct val="119921"/>
              </a:lnSpc>
              <a:spcBef>
                <a:spcPts val="0"/>
              </a:spcBef>
              <a:spcAft>
                <a:spcPts val="0"/>
              </a:spcAft>
              <a:buNone/>
            </a:pPr>
            <a:r>
              <a:rPr lang="en-US" sz="3555" b="1">
                <a:solidFill>
                  <a:srgbClr val="000066"/>
                </a:solidFill>
                <a:latin typeface="Arial"/>
                <a:ea typeface="Arial"/>
                <a:cs typeface="Arial"/>
                <a:sym typeface="Arial"/>
              </a:rPr>
              <a:t>“Jabberwocky”</a:t>
            </a:r>
          </a:p>
          <a:p>
            <a:pPr marL="0" marR="0" indent="0" algn="ctr">
              <a:lnSpc>
                <a:spcPct val="119791"/>
              </a:lnSpc>
              <a:spcBef>
                <a:spcPts val="479"/>
              </a:spcBef>
              <a:spcAft>
                <a:spcPts val="0"/>
              </a:spcAft>
              <a:buNone/>
            </a:pPr>
            <a:r>
              <a:rPr lang="en-US" sz="2666" b="1">
                <a:solidFill>
                  <a:srgbClr val="000066"/>
                </a:solidFill>
                <a:latin typeface="Arial"/>
                <a:ea typeface="Arial"/>
                <a:cs typeface="Arial"/>
                <a:sym typeface="Arial"/>
              </a:rPr>
              <a:t>By Lewis Carroll</a:t>
            </a:r>
          </a:p>
          <a:p>
            <a:pPr marL="0" marR="0" indent="0" algn="ctr">
              <a:lnSpc>
                <a:spcPct val="120000"/>
              </a:lnSpc>
              <a:spcBef>
                <a:spcPts val="396"/>
              </a:spcBef>
              <a:spcAft>
                <a:spcPts val="0"/>
              </a:spcAft>
              <a:buNone/>
            </a:pPr>
            <a:r>
              <a:rPr lang="en-US" sz="2222">
                <a:solidFill>
                  <a:srgbClr val="000066"/>
                </a:solidFill>
                <a:latin typeface="Arial"/>
                <a:ea typeface="Arial"/>
                <a:cs typeface="Arial"/>
                <a:sym typeface="Arial"/>
              </a:rPr>
              <a:t>(from </a:t>
            </a:r>
            <a:r>
              <a:rPr lang="en-US" sz="2222" i="1">
                <a:solidFill>
                  <a:srgbClr val="000066"/>
                </a:solidFill>
                <a:latin typeface="Arial"/>
                <a:ea typeface="Arial"/>
                <a:cs typeface="Arial"/>
                <a:sym typeface="Arial"/>
              </a:rPr>
              <a:t>Through the Looking-Glass and What Alice Found There</a:t>
            </a:r>
            <a:r>
              <a:rPr lang="en-US" sz="2222">
                <a:solidFill>
                  <a:srgbClr val="000066"/>
                </a:solidFill>
                <a:latin typeface="Arial"/>
                <a:ea typeface="Arial"/>
                <a:cs typeface="Arial"/>
                <a:sym typeface="Arial"/>
              </a:rPr>
              <a:t>, 1872)</a:t>
            </a:r>
            <a:r>
              <a:rPr lang="en-US" sz="3555">
                <a:solidFill>
                  <a:srgbClr val="000066"/>
                </a:solidFill>
                <a:latin typeface="Arial"/>
                <a:ea typeface="Arial"/>
                <a:cs typeface="Arial"/>
                <a:sym typeface="Arial"/>
              </a:rPr>
              <a:t> </a:t>
            </a:r>
          </a:p>
        </p:txBody>
      </p:sp>
      <p:sp>
        <p:nvSpPr>
          <p:cNvPr id="276" name="Shape 276"/>
          <p:cNvSpPr/>
          <p:nvPr/>
        </p:nvSpPr>
        <p:spPr>
          <a:xfrm>
            <a:off x="931325" y="1841475"/>
            <a:ext cx="8466649" cy="42325"/>
          </a:xfrm>
          <a:prstGeom prst="rect">
            <a:avLst/>
          </a:prstGeom>
          <a:blipFill>
            <a:blip r:embed="rId5"/>
            <a:stretch>
              <a:fillRect/>
            </a:stretch>
          </a:blipFill>
        </p:spPr>
      </p:sp>
      <p:sp>
        <p:nvSpPr>
          <p:cNvPr id="277" name="Shape 277"/>
          <p:cNvSpPr txBox="1">
            <a:spLocks noGrp="1"/>
          </p:cNvSpPr>
          <p:nvPr>
            <p:ph type="title"/>
          </p:nvPr>
        </p:nvSpPr>
        <p:spPr>
          <a:xfrm>
            <a:off x="864300" y="305150"/>
            <a:ext cx="9100250" cy="1787649"/>
          </a:xfrm>
          <a:prstGeom prst="rect">
            <a:avLst/>
          </a:prstGeom>
        </p:spPr>
        <p:txBody>
          <a:bodyPr lIns="38100" tIns="38100" rIns="38100" bIns="38100" anchor="ctr" anchorCtr="0">
            <a:noAutofit/>
          </a:bodyPr>
          <a:lstStyle/>
          <a:p>
            <a:pPr marL="0" marR="0" indent="0" algn="ctr">
              <a:lnSpc>
                <a:spcPct val="119886"/>
              </a:lnSpc>
              <a:spcBef>
                <a:spcPts val="0"/>
              </a:spcBef>
              <a:spcAft>
                <a:spcPts val="0"/>
              </a:spcAft>
              <a:buNone/>
            </a:pPr>
            <a:r>
              <a:rPr lang="en-US" sz="4888">
                <a:solidFill>
                  <a:srgbClr val="000066"/>
                </a:solidFill>
                <a:latin typeface="Arial"/>
                <a:ea typeface="Arial"/>
                <a:cs typeface="Arial"/>
                <a:sym typeface="Arial"/>
              </a:rPr>
              <a:t>Top-down Strategies: Application</a:t>
            </a:r>
          </a:p>
        </p:txBody>
      </p:sp>
    </p:spTree>
  </p:cSld>
  <p:clrMapOvr>
    <a:masterClrMapping/>
  </p:clrMapOvr>
  <p:transition spd="slow">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Shape 282"/>
          <p:cNvSpPr/>
          <p:nvPr/>
        </p:nvSpPr>
        <p:spPr>
          <a:xfrm>
            <a:off x="0" y="0"/>
            <a:ext cx="931325" cy="7620000"/>
          </a:xfrm>
          <a:prstGeom prst="rect">
            <a:avLst/>
          </a:prstGeom>
          <a:blipFill>
            <a:blip r:embed="rId3"/>
            <a:stretch>
              <a:fillRect/>
            </a:stretch>
          </a:blipFill>
        </p:spPr>
      </p:sp>
      <p:sp>
        <p:nvSpPr>
          <p:cNvPr id="283" name="Shape 283"/>
          <p:cNvSpPr/>
          <p:nvPr/>
        </p:nvSpPr>
        <p:spPr>
          <a:xfrm>
            <a:off x="7154325" y="52900"/>
            <a:ext cx="3005650" cy="1471074"/>
          </a:xfrm>
          <a:prstGeom prst="rect">
            <a:avLst/>
          </a:prstGeom>
          <a:blipFill>
            <a:blip r:embed="rId4"/>
            <a:stretch>
              <a:fillRect/>
            </a:stretch>
          </a:blipFill>
        </p:spPr>
      </p:sp>
      <p:sp>
        <p:nvSpPr>
          <p:cNvPr id="284" name="Shape 284"/>
          <p:cNvSpPr txBox="1">
            <a:spLocks noGrp="1"/>
          </p:cNvSpPr>
          <p:nvPr>
            <p:ph type="body" idx="1"/>
          </p:nvPr>
        </p:nvSpPr>
        <p:spPr>
          <a:xfrm>
            <a:off x="1287625" y="2252475"/>
            <a:ext cx="8507575" cy="4545875"/>
          </a:xfrm>
          <a:prstGeom prst="rect">
            <a:avLst/>
          </a:prstGeom>
        </p:spPr>
        <p:txBody>
          <a:bodyPr lIns="38100" tIns="38100" rIns="38100" bIns="38100" anchor="t" anchorCtr="0">
            <a:noAutofit/>
          </a:bodyPr>
          <a:lstStyle/>
          <a:p>
            <a:pPr marL="0" marR="0" indent="0" algn="ctr">
              <a:lnSpc>
                <a:spcPct val="119921"/>
              </a:lnSpc>
              <a:spcBef>
                <a:spcPts val="0"/>
              </a:spcBef>
              <a:spcAft>
                <a:spcPts val="0"/>
              </a:spcAft>
              <a:buNone/>
            </a:pPr>
            <a:r>
              <a:rPr lang="en-US" sz="3555" b="1">
                <a:solidFill>
                  <a:srgbClr val="000066"/>
                </a:solidFill>
                <a:latin typeface="Arial"/>
                <a:ea typeface="Arial"/>
                <a:cs typeface="Arial"/>
                <a:sym typeface="Arial"/>
              </a:rPr>
              <a:t>“Jabberwocky”</a:t>
            </a:r>
          </a:p>
          <a:p>
            <a:pPr marL="0" marR="0" indent="0" algn="ctr">
              <a:lnSpc>
                <a:spcPct val="119791"/>
              </a:lnSpc>
              <a:spcBef>
                <a:spcPts val="479"/>
              </a:spcBef>
              <a:spcAft>
                <a:spcPts val="0"/>
              </a:spcAft>
              <a:buNone/>
            </a:pPr>
            <a:r>
              <a:rPr lang="en-US" sz="2666" b="1">
                <a:solidFill>
                  <a:srgbClr val="000066"/>
                </a:solidFill>
                <a:latin typeface="Arial"/>
                <a:ea typeface="Arial"/>
                <a:cs typeface="Arial"/>
                <a:sym typeface="Arial"/>
              </a:rPr>
              <a:t>By Lewis Carroll</a:t>
            </a:r>
          </a:p>
          <a:p>
            <a:pPr marL="0" marR="0" indent="0" algn="ctr">
              <a:lnSpc>
                <a:spcPct val="120000"/>
              </a:lnSpc>
              <a:spcBef>
                <a:spcPts val="396"/>
              </a:spcBef>
              <a:spcAft>
                <a:spcPts val="0"/>
              </a:spcAft>
              <a:buNone/>
            </a:pPr>
            <a:r>
              <a:rPr lang="en-US" sz="2222">
                <a:solidFill>
                  <a:srgbClr val="000066"/>
                </a:solidFill>
                <a:latin typeface="Arial"/>
                <a:ea typeface="Arial"/>
                <a:cs typeface="Arial"/>
                <a:sym typeface="Arial"/>
              </a:rPr>
              <a:t>(from </a:t>
            </a:r>
            <a:r>
              <a:rPr lang="en-US" sz="2222" i="1">
                <a:solidFill>
                  <a:srgbClr val="000066"/>
                </a:solidFill>
                <a:latin typeface="Arial"/>
                <a:ea typeface="Arial"/>
                <a:cs typeface="Arial"/>
                <a:sym typeface="Arial"/>
              </a:rPr>
              <a:t>Through the Looking-Glass and What Alice Found There</a:t>
            </a:r>
            <a:r>
              <a:rPr lang="en-US" sz="2222">
                <a:solidFill>
                  <a:srgbClr val="000066"/>
                </a:solidFill>
                <a:latin typeface="Arial"/>
                <a:ea typeface="Arial"/>
                <a:cs typeface="Arial"/>
                <a:sym typeface="Arial"/>
              </a:rPr>
              <a:t>, 1872)</a:t>
            </a:r>
            <a:r>
              <a:rPr lang="en-US" sz="3555">
                <a:solidFill>
                  <a:srgbClr val="000066"/>
                </a:solidFill>
                <a:latin typeface="Arial"/>
                <a:ea typeface="Arial"/>
                <a:cs typeface="Arial"/>
                <a:sym typeface="Arial"/>
              </a:rPr>
              <a:t> </a:t>
            </a:r>
          </a:p>
          <a:p>
            <a:pPr marL="0" marR="0" indent="0" algn="ctr">
              <a:lnSpc>
                <a:spcPct val="119921"/>
              </a:lnSpc>
              <a:spcBef>
                <a:spcPts val="635"/>
              </a:spcBef>
              <a:spcAft>
                <a:spcPts val="0"/>
              </a:spcAft>
              <a:buNone/>
            </a:pPr>
            <a:r>
              <a:rPr lang="en-US" sz="3555">
                <a:solidFill>
                  <a:srgbClr val="000066"/>
                </a:solidFill>
                <a:latin typeface="Arial"/>
                <a:ea typeface="Arial"/>
                <a:cs typeface="Arial"/>
                <a:sym typeface="Arial"/>
              </a:rPr>
              <a:t>`Twas brillig, and the slithy toves</a:t>
            </a:r>
            <a:br>
              <a:rPr lang="en-US" sz="3555">
                <a:solidFill>
                  <a:srgbClr val="000066"/>
                </a:solidFill>
                <a:latin typeface="Arial"/>
                <a:ea typeface="Arial"/>
                <a:cs typeface="Arial"/>
                <a:sym typeface="Arial"/>
              </a:rPr>
            </a:br>
            <a:r>
              <a:rPr lang="en-US" sz="3555">
                <a:solidFill>
                  <a:srgbClr val="000066"/>
                </a:solidFill>
                <a:latin typeface="Arial"/>
                <a:ea typeface="Arial"/>
                <a:cs typeface="Arial"/>
                <a:sym typeface="Arial"/>
              </a:rPr>
              <a:t>  Did gyre and gimble in the wabe:</a:t>
            </a:r>
            <a:br>
              <a:rPr lang="en-US" sz="3555">
                <a:solidFill>
                  <a:srgbClr val="000066"/>
                </a:solidFill>
                <a:latin typeface="Arial"/>
                <a:ea typeface="Arial"/>
                <a:cs typeface="Arial"/>
                <a:sym typeface="Arial"/>
              </a:rPr>
            </a:br>
            <a:r>
              <a:rPr lang="en-US" sz="3555">
                <a:solidFill>
                  <a:srgbClr val="000066"/>
                </a:solidFill>
                <a:latin typeface="Arial"/>
                <a:ea typeface="Arial"/>
                <a:cs typeface="Arial"/>
                <a:sym typeface="Arial"/>
              </a:rPr>
              <a:t>All mimsy were the borogoves,</a:t>
            </a:r>
            <a:br>
              <a:rPr lang="en-US" sz="3555">
                <a:solidFill>
                  <a:srgbClr val="000066"/>
                </a:solidFill>
                <a:latin typeface="Arial"/>
                <a:ea typeface="Arial"/>
                <a:cs typeface="Arial"/>
                <a:sym typeface="Arial"/>
              </a:rPr>
            </a:br>
            <a:r>
              <a:rPr lang="en-US" sz="3555">
                <a:solidFill>
                  <a:srgbClr val="000066"/>
                </a:solidFill>
                <a:latin typeface="Arial"/>
                <a:ea typeface="Arial"/>
                <a:cs typeface="Arial"/>
                <a:sym typeface="Arial"/>
              </a:rPr>
              <a:t>  And the mome raths outgrabe.</a:t>
            </a:r>
          </a:p>
        </p:txBody>
      </p:sp>
      <p:sp>
        <p:nvSpPr>
          <p:cNvPr id="285" name="Shape 285"/>
          <p:cNvSpPr/>
          <p:nvPr/>
        </p:nvSpPr>
        <p:spPr>
          <a:xfrm>
            <a:off x="931325" y="1841475"/>
            <a:ext cx="8466649" cy="42325"/>
          </a:xfrm>
          <a:prstGeom prst="rect">
            <a:avLst/>
          </a:prstGeom>
          <a:blipFill>
            <a:blip r:embed="rId5"/>
            <a:stretch>
              <a:fillRect/>
            </a:stretch>
          </a:blipFill>
        </p:spPr>
      </p:sp>
      <p:sp>
        <p:nvSpPr>
          <p:cNvPr id="286" name="Shape 286"/>
          <p:cNvSpPr txBox="1">
            <a:spLocks noGrp="1"/>
          </p:cNvSpPr>
          <p:nvPr>
            <p:ph type="title"/>
          </p:nvPr>
        </p:nvSpPr>
        <p:spPr>
          <a:xfrm>
            <a:off x="864300" y="305150"/>
            <a:ext cx="9100250" cy="1787649"/>
          </a:xfrm>
          <a:prstGeom prst="rect">
            <a:avLst/>
          </a:prstGeom>
        </p:spPr>
        <p:txBody>
          <a:bodyPr lIns="38100" tIns="38100" rIns="38100" bIns="38100" anchor="ctr" anchorCtr="0">
            <a:noAutofit/>
          </a:bodyPr>
          <a:lstStyle/>
          <a:p>
            <a:pPr marL="0" marR="0" indent="0" algn="ctr">
              <a:lnSpc>
                <a:spcPct val="119886"/>
              </a:lnSpc>
              <a:spcBef>
                <a:spcPts val="0"/>
              </a:spcBef>
              <a:spcAft>
                <a:spcPts val="0"/>
              </a:spcAft>
              <a:buNone/>
            </a:pPr>
            <a:r>
              <a:rPr lang="en-US" sz="4888">
                <a:solidFill>
                  <a:srgbClr val="000066"/>
                </a:solidFill>
                <a:latin typeface="Arial"/>
                <a:ea typeface="Arial"/>
                <a:cs typeface="Arial"/>
                <a:sym typeface="Arial"/>
              </a:rPr>
              <a:t>Top-down Strategies: Application</a:t>
            </a:r>
          </a:p>
        </p:txBody>
      </p:sp>
    </p:spTree>
  </p:cSld>
  <p:clrMapOvr>
    <a:masterClrMapping/>
  </p:clrMapOvr>
  <p:transition spd="slow">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Shape 291"/>
          <p:cNvSpPr/>
          <p:nvPr/>
        </p:nvSpPr>
        <p:spPr>
          <a:xfrm>
            <a:off x="0" y="0"/>
            <a:ext cx="931325" cy="7620000"/>
          </a:xfrm>
          <a:prstGeom prst="rect">
            <a:avLst/>
          </a:prstGeom>
          <a:blipFill>
            <a:blip r:embed="rId3"/>
            <a:stretch>
              <a:fillRect/>
            </a:stretch>
          </a:blipFill>
        </p:spPr>
      </p:sp>
      <p:sp>
        <p:nvSpPr>
          <p:cNvPr id="292" name="Shape 292"/>
          <p:cNvSpPr/>
          <p:nvPr/>
        </p:nvSpPr>
        <p:spPr>
          <a:xfrm>
            <a:off x="7154325" y="52900"/>
            <a:ext cx="3005650" cy="1471074"/>
          </a:xfrm>
          <a:prstGeom prst="rect">
            <a:avLst/>
          </a:prstGeom>
          <a:blipFill>
            <a:blip r:embed="rId4"/>
            <a:stretch>
              <a:fillRect/>
            </a:stretch>
          </a:blipFill>
        </p:spPr>
      </p:sp>
      <p:sp>
        <p:nvSpPr>
          <p:cNvPr id="293" name="Shape 293"/>
          <p:cNvSpPr txBox="1">
            <a:spLocks noGrp="1"/>
          </p:cNvSpPr>
          <p:nvPr>
            <p:ph type="body" idx="1"/>
          </p:nvPr>
        </p:nvSpPr>
        <p:spPr>
          <a:xfrm>
            <a:off x="1287625" y="2252475"/>
            <a:ext cx="8507575" cy="5138549"/>
          </a:xfrm>
          <a:prstGeom prst="rect">
            <a:avLst/>
          </a:prstGeom>
        </p:spPr>
        <p:txBody>
          <a:bodyPr lIns="38100" tIns="38100" rIns="38100" bIns="38100" anchor="t" anchorCtr="0">
            <a:noAutofit/>
          </a:bodyPr>
          <a:lstStyle/>
          <a:p>
            <a:pPr marL="381000" marR="0" lvl="0" indent="-276577" algn="l">
              <a:lnSpc>
                <a:spcPct val="107812"/>
              </a:lnSpc>
              <a:spcBef>
                <a:spcPts val="0"/>
              </a:spcBef>
              <a:spcAft>
                <a:spcPts val="0"/>
              </a:spcAft>
              <a:buClr>
                <a:srgbClr val="000066"/>
              </a:buClr>
              <a:buSzPct val="164609"/>
              <a:buFont typeface="Arial"/>
              <a:buChar char="•"/>
            </a:pPr>
            <a:r>
              <a:rPr lang="en-US" sz="3555">
                <a:solidFill>
                  <a:srgbClr val="000066"/>
                </a:solidFill>
                <a:latin typeface="Arial"/>
                <a:ea typeface="Arial"/>
                <a:cs typeface="Arial"/>
                <a:sym typeface="Arial"/>
              </a:rPr>
              <a:t>Which top-down strategies did you use while reading to help you comprehend the text?</a:t>
            </a:r>
          </a:p>
          <a:p>
            <a:endParaRPr lang="en-US" sz="3555">
              <a:solidFill>
                <a:srgbClr val="000066"/>
              </a:solidFill>
              <a:latin typeface="Arial"/>
              <a:ea typeface="Arial"/>
              <a:cs typeface="Arial"/>
              <a:sym typeface="Arial"/>
            </a:endParaRPr>
          </a:p>
          <a:p>
            <a:pPr marL="381000" marR="0" lvl="0" indent="-276577" algn="l">
              <a:lnSpc>
                <a:spcPct val="107812"/>
              </a:lnSpc>
              <a:spcBef>
                <a:spcPts val="635"/>
              </a:spcBef>
              <a:spcAft>
                <a:spcPts val="0"/>
              </a:spcAft>
              <a:buClr>
                <a:srgbClr val="000066"/>
              </a:buClr>
              <a:buSzPct val="164609"/>
              <a:buFont typeface="Arial"/>
              <a:buChar char="•"/>
            </a:pPr>
            <a:r>
              <a:rPr lang="en-US" sz="3555">
                <a:solidFill>
                  <a:srgbClr val="000066"/>
                </a:solidFill>
                <a:latin typeface="Arial"/>
                <a:ea typeface="Arial"/>
                <a:cs typeface="Arial"/>
                <a:sym typeface="Arial"/>
              </a:rPr>
              <a:t>Were your top-down strategies enough to read the text?</a:t>
            </a:r>
          </a:p>
          <a:p>
            <a:endParaRPr lang="en-US" sz="3555">
              <a:solidFill>
                <a:srgbClr val="000066"/>
              </a:solidFill>
              <a:latin typeface="Arial"/>
              <a:ea typeface="Arial"/>
              <a:cs typeface="Arial"/>
              <a:sym typeface="Arial"/>
            </a:endParaRPr>
          </a:p>
          <a:p>
            <a:pPr marL="381000" marR="0" lvl="0" indent="-276577" algn="l">
              <a:lnSpc>
                <a:spcPct val="107812"/>
              </a:lnSpc>
              <a:spcBef>
                <a:spcPts val="635"/>
              </a:spcBef>
              <a:spcAft>
                <a:spcPts val="0"/>
              </a:spcAft>
              <a:buClr>
                <a:srgbClr val="000066"/>
              </a:buClr>
              <a:buSzPct val="164609"/>
              <a:buFont typeface="Arial"/>
              <a:buChar char="•"/>
            </a:pPr>
            <a:r>
              <a:rPr lang="en-US" sz="3555">
                <a:solidFill>
                  <a:srgbClr val="000066"/>
                </a:solidFill>
                <a:latin typeface="Arial"/>
                <a:ea typeface="Arial"/>
                <a:cs typeface="Arial"/>
                <a:sym typeface="Arial"/>
              </a:rPr>
              <a:t>What did you do when you came across an unfamiliar word?</a:t>
            </a:r>
          </a:p>
        </p:txBody>
      </p:sp>
      <p:sp>
        <p:nvSpPr>
          <p:cNvPr id="294" name="Shape 294"/>
          <p:cNvSpPr/>
          <p:nvPr/>
        </p:nvSpPr>
        <p:spPr>
          <a:xfrm>
            <a:off x="931325" y="1841475"/>
            <a:ext cx="8466649" cy="42325"/>
          </a:xfrm>
          <a:prstGeom prst="rect">
            <a:avLst/>
          </a:prstGeom>
          <a:blipFill>
            <a:blip r:embed="rId5"/>
            <a:stretch>
              <a:fillRect/>
            </a:stretch>
          </a:blipFill>
        </p:spPr>
      </p:sp>
      <p:sp>
        <p:nvSpPr>
          <p:cNvPr id="295" name="Shape 295"/>
          <p:cNvSpPr txBox="1">
            <a:spLocks noGrp="1"/>
          </p:cNvSpPr>
          <p:nvPr>
            <p:ph type="title"/>
          </p:nvPr>
        </p:nvSpPr>
        <p:spPr>
          <a:xfrm>
            <a:off x="864300" y="305150"/>
            <a:ext cx="9100250" cy="1787649"/>
          </a:xfrm>
          <a:prstGeom prst="rect">
            <a:avLst/>
          </a:prstGeom>
        </p:spPr>
        <p:txBody>
          <a:bodyPr lIns="38100" tIns="38100" rIns="38100" bIns="38100" anchor="ctr" anchorCtr="0">
            <a:noAutofit/>
          </a:bodyPr>
          <a:lstStyle/>
          <a:p>
            <a:pPr marL="0" marR="0" indent="0" algn="ctr">
              <a:lnSpc>
                <a:spcPct val="119886"/>
              </a:lnSpc>
              <a:spcBef>
                <a:spcPts val="0"/>
              </a:spcBef>
              <a:spcAft>
                <a:spcPts val="0"/>
              </a:spcAft>
              <a:buNone/>
            </a:pPr>
            <a:r>
              <a:rPr lang="en-US" sz="4888">
                <a:solidFill>
                  <a:srgbClr val="000066"/>
                </a:solidFill>
                <a:latin typeface="Arial"/>
                <a:ea typeface="Arial"/>
                <a:cs typeface="Arial"/>
                <a:sym typeface="Arial"/>
              </a:rPr>
              <a:t>Top-down Strategies: Application</a:t>
            </a: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7"/>
        <p:cNvGrpSpPr/>
        <p:nvPr/>
      </p:nvGrpSpPr>
      <p:grpSpPr>
        <a:xfrm>
          <a:off x="0" y="0"/>
          <a:ext cx="0" cy="0"/>
          <a:chOff x="0" y="0"/>
          <a:chExt cx="0" cy="0"/>
        </a:xfrm>
      </p:grpSpPr>
      <p:sp>
        <p:nvSpPr>
          <p:cNvPr id="38" name="Shape 38"/>
          <p:cNvSpPr/>
          <p:nvPr/>
        </p:nvSpPr>
        <p:spPr>
          <a:xfrm>
            <a:off x="0" y="0"/>
            <a:ext cx="931325" cy="7620000"/>
          </a:xfrm>
          <a:prstGeom prst="rect">
            <a:avLst/>
          </a:prstGeom>
          <a:blipFill>
            <a:blip r:embed="rId3"/>
            <a:stretch>
              <a:fillRect/>
            </a:stretch>
          </a:blipFill>
        </p:spPr>
      </p:sp>
      <p:sp>
        <p:nvSpPr>
          <p:cNvPr id="39" name="Shape 39"/>
          <p:cNvSpPr/>
          <p:nvPr/>
        </p:nvSpPr>
        <p:spPr>
          <a:xfrm>
            <a:off x="7154325" y="52900"/>
            <a:ext cx="3005650" cy="1471074"/>
          </a:xfrm>
          <a:prstGeom prst="rect">
            <a:avLst/>
          </a:prstGeom>
          <a:blipFill>
            <a:blip r:embed="rId4"/>
            <a:stretch>
              <a:fillRect/>
            </a:stretch>
          </a:blipFill>
        </p:spPr>
      </p:sp>
      <p:sp>
        <p:nvSpPr>
          <p:cNvPr id="40" name="Shape 40"/>
          <p:cNvSpPr txBox="1">
            <a:spLocks noGrp="1"/>
          </p:cNvSpPr>
          <p:nvPr>
            <p:ph type="ctrTitle"/>
          </p:nvPr>
        </p:nvSpPr>
        <p:spPr>
          <a:xfrm>
            <a:off x="1118300" y="305150"/>
            <a:ext cx="8507575" cy="1244381"/>
          </a:xfrm>
          <a:prstGeom prst="rect">
            <a:avLst/>
          </a:prstGeom>
        </p:spPr>
        <p:txBody>
          <a:bodyPr lIns="38100" tIns="38100" rIns="38100" bIns="38100" anchor="ctr" anchorCtr="0">
            <a:noAutofit/>
          </a:bodyPr>
          <a:lstStyle/>
          <a:p>
            <a:pPr marL="0" marR="0" indent="0" algn="ctr">
              <a:lnSpc>
                <a:spcPct val="120000"/>
              </a:lnSpc>
              <a:spcBef>
                <a:spcPts val="0"/>
              </a:spcBef>
              <a:spcAft>
                <a:spcPts val="0"/>
              </a:spcAft>
              <a:buNone/>
            </a:pPr>
            <a:r>
              <a:rPr lang="en-US" sz="6666">
                <a:solidFill>
                  <a:srgbClr val="000066"/>
                </a:solidFill>
                <a:latin typeface="Arial"/>
                <a:ea typeface="Arial"/>
                <a:cs typeface="Arial"/>
                <a:sym typeface="Arial"/>
              </a:rPr>
              <a:t>What is </a:t>
            </a:r>
            <a:r>
              <a:rPr lang="en-US" sz="6666" i="1">
                <a:solidFill>
                  <a:srgbClr val="000066"/>
                </a:solidFill>
                <a:latin typeface="Arial"/>
                <a:ea typeface="Arial"/>
                <a:cs typeface="Arial"/>
                <a:sym typeface="Arial"/>
              </a:rPr>
              <a:t>reading</a:t>
            </a:r>
            <a:r>
              <a:rPr lang="en-US" sz="6666">
                <a:solidFill>
                  <a:srgbClr val="000066"/>
                </a:solidFill>
                <a:latin typeface="Arial"/>
                <a:ea typeface="Arial"/>
                <a:cs typeface="Arial"/>
                <a:sym typeface="Arial"/>
              </a:rPr>
              <a:t>?</a:t>
            </a:r>
          </a:p>
        </p:txBody>
      </p:sp>
      <p:sp>
        <p:nvSpPr>
          <p:cNvPr id="41" name="Shape 41"/>
          <p:cNvSpPr txBox="1">
            <a:spLocks noGrp="1"/>
          </p:cNvSpPr>
          <p:nvPr>
            <p:ph type="subTitle" idx="1"/>
          </p:nvPr>
        </p:nvSpPr>
        <p:spPr>
          <a:xfrm>
            <a:off x="1287625" y="2591150"/>
            <a:ext cx="8592249" cy="2090550"/>
          </a:xfrm>
          <a:prstGeom prst="rect">
            <a:avLst/>
          </a:prstGeom>
        </p:spPr>
        <p:txBody>
          <a:bodyPr lIns="38100" tIns="38100" rIns="38100" bIns="38100" anchor="t" anchorCtr="0">
            <a:noAutofit/>
          </a:bodyPr>
          <a:lstStyle/>
          <a:p>
            <a:pPr marL="0" marR="0" indent="0" algn="ctr">
              <a:lnSpc>
                <a:spcPct val="120052"/>
              </a:lnSpc>
              <a:spcBef>
                <a:spcPts val="0"/>
              </a:spcBef>
              <a:spcAft>
                <a:spcPts val="0"/>
              </a:spcAft>
              <a:buNone/>
            </a:pPr>
            <a:r>
              <a:rPr lang="en-US" sz="5333" b="1">
                <a:solidFill>
                  <a:srgbClr val="000066"/>
                </a:solidFill>
                <a:latin typeface="Arial"/>
                <a:ea typeface="Arial"/>
                <a:cs typeface="Arial"/>
                <a:sym typeface="Arial"/>
              </a:rPr>
              <a:t>The ability to successfully generate </a:t>
            </a:r>
            <a:r>
              <a:rPr lang="en-US" sz="5333" b="1" i="1">
                <a:solidFill>
                  <a:srgbClr val="000066"/>
                </a:solidFill>
                <a:latin typeface="Arial"/>
                <a:ea typeface="Arial"/>
                <a:cs typeface="Arial"/>
                <a:sym typeface="Arial"/>
              </a:rPr>
              <a:t>meaning</a:t>
            </a:r>
            <a:r>
              <a:rPr lang="en-US" sz="5333" b="1">
                <a:solidFill>
                  <a:srgbClr val="000066"/>
                </a:solidFill>
                <a:latin typeface="Arial"/>
                <a:ea typeface="Arial"/>
                <a:cs typeface="Arial"/>
                <a:sym typeface="Arial"/>
              </a:rPr>
              <a:t> from text.</a:t>
            </a:r>
          </a:p>
        </p:txBody>
      </p:sp>
      <p:sp>
        <p:nvSpPr>
          <p:cNvPr id="42" name="Shape 42"/>
          <p:cNvSpPr/>
          <p:nvPr/>
        </p:nvSpPr>
        <p:spPr>
          <a:xfrm>
            <a:off x="931325" y="1502825"/>
            <a:ext cx="8466649" cy="42325"/>
          </a:xfrm>
          <a:prstGeom prst="rect">
            <a:avLst/>
          </a:prstGeom>
          <a:blipFill>
            <a:blip r:embed="rId5"/>
            <a:stretch>
              <a:fillRect/>
            </a:stretch>
          </a:blipFill>
        </p:spPr>
      </p:sp>
    </p:spTree>
  </p:cSld>
  <p:clrMapOvr>
    <a:masterClrMapping/>
  </p:clrMapOvr>
  <p:transition spd="slow">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Shape 300"/>
          <p:cNvSpPr/>
          <p:nvPr/>
        </p:nvSpPr>
        <p:spPr>
          <a:xfrm>
            <a:off x="0" y="0"/>
            <a:ext cx="931325" cy="7620000"/>
          </a:xfrm>
          <a:prstGeom prst="rect">
            <a:avLst/>
          </a:prstGeom>
          <a:blipFill>
            <a:blip r:embed="rId3"/>
            <a:stretch>
              <a:fillRect/>
            </a:stretch>
          </a:blipFill>
        </p:spPr>
      </p:sp>
      <p:sp>
        <p:nvSpPr>
          <p:cNvPr id="301" name="Shape 301"/>
          <p:cNvSpPr/>
          <p:nvPr/>
        </p:nvSpPr>
        <p:spPr>
          <a:xfrm>
            <a:off x="7154325" y="52900"/>
            <a:ext cx="3005650" cy="1471074"/>
          </a:xfrm>
          <a:prstGeom prst="rect">
            <a:avLst/>
          </a:prstGeom>
          <a:blipFill>
            <a:blip r:embed="rId4"/>
            <a:stretch>
              <a:fillRect/>
            </a:stretch>
          </a:blipFill>
        </p:spPr>
      </p:sp>
      <p:sp>
        <p:nvSpPr>
          <p:cNvPr id="302" name="Shape 302"/>
          <p:cNvSpPr txBox="1">
            <a:spLocks noGrp="1"/>
          </p:cNvSpPr>
          <p:nvPr>
            <p:ph type="title"/>
          </p:nvPr>
        </p:nvSpPr>
        <p:spPr>
          <a:xfrm>
            <a:off x="864300" y="305150"/>
            <a:ext cx="9100250" cy="1787649"/>
          </a:xfrm>
          <a:prstGeom prst="rect">
            <a:avLst/>
          </a:prstGeom>
        </p:spPr>
        <p:txBody>
          <a:bodyPr lIns="38100" tIns="38100" rIns="38100" bIns="38100" anchor="ctr" anchorCtr="0">
            <a:noAutofit/>
          </a:bodyPr>
          <a:lstStyle/>
          <a:p>
            <a:pPr marL="0" marR="0" indent="0" algn="ctr">
              <a:lnSpc>
                <a:spcPct val="119886"/>
              </a:lnSpc>
              <a:spcBef>
                <a:spcPts val="0"/>
              </a:spcBef>
              <a:spcAft>
                <a:spcPts val="0"/>
              </a:spcAft>
              <a:buNone/>
            </a:pPr>
            <a:r>
              <a:rPr lang="en-US" sz="4888">
                <a:solidFill>
                  <a:srgbClr val="000066"/>
                </a:solidFill>
                <a:latin typeface="Arial"/>
                <a:ea typeface="Arial"/>
                <a:cs typeface="Arial"/>
                <a:sym typeface="Arial"/>
              </a:rPr>
              <a:t>Bottom-up Strategies: Application</a:t>
            </a:r>
          </a:p>
        </p:txBody>
      </p:sp>
      <p:sp>
        <p:nvSpPr>
          <p:cNvPr id="303" name="Shape 303"/>
          <p:cNvSpPr txBox="1">
            <a:spLocks noGrp="1"/>
          </p:cNvSpPr>
          <p:nvPr>
            <p:ph type="body" idx="1"/>
          </p:nvPr>
        </p:nvSpPr>
        <p:spPr>
          <a:xfrm>
            <a:off x="1287625" y="2252475"/>
            <a:ext cx="8507575" cy="5138549"/>
          </a:xfrm>
          <a:prstGeom prst="rect">
            <a:avLst/>
          </a:prstGeom>
        </p:spPr>
        <p:txBody>
          <a:bodyPr lIns="38100" tIns="38100" rIns="38100" bIns="38100" anchor="t" anchorCtr="0">
            <a:noAutofit/>
          </a:bodyPr>
          <a:lstStyle/>
          <a:p>
            <a:pPr marL="0" marR="0" indent="0" algn="l">
              <a:lnSpc>
                <a:spcPct val="107812"/>
              </a:lnSpc>
              <a:spcBef>
                <a:spcPts val="0"/>
              </a:spcBef>
              <a:spcAft>
                <a:spcPts val="0"/>
              </a:spcAft>
              <a:buNone/>
            </a:pPr>
            <a:r>
              <a:rPr lang="en-US" sz="3555">
                <a:solidFill>
                  <a:srgbClr val="000066"/>
                </a:solidFill>
                <a:latin typeface="Arial"/>
                <a:ea typeface="Arial"/>
                <a:cs typeface="Arial"/>
                <a:sym typeface="Arial"/>
              </a:rPr>
              <a:t>How do you read these words?</a:t>
            </a:r>
          </a:p>
          <a:p>
            <a:pPr marL="0" marR="0" indent="0" algn="ctr">
              <a:lnSpc>
                <a:spcPct val="108072"/>
              </a:lnSpc>
              <a:spcBef>
                <a:spcPts val="958"/>
              </a:spcBef>
              <a:spcAft>
                <a:spcPts val="0"/>
              </a:spcAft>
              <a:buNone/>
            </a:pPr>
            <a:r>
              <a:rPr lang="en-US" sz="5333">
                <a:solidFill>
                  <a:srgbClr val="000066"/>
                </a:solidFill>
                <a:latin typeface="Arial"/>
                <a:ea typeface="Arial"/>
                <a:cs typeface="Arial"/>
                <a:sym typeface="Arial"/>
              </a:rPr>
              <a:t>wabe</a:t>
            </a:r>
          </a:p>
          <a:p>
            <a:endParaRPr lang="en-US" sz="5333">
              <a:solidFill>
                <a:srgbClr val="000066"/>
              </a:solidFill>
              <a:latin typeface="Arial"/>
              <a:ea typeface="Arial"/>
              <a:cs typeface="Arial"/>
              <a:sym typeface="Arial"/>
            </a:endParaRPr>
          </a:p>
          <a:p>
            <a:pPr marL="0" marR="0" indent="0" algn="ctr">
              <a:lnSpc>
                <a:spcPct val="108072"/>
              </a:lnSpc>
              <a:spcBef>
                <a:spcPts val="958"/>
              </a:spcBef>
              <a:spcAft>
                <a:spcPts val="0"/>
              </a:spcAft>
              <a:buNone/>
            </a:pPr>
            <a:r>
              <a:rPr lang="en-US" sz="5333">
                <a:solidFill>
                  <a:srgbClr val="000066"/>
                </a:solidFill>
                <a:latin typeface="Arial"/>
                <a:ea typeface="Arial"/>
                <a:cs typeface="Arial"/>
                <a:sym typeface="Arial"/>
              </a:rPr>
              <a:t>brillig</a:t>
            </a:r>
          </a:p>
          <a:p>
            <a:endParaRPr lang="en-US" sz="5333">
              <a:solidFill>
                <a:srgbClr val="000066"/>
              </a:solidFill>
              <a:latin typeface="Arial"/>
              <a:ea typeface="Arial"/>
              <a:cs typeface="Arial"/>
              <a:sym typeface="Arial"/>
            </a:endParaRPr>
          </a:p>
        </p:txBody>
      </p:sp>
      <p:sp>
        <p:nvSpPr>
          <p:cNvPr id="304" name="Shape 304"/>
          <p:cNvSpPr/>
          <p:nvPr/>
        </p:nvSpPr>
        <p:spPr>
          <a:xfrm>
            <a:off x="931325" y="1841475"/>
            <a:ext cx="8466649" cy="42325"/>
          </a:xfrm>
          <a:prstGeom prst="rect">
            <a:avLst/>
          </a:prstGeom>
          <a:blipFill>
            <a:blip r:embed="rId5"/>
            <a:stretch>
              <a:fillRect/>
            </a:stretch>
          </a:blipFill>
        </p:spPr>
      </p:sp>
    </p:spTree>
  </p:cSld>
  <p:clrMapOvr>
    <a:masterClrMapping/>
  </p:clrMapOvr>
  <p:transition spd="slow">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Shape 309"/>
          <p:cNvSpPr/>
          <p:nvPr/>
        </p:nvSpPr>
        <p:spPr>
          <a:xfrm>
            <a:off x="0" y="0"/>
            <a:ext cx="931325" cy="7620000"/>
          </a:xfrm>
          <a:prstGeom prst="rect">
            <a:avLst/>
          </a:prstGeom>
          <a:blipFill>
            <a:blip r:embed="rId3"/>
            <a:stretch>
              <a:fillRect/>
            </a:stretch>
          </a:blipFill>
        </p:spPr>
      </p:sp>
      <p:sp>
        <p:nvSpPr>
          <p:cNvPr id="310" name="Shape 310"/>
          <p:cNvSpPr/>
          <p:nvPr/>
        </p:nvSpPr>
        <p:spPr>
          <a:xfrm>
            <a:off x="7154325" y="52900"/>
            <a:ext cx="3005650" cy="1471074"/>
          </a:xfrm>
          <a:prstGeom prst="rect">
            <a:avLst/>
          </a:prstGeom>
          <a:blipFill>
            <a:blip r:embed="rId4"/>
            <a:stretch>
              <a:fillRect/>
            </a:stretch>
          </a:blipFill>
        </p:spPr>
      </p:sp>
      <p:sp>
        <p:nvSpPr>
          <p:cNvPr id="311" name="Shape 311"/>
          <p:cNvSpPr txBox="1">
            <a:spLocks noGrp="1"/>
          </p:cNvSpPr>
          <p:nvPr>
            <p:ph type="title"/>
          </p:nvPr>
        </p:nvSpPr>
        <p:spPr>
          <a:xfrm>
            <a:off x="864300" y="305150"/>
            <a:ext cx="9100250" cy="1787649"/>
          </a:xfrm>
          <a:prstGeom prst="rect">
            <a:avLst/>
          </a:prstGeom>
        </p:spPr>
        <p:txBody>
          <a:bodyPr lIns="38100" tIns="38100" rIns="38100" bIns="38100" anchor="ctr" anchorCtr="0">
            <a:noAutofit/>
          </a:bodyPr>
          <a:lstStyle/>
          <a:p>
            <a:pPr marL="0" marR="0" indent="0" algn="ctr">
              <a:lnSpc>
                <a:spcPct val="119886"/>
              </a:lnSpc>
              <a:spcBef>
                <a:spcPts val="0"/>
              </a:spcBef>
              <a:spcAft>
                <a:spcPts val="0"/>
              </a:spcAft>
              <a:buNone/>
            </a:pPr>
            <a:r>
              <a:rPr lang="en-US" sz="4888">
                <a:solidFill>
                  <a:srgbClr val="000066"/>
                </a:solidFill>
                <a:latin typeface="Arial"/>
                <a:ea typeface="Arial"/>
                <a:cs typeface="Arial"/>
                <a:sym typeface="Arial"/>
              </a:rPr>
              <a:t>Bottom-up (Decoding) Strategies:</a:t>
            </a:r>
          </a:p>
        </p:txBody>
      </p:sp>
      <p:sp>
        <p:nvSpPr>
          <p:cNvPr id="312" name="Shape 312"/>
          <p:cNvSpPr txBox="1">
            <a:spLocks noGrp="1"/>
          </p:cNvSpPr>
          <p:nvPr>
            <p:ph type="body" idx="1"/>
          </p:nvPr>
        </p:nvSpPr>
        <p:spPr>
          <a:xfrm>
            <a:off x="1287625" y="2252475"/>
            <a:ext cx="8507575" cy="4545875"/>
          </a:xfrm>
          <a:prstGeom prst="rect">
            <a:avLst/>
          </a:prstGeom>
        </p:spPr>
        <p:txBody>
          <a:bodyPr lIns="38100" tIns="38100" rIns="38100" bIns="38100" anchor="t" anchorCtr="0">
            <a:noAutofit/>
          </a:bodyPr>
          <a:lstStyle/>
          <a:p>
            <a:pPr marL="0" marR="0" indent="0" algn="ctr">
              <a:lnSpc>
                <a:spcPct val="120000"/>
              </a:lnSpc>
              <a:spcBef>
                <a:spcPts val="0"/>
              </a:spcBef>
              <a:spcAft>
                <a:spcPts val="0"/>
              </a:spcAft>
              <a:buNone/>
            </a:pPr>
            <a:r>
              <a:rPr lang="en-US" sz="4444" b="1" i="1">
                <a:solidFill>
                  <a:srgbClr val="000066"/>
                </a:solidFill>
                <a:latin typeface="Arial"/>
                <a:ea typeface="Arial"/>
                <a:cs typeface="Arial"/>
                <a:sym typeface="Arial"/>
              </a:rPr>
              <a:t>Framework of Phonics:</a:t>
            </a:r>
          </a:p>
          <a:p>
            <a:endParaRPr lang="en-US" sz="4444" b="1" i="1">
              <a:solidFill>
                <a:srgbClr val="000066"/>
              </a:solidFill>
              <a:latin typeface="Arial"/>
              <a:ea typeface="Arial"/>
              <a:cs typeface="Arial"/>
              <a:sym typeface="Arial"/>
            </a:endParaRPr>
          </a:p>
          <a:p>
            <a:pPr marL="0" marR="0" indent="0" algn="l">
              <a:lnSpc>
                <a:spcPct val="119921"/>
              </a:lnSpc>
              <a:spcBef>
                <a:spcPts val="635"/>
              </a:spcBef>
              <a:spcAft>
                <a:spcPts val="0"/>
              </a:spcAft>
              <a:buNone/>
            </a:pPr>
            <a:r>
              <a:rPr lang="en-US" sz="3555" b="1">
                <a:solidFill>
                  <a:srgbClr val="000066"/>
                </a:solidFill>
                <a:latin typeface="Arial"/>
                <a:ea typeface="Arial"/>
                <a:cs typeface="Arial"/>
                <a:sym typeface="Arial"/>
              </a:rPr>
              <a:t>42 sounds</a:t>
            </a:r>
          </a:p>
          <a:p>
            <a:pPr marL="0" marR="0" indent="0" algn="l">
              <a:lnSpc>
                <a:spcPct val="119921"/>
              </a:lnSpc>
              <a:spcBef>
                <a:spcPts val="635"/>
              </a:spcBef>
              <a:spcAft>
                <a:spcPts val="0"/>
              </a:spcAft>
              <a:buNone/>
            </a:pPr>
            <a:r>
              <a:rPr lang="en-US" sz="3555" b="1">
                <a:solidFill>
                  <a:srgbClr val="000066"/>
                </a:solidFill>
                <a:latin typeface="Arial"/>
                <a:ea typeface="Arial"/>
                <a:cs typeface="Arial"/>
                <a:sym typeface="Arial"/>
              </a:rPr>
              <a:t>5 phonetic skills</a:t>
            </a:r>
          </a:p>
          <a:p>
            <a:pPr marL="0" marR="0" indent="0" algn="l">
              <a:lnSpc>
                <a:spcPct val="119921"/>
              </a:lnSpc>
              <a:spcBef>
                <a:spcPts val="635"/>
              </a:spcBef>
              <a:spcAft>
                <a:spcPts val="0"/>
              </a:spcAft>
              <a:buNone/>
            </a:pPr>
            <a:r>
              <a:rPr lang="en-US" sz="3555" b="1">
                <a:solidFill>
                  <a:srgbClr val="000066"/>
                </a:solidFill>
                <a:latin typeface="Arial"/>
                <a:ea typeface="Arial"/>
                <a:cs typeface="Arial"/>
                <a:sym typeface="Arial"/>
              </a:rPr>
              <a:t>2 decoding skills</a:t>
            </a:r>
          </a:p>
        </p:txBody>
      </p:sp>
      <p:sp>
        <p:nvSpPr>
          <p:cNvPr id="313" name="Shape 313"/>
          <p:cNvSpPr/>
          <p:nvPr/>
        </p:nvSpPr>
        <p:spPr>
          <a:xfrm>
            <a:off x="931325" y="1841475"/>
            <a:ext cx="8466649" cy="42325"/>
          </a:xfrm>
          <a:prstGeom prst="rect">
            <a:avLst/>
          </a:prstGeom>
          <a:blipFill>
            <a:blip r:embed="rId5"/>
            <a:stretch>
              <a:fillRect/>
            </a:stretch>
          </a:blipFill>
        </p:spPr>
      </p:sp>
    </p:spTree>
  </p:cSld>
  <p:clrMapOvr>
    <a:masterClrMapping/>
  </p:clrMapOvr>
  <p:transition spd="slow">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Shape 318"/>
          <p:cNvSpPr/>
          <p:nvPr/>
        </p:nvSpPr>
        <p:spPr>
          <a:xfrm>
            <a:off x="7154325" y="52900"/>
            <a:ext cx="3005650" cy="1471074"/>
          </a:xfrm>
          <a:prstGeom prst="rect">
            <a:avLst/>
          </a:prstGeom>
          <a:blipFill>
            <a:blip r:embed="rId3"/>
            <a:stretch>
              <a:fillRect/>
            </a:stretch>
          </a:blipFill>
        </p:spPr>
      </p:sp>
      <p:sp>
        <p:nvSpPr>
          <p:cNvPr id="319" name="Shape 319"/>
          <p:cNvSpPr txBox="1"/>
          <p:nvPr/>
        </p:nvSpPr>
        <p:spPr>
          <a:xfrm>
            <a:off x="2896300" y="3367250"/>
            <a:ext cx="4528250" cy="1295024"/>
          </a:xfrm>
          <a:prstGeom prst="rect">
            <a:avLst/>
          </a:prstGeom>
        </p:spPr>
        <p:txBody>
          <a:bodyPr lIns="38100" tIns="38100" rIns="38100" bIns="38100" anchor="t" anchorCtr="0">
            <a:noAutofit/>
          </a:bodyPr>
          <a:lstStyle/>
          <a:p>
            <a:pPr marL="0" marR="0" indent="0" algn="ctr">
              <a:lnSpc>
                <a:spcPct val="132884"/>
              </a:lnSpc>
              <a:spcBef>
                <a:spcPts val="0"/>
              </a:spcBef>
              <a:spcAft>
                <a:spcPts val="0"/>
              </a:spcAft>
              <a:buNone/>
            </a:pPr>
            <a:r>
              <a:rPr lang="en-US" sz="7222">
                <a:solidFill>
                  <a:srgbClr val="1D3D97"/>
                </a:solidFill>
                <a:latin typeface="Arial"/>
                <a:ea typeface="Arial"/>
                <a:cs typeface="Arial"/>
                <a:sym typeface="Arial"/>
              </a:rPr>
              <a:t>1</a:t>
            </a:r>
            <a:r>
              <a:rPr lang="en-US" sz="8000">
                <a:solidFill>
                  <a:srgbClr val="1D3D97"/>
                </a:solidFill>
                <a:latin typeface="Arial"/>
                <a:ea typeface="Arial"/>
                <a:cs typeface="Arial"/>
                <a:sym typeface="Arial"/>
              </a:rPr>
              <a:t>. met</a:t>
            </a:r>
          </a:p>
        </p:txBody>
      </p:sp>
      <p:sp>
        <p:nvSpPr>
          <p:cNvPr id="320" name="Shape 320"/>
          <p:cNvSpPr txBox="1"/>
          <p:nvPr/>
        </p:nvSpPr>
        <p:spPr>
          <a:xfrm>
            <a:off x="5767900" y="4383250"/>
            <a:ext cx="555974" cy="483649"/>
          </a:xfrm>
          <a:prstGeom prst="rect">
            <a:avLst/>
          </a:prstGeom>
        </p:spPr>
        <p:txBody>
          <a:bodyPr lIns="38100" tIns="38100" rIns="38100" bIns="38100" anchor="t" anchorCtr="0">
            <a:noAutofit/>
          </a:bodyPr>
          <a:lstStyle/>
          <a:p>
            <a:pPr marL="0" marR="0" indent="0" algn="l">
              <a:lnSpc>
                <a:spcPct val="119791"/>
              </a:lnSpc>
              <a:spcBef>
                <a:spcPts val="0"/>
              </a:spcBef>
              <a:spcAft>
                <a:spcPts val="0"/>
              </a:spcAft>
              <a:buNone/>
            </a:pPr>
            <a:r>
              <a:rPr lang="en-US" sz="2666">
                <a:solidFill>
                  <a:srgbClr val="A22A29"/>
                </a:solidFill>
                <a:latin typeface="Arial"/>
                <a:ea typeface="Arial"/>
                <a:cs typeface="Arial"/>
                <a:sym typeface="Arial"/>
              </a:rPr>
              <a:t>X</a:t>
            </a:r>
          </a:p>
        </p:txBody>
      </p:sp>
      <p:sp>
        <p:nvSpPr>
          <p:cNvPr id="321" name="Shape 321"/>
          <p:cNvSpPr txBox="1"/>
          <p:nvPr/>
        </p:nvSpPr>
        <p:spPr>
          <a:xfrm>
            <a:off x="6367625" y="3099150"/>
            <a:ext cx="464250" cy="926375"/>
          </a:xfrm>
          <a:prstGeom prst="rect">
            <a:avLst/>
          </a:prstGeom>
        </p:spPr>
        <p:txBody>
          <a:bodyPr lIns="38100" tIns="38100" rIns="38100" bIns="38100" anchor="t" anchorCtr="0">
            <a:noAutofit/>
          </a:bodyPr>
          <a:lstStyle/>
          <a:p>
            <a:pPr marL="0" marR="0" indent="0" algn="l">
              <a:lnSpc>
                <a:spcPct val="120000"/>
              </a:lnSpc>
              <a:spcBef>
                <a:spcPts val="0"/>
              </a:spcBef>
              <a:spcAft>
                <a:spcPts val="0"/>
              </a:spcAft>
              <a:buNone/>
            </a:pPr>
            <a:r>
              <a:rPr lang="en-US" sz="5555">
                <a:solidFill>
                  <a:srgbClr val="A22A29"/>
                </a:solidFill>
                <a:latin typeface="Arial"/>
                <a:ea typeface="Arial"/>
                <a:cs typeface="Arial"/>
                <a:sym typeface="Arial"/>
              </a:rPr>
              <a:t>*</a:t>
            </a:r>
          </a:p>
        </p:txBody>
      </p:sp>
      <p:sp>
        <p:nvSpPr>
          <p:cNvPr id="322" name="Shape 322"/>
          <p:cNvSpPr/>
          <p:nvPr/>
        </p:nvSpPr>
        <p:spPr>
          <a:xfrm>
            <a:off x="5693825" y="3513650"/>
            <a:ext cx="740825" cy="232824"/>
          </a:xfrm>
          <a:prstGeom prst="rect">
            <a:avLst/>
          </a:prstGeom>
          <a:blipFill>
            <a:blip r:embed="rId4"/>
            <a:stretch>
              <a:fillRect/>
            </a:stretch>
          </a:blipFill>
        </p:spPr>
      </p:sp>
      <p:sp>
        <p:nvSpPr>
          <p:cNvPr id="323" name="Shape 323"/>
          <p:cNvSpPr/>
          <p:nvPr/>
        </p:nvSpPr>
        <p:spPr>
          <a:xfrm>
            <a:off x="0" y="0"/>
            <a:ext cx="931325" cy="7620000"/>
          </a:xfrm>
          <a:prstGeom prst="rect">
            <a:avLst/>
          </a:prstGeom>
          <a:blipFill>
            <a:blip r:embed="rId5"/>
            <a:stretch>
              <a:fillRect/>
            </a:stretch>
          </a:blipFill>
        </p:spPr>
      </p:sp>
      <p:sp>
        <p:nvSpPr>
          <p:cNvPr id="324" name="Shape 324"/>
          <p:cNvSpPr/>
          <p:nvPr/>
        </p:nvSpPr>
        <p:spPr>
          <a:xfrm>
            <a:off x="931325" y="1502825"/>
            <a:ext cx="8466649" cy="42325"/>
          </a:xfrm>
          <a:prstGeom prst="rect">
            <a:avLst/>
          </a:prstGeom>
          <a:blipFill>
            <a:blip r:embed="rId6"/>
            <a:stretch>
              <a:fillRect/>
            </a:stretch>
          </a:blipFill>
        </p:spPr>
      </p:sp>
      <p:sp>
        <p:nvSpPr>
          <p:cNvPr id="325" name="Shape 325"/>
          <p:cNvSpPr txBox="1">
            <a:spLocks noGrp="1"/>
          </p:cNvSpPr>
          <p:nvPr>
            <p:ph type="title"/>
          </p:nvPr>
        </p:nvSpPr>
        <p:spPr>
          <a:xfrm>
            <a:off x="864300" y="305150"/>
            <a:ext cx="9100250" cy="1243874"/>
          </a:xfrm>
          <a:prstGeom prst="rect">
            <a:avLst/>
          </a:prstGeom>
        </p:spPr>
        <p:txBody>
          <a:bodyPr lIns="38100" tIns="38100" rIns="38100" bIns="38100" anchor="ctr" anchorCtr="0">
            <a:noAutofit/>
          </a:bodyPr>
          <a:lstStyle/>
          <a:p>
            <a:pPr marL="0" marR="0" indent="0" algn="ctr">
              <a:lnSpc>
                <a:spcPct val="119907"/>
              </a:lnSpc>
              <a:spcBef>
                <a:spcPts val="0"/>
              </a:spcBef>
              <a:spcAft>
                <a:spcPts val="0"/>
              </a:spcAft>
              <a:buNone/>
            </a:pPr>
            <a:r>
              <a:rPr lang="en-US" sz="6000" i="1">
                <a:solidFill>
                  <a:srgbClr val="000066"/>
                </a:solidFill>
                <a:latin typeface="Arial"/>
                <a:ea typeface="Arial"/>
                <a:cs typeface="Arial"/>
                <a:sym typeface="Arial"/>
              </a:rPr>
              <a:t>Five Phonetic Skills</a:t>
            </a:r>
          </a:p>
        </p:txBody>
      </p:sp>
    </p:spTree>
  </p:cSld>
  <p:clrMapOvr>
    <a:masterClrMapping/>
  </p:clrMapOvr>
  <p:transition spd="slow">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0" name="Shape 330"/>
          <p:cNvSpPr/>
          <p:nvPr/>
        </p:nvSpPr>
        <p:spPr>
          <a:xfrm>
            <a:off x="7154325" y="52900"/>
            <a:ext cx="3005650" cy="1471074"/>
          </a:xfrm>
          <a:prstGeom prst="rect">
            <a:avLst/>
          </a:prstGeom>
          <a:blipFill>
            <a:blip r:embed="rId3"/>
            <a:stretch>
              <a:fillRect/>
            </a:stretch>
          </a:blipFill>
        </p:spPr>
      </p:sp>
      <p:sp>
        <p:nvSpPr>
          <p:cNvPr id="331" name="Shape 331"/>
          <p:cNvSpPr txBox="1"/>
          <p:nvPr/>
        </p:nvSpPr>
        <p:spPr>
          <a:xfrm>
            <a:off x="3065625" y="3370775"/>
            <a:ext cx="4612899" cy="1295024"/>
          </a:xfrm>
          <a:prstGeom prst="rect">
            <a:avLst/>
          </a:prstGeom>
        </p:spPr>
        <p:txBody>
          <a:bodyPr lIns="38100" tIns="38100" rIns="38100" bIns="38100" anchor="t" anchorCtr="0">
            <a:noAutofit/>
          </a:bodyPr>
          <a:lstStyle/>
          <a:p>
            <a:pPr marL="0" marR="0" indent="0" algn="ctr">
              <a:lnSpc>
                <a:spcPct val="132884"/>
              </a:lnSpc>
              <a:spcBef>
                <a:spcPts val="0"/>
              </a:spcBef>
              <a:spcAft>
                <a:spcPts val="0"/>
              </a:spcAft>
              <a:buNone/>
            </a:pPr>
            <a:r>
              <a:rPr lang="en-US" sz="7222">
                <a:solidFill>
                  <a:srgbClr val="1D3D97"/>
                </a:solidFill>
                <a:latin typeface="Arial"/>
                <a:ea typeface="Arial"/>
                <a:cs typeface="Arial"/>
                <a:sym typeface="Arial"/>
              </a:rPr>
              <a:t>2</a:t>
            </a:r>
            <a:r>
              <a:rPr lang="en-US" sz="8000">
                <a:solidFill>
                  <a:srgbClr val="1D3D97"/>
                </a:solidFill>
                <a:latin typeface="Arial"/>
                <a:ea typeface="Arial"/>
                <a:cs typeface="Arial"/>
                <a:sym typeface="Arial"/>
              </a:rPr>
              <a:t>. jump</a:t>
            </a:r>
          </a:p>
        </p:txBody>
      </p:sp>
      <p:sp>
        <p:nvSpPr>
          <p:cNvPr id="332" name="Shape 332"/>
          <p:cNvSpPr txBox="1"/>
          <p:nvPr/>
        </p:nvSpPr>
        <p:spPr>
          <a:xfrm>
            <a:off x="5097625" y="4471450"/>
            <a:ext cx="555974" cy="483649"/>
          </a:xfrm>
          <a:prstGeom prst="rect">
            <a:avLst/>
          </a:prstGeom>
        </p:spPr>
        <p:txBody>
          <a:bodyPr lIns="38100" tIns="38100" rIns="38100" bIns="38100" anchor="t" anchorCtr="0">
            <a:noAutofit/>
          </a:bodyPr>
          <a:lstStyle/>
          <a:p>
            <a:pPr marL="0" marR="0" indent="0" algn="l">
              <a:lnSpc>
                <a:spcPct val="119791"/>
              </a:lnSpc>
              <a:spcBef>
                <a:spcPts val="0"/>
              </a:spcBef>
              <a:spcAft>
                <a:spcPts val="0"/>
              </a:spcAft>
              <a:buNone/>
            </a:pPr>
            <a:r>
              <a:rPr lang="en-US" sz="2666">
                <a:solidFill>
                  <a:srgbClr val="A22A29"/>
                </a:solidFill>
                <a:latin typeface="Arial"/>
                <a:ea typeface="Arial"/>
                <a:cs typeface="Arial"/>
                <a:sym typeface="Arial"/>
              </a:rPr>
              <a:t>X</a:t>
            </a:r>
          </a:p>
        </p:txBody>
      </p:sp>
      <p:sp>
        <p:nvSpPr>
          <p:cNvPr id="333" name="Shape 333"/>
          <p:cNvSpPr txBox="1"/>
          <p:nvPr/>
        </p:nvSpPr>
        <p:spPr>
          <a:xfrm>
            <a:off x="6706300" y="3183800"/>
            <a:ext cx="464250" cy="926375"/>
          </a:xfrm>
          <a:prstGeom prst="rect">
            <a:avLst/>
          </a:prstGeom>
        </p:spPr>
        <p:txBody>
          <a:bodyPr lIns="38100" tIns="38100" rIns="38100" bIns="38100" anchor="t" anchorCtr="0">
            <a:noAutofit/>
          </a:bodyPr>
          <a:lstStyle/>
          <a:p>
            <a:pPr marL="0" marR="0" indent="0" algn="l">
              <a:lnSpc>
                <a:spcPct val="120000"/>
              </a:lnSpc>
              <a:spcBef>
                <a:spcPts val="0"/>
              </a:spcBef>
              <a:spcAft>
                <a:spcPts val="0"/>
              </a:spcAft>
              <a:buNone/>
            </a:pPr>
            <a:r>
              <a:rPr lang="en-US" sz="5555">
                <a:solidFill>
                  <a:srgbClr val="A22A29"/>
                </a:solidFill>
                <a:latin typeface="Arial"/>
                <a:ea typeface="Arial"/>
                <a:cs typeface="Arial"/>
                <a:sym typeface="Arial"/>
              </a:rPr>
              <a:t>*</a:t>
            </a:r>
          </a:p>
        </p:txBody>
      </p:sp>
      <p:sp>
        <p:nvSpPr>
          <p:cNvPr id="334" name="Shape 334"/>
          <p:cNvSpPr txBox="1"/>
          <p:nvPr/>
        </p:nvSpPr>
        <p:spPr>
          <a:xfrm>
            <a:off x="5986625" y="3183800"/>
            <a:ext cx="464250" cy="926375"/>
          </a:xfrm>
          <a:prstGeom prst="rect">
            <a:avLst/>
          </a:prstGeom>
        </p:spPr>
        <p:txBody>
          <a:bodyPr lIns="38100" tIns="38100" rIns="38100" bIns="38100" anchor="t" anchorCtr="0">
            <a:noAutofit/>
          </a:bodyPr>
          <a:lstStyle/>
          <a:p>
            <a:pPr marL="0" marR="0" indent="0" algn="l">
              <a:lnSpc>
                <a:spcPct val="120000"/>
              </a:lnSpc>
              <a:spcBef>
                <a:spcPts val="0"/>
              </a:spcBef>
              <a:spcAft>
                <a:spcPts val="0"/>
              </a:spcAft>
              <a:buNone/>
            </a:pPr>
            <a:r>
              <a:rPr lang="en-US" sz="5555">
                <a:solidFill>
                  <a:srgbClr val="A22A29"/>
                </a:solidFill>
                <a:latin typeface="Arial"/>
                <a:ea typeface="Arial"/>
                <a:cs typeface="Arial"/>
                <a:sym typeface="Arial"/>
              </a:rPr>
              <a:t>*</a:t>
            </a:r>
          </a:p>
        </p:txBody>
      </p:sp>
      <p:sp>
        <p:nvSpPr>
          <p:cNvPr id="335" name="Shape 335"/>
          <p:cNvSpPr/>
          <p:nvPr/>
        </p:nvSpPr>
        <p:spPr>
          <a:xfrm>
            <a:off x="5080000" y="3397225"/>
            <a:ext cx="740825" cy="232824"/>
          </a:xfrm>
          <a:prstGeom prst="rect">
            <a:avLst/>
          </a:prstGeom>
          <a:blipFill>
            <a:blip r:embed="rId4"/>
            <a:stretch>
              <a:fillRect/>
            </a:stretch>
          </a:blipFill>
        </p:spPr>
      </p:sp>
      <p:sp>
        <p:nvSpPr>
          <p:cNvPr id="336" name="Shape 336"/>
          <p:cNvSpPr/>
          <p:nvPr/>
        </p:nvSpPr>
        <p:spPr>
          <a:xfrm>
            <a:off x="0" y="0"/>
            <a:ext cx="931325" cy="7620000"/>
          </a:xfrm>
          <a:prstGeom prst="rect">
            <a:avLst/>
          </a:prstGeom>
          <a:blipFill>
            <a:blip r:embed="rId5"/>
            <a:stretch>
              <a:fillRect/>
            </a:stretch>
          </a:blipFill>
        </p:spPr>
      </p:sp>
      <p:sp>
        <p:nvSpPr>
          <p:cNvPr id="337" name="Shape 337"/>
          <p:cNvSpPr/>
          <p:nvPr/>
        </p:nvSpPr>
        <p:spPr>
          <a:xfrm>
            <a:off x="931325" y="1502825"/>
            <a:ext cx="8466649" cy="42325"/>
          </a:xfrm>
          <a:prstGeom prst="rect">
            <a:avLst/>
          </a:prstGeom>
          <a:blipFill>
            <a:blip r:embed="rId6"/>
            <a:stretch>
              <a:fillRect/>
            </a:stretch>
          </a:blipFill>
        </p:spPr>
      </p:sp>
      <p:sp>
        <p:nvSpPr>
          <p:cNvPr id="338" name="Shape 338"/>
          <p:cNvSpPr txBox="1">
            <a:spLocks noGrp="1"/>
          </p:cNvSpPr>
          <p:nvPr>
            <p:ph type="title"/>
          </p:nvPr>
        </p:nvSpPr>
        <p:spPr>
          <a:xfrm>
            <a:off x="864300" y="305150"/>
            <a:ext cx="9100250" cy="1243874"/>
          </a:xfrm>
          <a:prstGeom prst="rect">
            <a:avLst/>
          </a:prstGeom>
        </p:spPr>
        <p:txBody>
          <a:bodyPr lIns="38100" tIns="38100" rIns="38100" bIns="38100" anchor="ctr" anchorCtr="0">
            <a:noAutofit/>
          </a:bodyPr>
          <a:lstStyle/>
          <a:p>
            <a:pPr marL="0" marR="0" indent="0" algn="ctr">
              <a:lnSpc>
                <a:spcPct val="119907"/>
              </a:lnSpc>
              <a:spcBef>
                <a:spcPts val="0"/>
              </a:spcBef>
              <a:spcAft>
                <a:spcPts val="0"/>
              </a:spcAft>
              <a:buNone/>
            </a:pPr>
            <a:r>
              <a:rPr lang="en-US" sz="6000" i="1">
                <a:solidFill>
                  <a:srgbClr val="000066"/>
                </a:solidFill>
                <a:latin typeface="Arial"/>
                <a:ea typeface="Arial"/>
                <a:cs typeface="Arial"/>
                <a:sym typeface="Arial"/>
              </a:rPr>
              <a:t>Five Phonetic Skills</a:t>
            </a:r>
          </a:p>
        </p:txBody>
      </p:sp>
    </p:spTree>
  </p:cSld>
  <p:clrMapOvr>
    <a:masterClrMapping/>
  </p:clrMapOvr>
  <p:transition spd="slow">
    <p:cu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Shape 343"/>
          <p:cNvSpPr/>
          <p:nvPr/>
        </p:nvSpPr>
        <p:spPr>
          <a:xfrm>
            <a:off x="7154325" y="52900"/>
            <a:ext cx="3005650" cy="1471074"/>
          </a:xfrm>
          <a:prstGeom prst="rect">
            <a:avLst/>
          </a:prstGeom>
          <a:blipFill>
            <a:blip r:embed="rId3"/>
            <a:stretch>
              <a:fillRect/>
            </a:stretch>
          </a:blipFill>
        </p:spPr>
      </p:sp>
      <p:sp>
        <p:nvSpPr>
          <p:cNvPr id="344" name="Shape 344"/>
          <p:cNvSpPr txBox="1"/>
          <p:nvPr/>
        </p:nvSpPr>
        <p:spPr>
          <a:xfrm>
            <a:off x="2218950" y="3353150"/>
            <a:ext cx="5544250" cy="1295024"/>
          </a:xfrm>
          <a:prstGeom prst="rect">
            <a:avLst/>
          </a:prstGeom>
        </p:spPr>
        <p:txBody>
          <a:bodyPr lIns="38100" tIns="38100" rIns="38100" bIns="38100" anchor="t" anchorCtr="0">
            <a:noAutofit/>
          </a:bodyPr>
          <a:lstStyle/>
          <a:p>
            <a:pPr marL="0" marR="0" indent="0" algn="ctr">
              <a:lnSpc>
                <a:spcPct val="132884"/>
              </a:lnSpc>
              <a:spcBef>
                <a:spcPts val="0"/>
              </a:spcBef>
              <a:spcAft>
                <a:spcPts val="0"/>
              </a:spcAft>
              <a:buNone/>
            </a:pPr>
            <a:r>
              <a:rPr lang="en-US" sz="7222">
                <a:solidFill>
                  <a:srgbClr val="1D3D97"/>
                </a:solidFill>
                <a:latin typeface="Arial"/>
                <a:ea typeface="Arial"/>
                <a:cs typeface="Arial"/>
                <a:sym typeface="Arial"/>
              </a:rPr>
              <a:t>3</a:t>
            </a:r>
            <a:r>
              <a:rPr lang="en-US" sz="8000">
                <a:solidFill>
                  <a:srgbClr val="1D3D97"/>
                </a:solidFill>
                <a:latin typeface="Arial"/>
                <a:ea typeface="Arial"/>
                <a:cs typeface="Arial"/>
                <a:sym typeface="Arial"/>
              </a:rPr>
              <a:t>. me</a:t>
            </a:r>
          </a:p>
        </p:txBody>
      </p:sp>
      <p:sp>
        <p:nvSpPr>
          <p:cNvPr id="345" name="Shape 345"/>
          <p:cNvSpPr txBox="1"/>
          <p:nvPr/>
        </p:nvSpPr>
        <p:spPr>
          <a:xfrm>
            <a:off x="5767900" y="4369150"/>
            <a:ext cx="555974" cy="483649"/>
          </a:xfrm>
          <a:prstGeom prst="rect">
            <a:avLst/>
          </a:prstGeom>
        </p:spPr>
        <p:txBody>
          <a:bodyPr lIns="38100" tIns="38100" rIns="38100" bIns="38100" anchor="t" anchorCtr="0">
            <a:noAutofit/>
          </a:bodyPr>
          <a:lstStyle/>
          <a:p>
            <a:pPr marL="0" marR="0" indent="0" algn="l">
              <a:lnSpc>
                <a:spcPct val="119791"/>
              </a:lnSpc>
              <a:spcBef>
                <a:spcPts val="0"/>
              </a:spcBef>
              <a:spcAft>
                <a:spcPts val="0"/>
              </a:spcAft>
              <a:buNone/>
            </a:pPr>
            <a:r>
              <a:rPr lang="en-US" sz="2666">
                <a:solidFill>
                  <a:srgbClr val="A22A29"/>
                </a:solidFill>
                <a:latin typeface="Arial"/>
                <a:ea typeface="Arial"/>
                <a:cs typeface="Arial"/>
                <a:sym typeface="Arial"/>
              </a:rPr>
              <a:t>X</a:t>
            </a:r>
          </a:p>
        </p:txBody>
      </p:sp>
      <p:sp>
        <p:nvSpPr>
          <p:cNvPr id="346" name="Shape 346"/>
          <p:cNvSpPr/>
          <p:nvPr/>
        </p:nvSpPr>
        <p:spPr>
          <a:xfrm>
            <a:off x="5757325" y="3534825"/>
            <a:ext cx="508000" cy="42325"/>
          </a:xfrm>
          <a:prstGeom prst="rect">
            <a:avLst/>
          </a:prstGeom>
          <a:blipFill>
            <a:blip r:embed="rId4"/>
            <a:stretch>
              <a:fillRect/>
            </a:stretch>
          </a:blipFill>
        </p:spPr>
      </p:sp>
      <p:sp>
        <p:nvSpPr>
          <p:cNvPr id="347" name="Shape 347"/>
          <p:cNvSpPr/>
          <p:nvPr/>
        </p:nvSpPr>
        <p:spPr>
          <a:xfrm>
            <a:off x="0" y="0"/>
            <a:ext cx="931325" cy="7620000"/>
          </a:xfrm>
          <a:prstGeom prst="rect">
            <a:avLst/>
          </a:prstGeom>
          <a:blipFill>
            <a:blip r:embed="rId5"/>
            <a:stretch>
              <a:fillRect/>
            </a:stretch>
          </a:blipFill>
        </p:spPr>
      </p:sp>
      <p:sp>
        <p:nvSpPr>
          <p:cNvPr id="348" name="Shape 348"/>
          <p:cNvSpPr/>
          <p:nvPr/>
        </p:nvSpPr>
        <p:spPr>
          <a:xfrm>
            <a:off x="931325" y="1502825"/>
            <a:ext cx="8466649" cy="42325"/>
          </a:xfrm>
          <a:prstGeom prst="rect">
            <a:avLst/>
          </a:prstGeom>
          <a:blipFill>
            <a:blip r:embed="rId6"/>
            <a:stretch>
              <a:fillRect/>
            </a:stretch>
          </a:blipFill>
        </p:spPr>
      </p:sp>
      <p:sp>
        <p:nvSpPr>
          <p:cNvPr id="349" name="Shape 349"/>
          <p:cNvSpPr txBox="1">
            <a:spLocks noGrp="1"/>
          </p:cNvSpPr>
          <p:nvPr>
            <p:ph type="title"/>
          </p:nvPr>
        </p:nvSpPr>
        <p:spPr>
          <a:xfrm>
            <a:off x="864300" y="305150"/>
            <a:ext cx="9100250" cy="1243874"/>
          </a:xfrm>
          <a:prstGeom prst="rect">
            <a:avLst/>
          </a:prstGeom>
        </p:spPr>
        <p:txBody>
          <a:bodyPr lIns="38100" tIns="38100" rIns="38100" bIns="38100" anchor="ctr" anchorCtr="0">
            <a:noAutofit/>
          </a:bodyPr>
          <a:lstStyle/>
          <a:p>
            <a:pPr marL="0" marR="0" indent="0" algn="ctr">
              <a:lnSpc>
                <a:spcPct val="119907"/>
              </a:lnSpc>
              <a:spcBef>
                <a:spcPts val="0"/>
              </a:spcBef>
              <a:spcAft>
                <a:spcPts val="0"/>
              </a:spcAft>
              <a:buNone/>
            </a:pPr>
            <a:r>
              <a:rPr lang="en-US" sz="6000" i="1">
                <a:solidFill>
                  <a:srgbClr val="000066"/>
                </a:solidFill>
                <a:latin typeface="Arial"/>
                <a:ea typeface="Arial"/>
                <a:cs typeface="Arial"/>
                <a:sym typeface="Arial"/>
              </a:rPr>
              <a:t>Five Phonetic Skills</a:t>
            </a:r>
          </a:p>
        </p:txBody>
      </p:sp>
    </p:spTree>
  </p:cSld>
  <p:clrMapOvr>
    <a:masterClrMapping/>
  </p:clrMapOvr>
  <p:transition spd="slow">
    <p:cu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sp>
        <p:nvSpPr>
          <p:cNvPr id="354" name="Shape 354"/>
          <p:cNvSpPr/>
          <p:nvPr/>
        </p:nvSpPr>
        <p:spPr>
          <a:xfrm>
            <a:off x="7154325" y="52900"/>
            <a:ext cx="3005650" cy="1471074"/>
          </a:xfrm>
          <a:prstGeom prst="rect">
            <a:avLst/>
          </a:prstGeom>
          <a:blipFill>
            <a:blip r:embed="rId3"/>
            <a:stretch>
              <a:fillRect/>
            </a:stretch>
          </a:blipFill>
        </p:spPr>
      </p:sp>
      <p:sp>
        <p:nvSpPr>
          <p:cNvPr id="355" name="Shape 355"/>
          <p:cNvSpPr txBox="1"/>
          <p:nvPr/>
        </p:nvSpPr>
        <p:spPr>
          <a:xfrm>
            <a:off x="2896300" y="3353150"/>
            <a:ext cx="5120899" cy="1295024"/>
          </a:xfrm>
          <a:prstGeom prst="rect">
            <a:avLst/>
          </a:prstGeom>
        </p:spPr>
        <p:txBody>
          <a:bodyPr lIns="38100" tIns="38100" rIns="38100" bIns="38100" anchor="t" anchorCtr="0">
            <a:noAutofit/>
          </a:bodyPr>
          <a:lstStyle/>
          <a:p>
            <a:pPr marL="0" marR="0" indent="0" algn="ctr">
              <a:lnSpc>
                <a:spcPct val="132884"/>
              </a:lnSpc>
              <a:spcBef>
                <a:spcPts val="0"/>
              </a:spcBef>
              <a:spcAft>
                <a:spcPts val="0"/>
              </a:spcAft>
              <a:buNone/>
            </a:pPr>
            <a:r>
              <a:rPr lang="en-US" sz="7222">
                <a:solidFill>
                  <a:srgbClr val="1D3D97"/>
                </a:solidFill>
                <a:latin typeface="Arial"/>
                <a:ea typeface="Arial"/>
                <a:cs typeface="Arial"/>
                <a:sym typeface="Arial"/>
              </a:rPr>
              <a:t>4</a:t>
            </a:r>
            <a:r>
              <a:rPr lang="en-US" sz="8000">
                <a:solidFill>
                  <a:srgbClr val="1D3D97"/>
                </a:solidFill>
                <a:latin typeface="Arial"/>
                <a:ea typeface="Arial"/>
                <a:cs typeface="Arial"/>
                <a:sym typeface="Arial"/>
              </a:rPr>
              <a:t>. smile</a:t>
            </a:r>
          </a:p>
        </p:txBody>
      </p:sp>
      <p:sp>
        <p:nvSpPr>
          <p:cNvPr id="356" name="Shape 356"/>
          <p:cNvSpPr/>
          <p:nvPr/>
        </p:nvSpPr>
        <p:spPr>
          <a:xfrm>
            <a:off x="7006150" y="3471325"/>
            <a:ext cx="42325" cy="1439324"/>
          </a:xfrm>
          <a:prstGeom prst="rect">
            <a:avLst/>
          </a:prstGeom>
          <a:blipFill>
            <a:blip r:embed="rId4"/>
            <a:stretch>
              <a:fillRect/>
            </a:stretch>
          </a:blipFill>
        </p:spPr>
      </p:sp>
      <p:sp>
        <p:nvSpPr>
          <p:cNvPr id="357" name="Shape 357"/>
          <p:cNvSpPr txBox="1"/>
          <p:nvPr/>
        </p:nvSpPr>
        <p:spPr>
          <a:xfrm>
            <a:off x="6113625" y="4453800"/>
            <a:ext cx="555974" cy="483649"/>
          </a:xfrm>
          <a:prstGeom prst="rect">
            <a:avLst/>
          </a:prstGeom>
        </p:spPr>
        <p:txBody>
          <a:bodyPr lIns="38100" tIns="38100" rIns="38100" bIns="38100" anchor="t" anchorCtr="0">
            <a:noAutofit/>
          </a:bodyPr>
          <a:lstStyle/>
          <a:p>
            <a:pPr marL="0" marR="0" indent="0" algn="l">
              <a:lnSpc>
                <a:spcPct val="119791"/>
              </a:lnSpc>
              <a:spcBef>
                <a:spcPts val="0"/>
              </a:spcBef>
              <a:spcAft>
                <a:spcPts val="0"/>
              </a:spcAft>
              <a:buNone/>
            </a:pPr>
            <a:r>
              <a:rPr lang="en-US" sz="2666">
                <a:solidFill>
                  <a:srgbClr val="A22A29"/>
                </a:solidFill>
                <a:latin typeface="Arial"/>
                <a:ea typeface="Arial"/>
                <a:cs typeface="Arial"/>
                <a:sym typeface="Arial"/>
              </a:rPr>
              <a:t>X</a:t>
            </a:r>
          </a:p>
        </p:txBody>
      </p:sp>
      <p:sp>
        <p:nvSpPr>
          <p:cNvPr id="358" name="Shape 358"/>
          <p:cNvSpPr txBox="1"/>
          <p:nvPr/>
        </p:nvSpPr>
        <p:spPr>
          <a:xfrm>
            <a:off x="6706300" y="4453800"/>
            <a:ext cx="555974" cy="483649"/>
          </a:xfrm>
          <a:prstGeom prst="rect">
            <a:avLst/>
          </a:prstGeom>
        </p:spPr>
        <p:txBody>
          <a:bodyPr lIns="38100" tIns="38100" rIns="38100" bIns="38100" anchor="t" anchorCtr="0">
            <a:noAutofit/>
          </a:bodyPr>
          <a:lstStyle/>
          <a:p>
            <a:pPr marL="0" marR="0" indent="0" algn="l">
              <a:lnSpc>
                <a:spcPct val="119791"/>
              </a:lnSpc>
              <a:spcBef>
                <a:spcPts val="0"/>
              </a:spcBef>
              <a:spcAft>
                <a:spcPts val="0"/>
              </a:spcAft>
              <a:buNone/>
            </a:pPr>
            <a:r>
              <a:rPr lang="en-US" sz="2666">
                <a:solidFill>
                  <a:srgbClr val="A22A29"/>
                </a:solidFill>
                <a:latin typeface="Arial"/>
                <a:ea typeface="Arial"/>
                <a:cs typeface="Arial"/>
                <a:sym typeface="Arial"/>
              </a:rPr>
              <a:t>X</a:t>
            </a:r>
          </a:p>
        </p:txBody>
      </p:sp>
      <p:sp>
        <p:nvSpPr>
          <p:cNvPr id="359" name="Shape 359"/>
          <p:cNvSpPr/>
          <p:nvPr/>
        </p:nvSpPr>
        <p:spPr>
          <a:xfrm>
            <a:off x="5080000" y="4413250"/>
            <a:ext cx="1016000" cy="243400"/>
          </a:xfrm>
          <a:prstGeom prst="rect">
            <a:avLst/>
          </a:prstGeom>
          <a:blipFill>
            <a:blip r:embed="rId5"/>
            <a:stretch>
              <a:fillRect/>
            </a:stretch>
          </a:blipFill>
        </p:spPr>
      </p:sp>
      <p:sp>
        <p:nvSpPr>
          <p:cNvPr id="360" name="Shape 360"/>
          <p:cNvSpPr/>
          <p:nvPr/>
        </p:nvSpPr>
        <p:spPr>
          <a:xfrm>
            <a:off x="6096000" y="3450150"/>
            <a:ext cx="508000" cy="42325"/>
          </a:xfrm>
          <a:prstGeom prst="rect">
            <a:avLst/>
          </a:prstGeom>
          <a:blipFill>
            <a:blip r:embed="rId6"/>
            <a:stretch>
              <a:fillRect/>
            </a:stretch>
          </a:blipFill>
        </p:spPr>
      </p:sp>
      <p:sp>
        <p:nvSpPr>
          <p:cNvPr id="361" name="Shape 361"/>
          <p:cNvSpPr/>
          <p:nvPr/>
        </p:nvSpPr>
        <p:spPr>
          <a:xfrm>
            <a:off x="0" y="0"/>
            <a:ext cx="931325" cy="7620000"/>
          </a:xfrm>
          <a:prstGeom prst="rect">
            <a:avLst/>
          </a:prstGeom>
          <a:blipFill>
            <a:blip r:embed="rId7"/>
            <a:stretch>
              <a:fillRect/>
            </a:stretch>
          </a:blipFill>
        </p:spPr>
      </p:sp>
      <p:sp>
        <p:nvSpPr>
          <p:cNvPr id="362" name="Shape 362"/>
          <p:cNvSpPr/>
          <p:nvPr/>
        </p:nvSpPr>
        <p:spPr>
          <a:xfrm>
            <a:off x="931325" y="1502825"/>
            <a:ext cx="8466649" cy="42325"/>
          </a:xfrm>
          <a:prstGeom prst="rect">
            <a:avLst/>
          </a:prstGeom>
          <a:blipFill>
            <a:blip r:embed="rId8"/>
            <a:stretch>
              <a:fillRect/>
            </a:stretch>
          </a:blipFill>
        </p:spPr>
      </p:sp>
      <p:sp>
        <p:nvSpPr>
          <p:cNvPr id="363" name="Shape 363"/>
          <p:cNvSpPr txBox="1">
            <a:spLocks noGrp="1"/>
          </p:cNvSpPr>
          <p:nvPr>
            <p:ph type="title"/>
          </p:nvPr>
        </p:nvSpPr>
        <p:spPr>
          <a:xfrm>
            <a:off x="864300" y="305150"/>
            <a:ext cx="9100250" cy="1243874"/>
          </a:xfrm>
          <a:prstGeom prst="rect">
            <a:avLst/>
          </a:prstGeom>
        </p:spPr>
        <p:txBody>
          <a:bodyPr lIns="38100" tIns="38100" rIns="38100" bIns="38100" anchor="ctr" anchorCtr="0">
            <a:noAutofit/>
          </a:bodyPr>
          <a:lstStyle/>
          <a:p>
            <a:pPr marL="0" marR="0" indent="0" algn="ctr">
              <a:lnSpc>
                <a:spcPct val="119907"/>
              </a:lnSpc>
              <a:spcBef>
                <a:spcPts val="0"/>
              </a:spcBef>
              <a:spcAft>
                <a:spcPts val="0"/>
              </a:spcAft>
              <a:buNone/>
            </a:pPr>
            <a:r>
              <a:rPr lang="en-US" sz="6000" i="1">
                <a:solidFill>
                  <a:srgbClr val="000066"/>
                </a:solidFill>
                <a:latin typeface="Arial"/>
                <a:ea typeface="Arial"/>
                <a:cs typeface="Arial"/>
                <a:sym typeface="Arial"/>
              </a:rPr>
              <a:t>Five Phonetic Skills</a:t>
            </a:r>
          </a:p>
        </p:txBody>
      </p:sp>
    </p:spTree>
  </p:cSld>
  <p:clrMapOvr>
    <a:masterClrMapping/>
  </p:clrMapOvr>
  <p:transition spd="slow">
    <p:cu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sp>
        <p:nvSpPr>
          <p:cNvPr id="368" name="Shape 368"/>
          <p:cNvSpPr/>
          <p:nvPr/>
        </p:nvSpPr>
        <p:spPr>
          <a:xfrm>
            <a:off x="7154325" y="52900"/>
            <a:ext cx="3005650" cy="1471074"/>
          </a:xfrm>
          <a:prstGeom prst="rect">
            <a:avLst/>
          </a:prstGeom>
          <a:blipFill>
            <a:blip r:embed="rId3"/>
            <a:stretch>
              <a:fillRect/>
            </a:stretch>
          </a:blipFill>
        </p:spPr>
      </p:sp>
      <p:sp>
        <p:nvSpPr>
          <p:cNvPr id="369" name="Shape 369"/>
          <p:cNvSpPr txBox="1"/>
          <p:nvPr/>
        </p:nvSpPr>
        <p:spPr>
          <a:xfrm>
            <a:off x="2388300" y="3353150"/>
            <a:ext cx="5798249" cy="1295024"/>
          </a:xfrm>
          <a:prstGeom prst="rect">
            <a:avLst/>
          </a:prstGeom>
        </p:spPr>
        <p:txBody>
          <a:bodyPr lIns="38100" tIns="38100" rIns="38100" bIns="38100" anchor="t" anchorCtr="0">
            <a:noAutofit/>
          </a:bodyPr>
          <a:lstStyle/>
          <a:p>
            <a:pPr marL="0" marR="0" indent="0" algn="ctr">
              <a:lnSpc>
                <a:spcPct val="132884"/>
              </a:lnSpc>
              <a:spcBef>
                <a:spcPts val="0"/>
              </a:spcBef>
              <a:spcAft>
                <a:spcPts val="0"/>
              </a:spcAft>
              <a:buNone/>
            </a:pPr>
            <a:r>
              <a:rPr lang="en-US" sz="7222">
                <a:solidFill>
                  <a:srgbClr val="1D3D97"/>
                </a:solidFill>
                <a:latin typeface="Arial"/>
                <a:ea typeface="Arial"/>
                <a:cs typeface="Arial"/>
                <a:sym typeface="Arial"/>
              </a:rPr>
              <a:t>5</a:t>
            </a:r>
            <a:r>
              <a:rPr lang="en-US" sz="8000">
                <a:solidFill>
                  <a:srgbClr val="1D3D97"/>
                </a:solidFill>
                <a:latin typeface="Arial"/>
                <a:ea typeface="Arial"/>
                <a:cs typeface="Arial"/>
                <a:sym typeface="Arial"/>
              </a:rPr>
              <a:t>. boat</a:t>
            </a:r>
          </a:p>
        </p:txBody>
      </p:sp>
      <p:sp>
        <p:nvSpPr>
          <p:cNvPr id="370" name="Shape 370"/>
          <p:cNvSpPr txBox="1"/>
          <p:nvPr/>
        </p:nvSpPr>
        <p:spPr>
          <a:xfrm>
            <a:off x="5513900" y="4453800"/>
            <a:ext cx="555974" cy="483649"/>
          </a:xfrm>
          <a:prstGeom prst="rect">
            <a:avLst/>
          </a:prstGeom>
        </p:spPr>
        <p:txBody>
          <a:bodyPr lIns="38100" tIns="38100" rIns="38100" bIns="38100" anchor="t" anchorCtr="0">
            <a:noAutofit/>
          </a:bodyPr>
          <a:lstStyle/>
          <a:p>
            <a:pPr marL="0" marR="0" indent="0" algn="l">
              <a:lnSpc>
                <a:spcPct val="119791"/>
              </a:lnSpc>
              <a:spcBef>
                <a:spcPts val="0"/>
              </a:spcBef>
              <a:spcAft>
                <a:spcPts val="0"/>
              </a:spcAft>
              <a:buNone/>
            </a:pPr>
            <a:r>
              <a:rPr lang="en-US" sz="2666">
                <a:solidFill>
                  <a:srgbClr val="A22A29"/>
                </a:solidFill>
                <a:latin typeface="Arial"/>
                <a:ea typeface="Arial"/>
                <a:cs typeface="Arial"/>
                <a:sym typeface="Arial"/>
              </a:rPr>
              <a:t>X</a:t>
            </a:r>
          </a:p>
        </p:txBody>
      </p:sp>
      <p:sp>
        <p:nvSpPr>
          <p:cNvPr id="371" name="Shape 371"/>
          <p:cNvSpPr txBox="1"/>
          <p:nvPr/>
        </p:nvSpPr>
        <p:spPr>
          <a:xfrm>
            <a:off x="6028950" y="4453800"/>
            <a:ext cx="555974" cy="483649"/>
          </a:xfrm>
          <a:prstGeom prst="rect">
            <a:avLst/>
          </a:prstGeom>
        </p:spPr>
        <p:txBody>
          <a:bodyPr lIns="38100" tIns="38100" rIns="38100" bIns="38100" anchor="t" anchorCtr="0">
            <a:noAutofit/>
          </a:bodyPr>
          <a:lstStyle/>
          <a:p>
            <a:pPr marL="0" marR="0" indent="0" algn="l">
              <a:lnSpc>
                <a:spcPct val="119791"/>
              </a:lnSpc>
              <a:spcBef>
                <a:spcPts val="0"/>
              </a:spcBef>
              <a:spcAft>
                <a:spcPts val="0"/>
              </a:spcAft>
              <a:buNone/>
            </a:pPr>
            <a:r>
              <a:rPr lang="en-US" sz="2666">
                <a:solidFill>
                  <a:srgbClr val="A22A29"/>
                </a:solidFill>
                <a:latin typeface="Arial"/>
                <a:ea typeface="Arial"/>
                <a:cs typeface="Arial"/>
                <a:sym typeface="Arial"/>
              </a:rPr>
              <a:t>X</a:t>
            </a:r>
          </a:p>
        </p:txBody>
      </p:sp>
      <p:sp>
        <p:nvSpPr>
          <p:cNvPr id="372" name="Shape 372"/>
          <p:cNvSpPr/>
          <p:nvPr/>
        </p:nvSpPr>
        <p:spPr>
          <a:xfrm>
            <a:off x="6328825" y="3386650"/>
            <a:ext cx="42325" cy="1439324"/>
          </a:xfrm>
          <a:prstGeom prst="rect">
            <a:avLst/>
          </a:prstGeom>
          <a:blipFill>
            <a:blip r:embed="rId4"/>
            <a:stretch>
              <a:fillRect/>
            </a:stretch>
          </a:blipFill>
        </p:spPr>
      </p:sp>
      <p:sp>
        <p:nvSpPr>
          <p:cNvPr id="373" name="Shape 373"/>
          <p:cNvSpPr/>
          <p:nvPr/>
        </p:nvSpPr>
        <p:spPr>
          <a:xfrm>
            <a:off x="5503325" y="3619500"/>
            <a:ext cx="508000" cy="42325"/>
          </a:xfrm>
          <a:prstGeom prst="rect">
            <a:avLst/>
          </a:prstGeom>
          <a:blipFill>
            <a:blip r:embed="rId5"/>
            <a:stretch>
              <a:fillRect/>
            </a:stretch>
          </a:blipFill>
        </p:spPr>
      </p:sp>
      <p:sp>
        <p:nvSpPr>
          <p:cNvPr id="374" name="Shape 374"/>
          <p:cNvSpPr/>
          <p:nvPr/>
        </p:nvSpPr>
        <p:spPr>
          <a:xfrm>
            <a:off x="0" y="0"/>
            <a:ext cx="931325" cy="7620000"/>
          </a:xfrm>
          <a:prstGeom prst="rect">
            <a:avLst/>
          </a:prstGeom>
          <a:blipFill>
            <a:blip r:embed="rId6"/>
            <a:stretch>
              <a:fillRect/>
            </a:stretch>
          </a:blipFill>
        </p:spPr>
      </p:sp>
      <p:sp>
        <p:nvSpPr>
          <p:cNvPr id="375" name="Shape 375"/>
          <p:cNvSpPr/>
          <p:nvPr/>
        </p:nvSpPr>
        <p:spPr>
          <a:xfrm>
            <a:off x="931325" y="1502825"/>
            <a:ext cx="8466649" cy="42325"/>
          </a:xfrm>
          <a:prstGeom prst="rect">
            <a:avLst/>
          </a:prstGeom>
          <a:blipFill>
            <a:blip r:embed="rId7"/>
            <a:stretch>
              <a:fillRect/>
            </a:stretch>
          </a:blipFill>
        </p:spPr>
      </p:sp>
      <p:sp>
        <p:nvSpPr>
          <p:cNvPr id="376" name="Shape 376"/>
          <p:cNvSpPr txBox="1">
            <a:spLocks noGrp="1"/>
          </p:cNvSpPr>
          <p:nvPr>
            <p:ph type="title"/>
          </p:nvPr>
        </p:nvSpPr>
        <p:spPr>
          <a:xfrm>
            <a:off x="864300" y="305150"/>
            <a:ext cx="9100250" cy="1243874"/>
          </a:xfrm>
          <a:prstGeom prst="rect">
            <a:avLst/>
          </a:prstGeom>
        </p:spPr>
        <p:txBody>
          <a:bodyPr lIns="38100" tIns="38100" rIns="38100" bIns="38100" anchor="ctr" anchorCtr="0">
            <a:noAutofit/>
          </a:bodyPr>
          <a:lstStyle/>
          <a:p>
            <a:pPr marL="0" marR="0" indent="0" algn="ctr">
              <a:lnSpc>
                <a:spcPct val="119907"/>
              </a:lnSpc>
              <a:spcBef>
                <a:spcPts val="0"/>
              </a:spcBef>
              <a:spcAft>
                <a:spcPts val="0"/>
              </a:spcAft>
              <a:buNone/>
            </a:pPr>
            <a:r>
              <a:rPr lang="en-US" sz="6000" i="1">
                <a:solidFill>
                  <a:srgbClr val="000066"/>
                </a:solidFill>
                <a:latin typeface="Arial"/>
                <a:ea typeface="Arial"/>
                <a:cs typeface="Arial"/>
                <a:sym typeface="Arial"/>
              </a:rPr>
              <a:t>Five Phonetic Skills</a:t>
            </a:r>
          </a:p>
        </p:txBody>
      </p:sp>
    </p:spTree>
  </p:cSld>
  <p:clrMapOvr>
    <a:masterClrMapping/>
  </p:clrMapOvr>
  <p:transition spd="slow">
    <p:cu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Shape 381"/>
          <p:cNvSpPr/>
          <p:nvPr/>
        </p:nvSpPr>
        <p:spPr>
          <a:xfrm>
            <a:off x="7154325" y="52900"/>
            <a:ext cx="3005650" cy="1471074"/>
          </a:xfrm>
          <a:prstGeom prst="rect">
            <a:avLst/>
          </a:prstGeom>
          <a:blipFill>
            <a:blip r:embed="rId3"/>
            <a:stretch>
              <a:fillRect/>
            </a:stretch>
          </a:blipFill>
        </p:spPr>
      </p:sp>
      <p:sp>
        <p:nvSpPr>
          <p:cNvPr id="382" name="Shape 382"/>
          <p:cNvSpPr txBox="1"/>
          <p:nvPr/>
        </p:nvSpPr>
        <p:spPr>
          <a:xfrm>
            <a:off x="3742950" y="2150175"/>
            <a:ext cx="3004250" cy="889349"/>
          </a:xfrm>
          <a:prstGeom prst="rect">
            <a:avLst/>
          </a:prstGeom>
        </p:spPr>
        <p:txBody>
          <a:bodyPr lIns="38100" tIns="38100" rIns="38100" bIns="38100" anchor="t" anchorCtr="0">
            <a:noAutofit/>
          </a:bodyPr>
          <a:lstStyle/>
          <a:p>
            <a:pPr marL="0" marR="0" indent="0" algn="ctr">
              <a:lnSpc>
                <a:spcPct val="120052"/>
              </a:lnSpc>
              <a:spcBef>
                <a:spcPts val="0"/>
              </a:spcBef>
              <a:spcAft>
                <a:spcPts val="0"/>
              </a:spcAft>
              <a:buNone/>
            </a:pPr>
            <a:r>
              <a:rPr lang="en-US" sz="5333">
                <a:solidFill>
                  <a:srgbClr val="1D3D97"/>
                </a:solidFill>
                <a:latin typeface="Arial"/>
                <a:ea typeface="Arial"/>
                <a:cs typeface="Arial"/>
                <a:sym typeface="Arial"/>
              </a:rPr>
              <a:t>1. met</a:t>
            </a:r>
          </a:p>
        </p:txBody>
      </p:sp>
      <p:sp>
        <p:nvSpPr>
          <p:cNvPr id="383" name="Shape 383"/>
          <p:cNvSpPr txBox="1"/>
          <p:nvPr/>
        </p:nvSpPr>
        <p:spPr>
          <a:xfrm>
            <a:off x="4166300" y="3048000"/>
            <a:ext cx="2496250" cy="889349"/>
          </a:xfrm>
          <a:prstGeom prst="rect">
            <a:avLst/>
          </a:prstGeom>
        </p:spPr>
        <p:txBody>
          <a:bodyPr lIns="38100" tIns="38100" rIns="38100" bIns="38100" anchor="t" anchorCtr="0">
            <a:noAutofit/>
          </a:bodyPr>
          <a:lstStyle/>
          <a:p>
            <a:pPr marL="0" marR="0" indent="0" algn="ctr">
              <a:lnSpc>
                <a:spcPct val="120052"/>
              </a:lnSpc>
              <a:spcBef>
                <a:spcPts val="0"/>
              </a:spcBef>
              <a:spcAft>
                <a:spcPts val="0"/>
              </a:spcAft>
              <a:buNone/>
            </a:pPr>
            <a:r>
              <a:rPr lang="en-US" sz="5333">
                <a:solidFill>
                  <a:srgbClr val="1D3D97"/>
                </a:solidFill>
                <a:latin typeface="Arial"/>
                <a:ea typeface="Arial"/>
                <a:cs typeface="Arial"/>
                <a:sym typeface="Arial"/>
              </a:rPr>
              <a:t>2. jump</a:t>
            </a:r>
          </a:p>
        </p:txBody>
      </p:sp>
      <p:sp>
        <p:nvSpPr>
          <p:cNvPr id="384" name="Shape 384"/>
          <p:cNvSpPr txBox="1"/>
          <p:nvPr/>
        </p:nvSpPr>
        <p:spPr>
          <a:xfrm>
            <a:off x="3827625" y="4977675"/>
            <a:ext cx="3258249" cy="889349"/>
          </a:xfrm>
          <a:prstGeom prst="rect">
            <a:avLst/>
          </a:prstGeom>
        </p:spPr>
        <p:txBody>
          <a:bodyPr lIns="38100" tIns="38100" rIns="38100" bIns="38100" anchor="t" anchorCtr="0">
            <a:noAutofit/>
          </a:bodyPr>
          <a:lstStyle/>
          <a:p>
            <a:pPr marL="0" marR="0" indent="0" algn="ctr">
              <a:lnSpc>
                <a:spcPct val="120052"/>
              </a:lnSpc>
              <a:spcBef>
                <a:spcPts val="0"/>
              </a:spcBef>
              <a:spcAft>
                <a:spcPts val="0"/>
              </a:spcAft>
              <a:buNone/>
            </a:pPr>
            <a:r>
              <a:rPr lang="en-US" sz="5333">
                <a:solidFill>
                  <a:srgbClr val="1D3D97"/>
                </a:solidFill>
                <a:latin typeface="Arial"/>
                <a:ea typeface="Arial"/>
                <a:cs typeface="Arial"/>
                <a:sym typeface="Arial"/>
              </a:rPr>
              <a:t>4. smile</a:t>
            </a:r>
          </a:p>
        </p:txBody>
      </p:sp>
      <p:sp>
        <p:nvSpPr>
          <p:cNvPr id="385" name="Shape 385"/>
          <p:cNvSpPr txBox="1"/>
          <p:nvPr/>
        </p:nvSpPr>
        <p:spPr>
          <a:xfrm>
            <a:off x="3742950" y="5909025"/>
            <a:ext cx="3258249" cy="889349"/>
          </a:xfrm>
          <a:prstGeom prst="rect">
            <a:avLst/>
          </a:prstGeom>
        </p:spPr>
        <p:txBody>
          <a:bodyPr lIns="38100" tIns="38100" rIns="38100" bIns="38100" anchor="t" anchorCtr="0">
            <a:noAutofit/>
          </a:bodyPr>
          <a:lstStyle/>
          <a:p>
            <a:pPr marL="0" marR="0" indent="0" algn="ctr">
              <a:lnSpc>
                <a:spcPct val="120052"/>
              </a:lnSpc>
              <a:spcBef>
                <a:spcPts val="0"/>
              </a:spcBef>
              <a:spcAft>
                <a:spcPts val="0"/>
              </a:spcAft>
              <a:buNone/>
            </a:pPr>
            <a:r>
              <a:rPr lang="en-US" sz="5333">
                <a:solidFill>
                  <a:srgbClr val="1D3D97"/>
                </a:solidFill>
                <a:latin typeface="Arial"/>
                <a:ea typeface="Arial"/>
                <a:cs typeface="Arial"/>
                <a:sym typeface="Arial"/>
              </a:rPr>
              <a:t>5. boat</a:t>
            </a:r>
          </a:p>
        </p:txBody>
      </p:sp>
      <p:sp>
        <p:nvSpPr>
          <p:cNvPr id="386" name="Shape 386"/>
          <p:cNvSpPr txBox="1"/>
          <p:nvPr/>
        </p:nvSpPr>
        <p:spPr>
          <a:xfrm>
            <a:off x="3742950" y="4046350"/>
            <a:ext cx="2834900" cy="889349"/>
          </a:xfrm>
          <a:prstGeom prst="rect">
            <a:avLst/>
          </a:prstGeom>
        </p:spPr>
        <p:txBody>
          <a:bodyPr lIns="38100" tIns="38100" rIns="38100" bIns="38100" anchor="t" anchorCtr="0">
            <a:noAutofit/>
          </a:bodyPr>
          <a:lstStyle/>
          <a:p>
            <a:pPr marL="0" marR="0" indent="0" algn="ctr">
              <a:lnSpc>
                <a:spcPct val="120052"/>
              </a:lnSpc>
              <a:spcBef>
                <a:spcPts val="0"/>
              </a:spcBef>
              <a:spcAft>
                <a:spcPts val="0"/>
              </a:spcAft>
              <a:buNone/>
            </a:pPr>
            <a:r>
              <a:rPr lang="en-US" sz="5333">
                <a:solidFill>
                  <a:srgbClr val="1D3D97"/>
                </a:solidFill>
                <a:latin typeface="Arial"/>
                <a:ea typeface="Arial"/>
                <a:cs typeface="Arial"/>
                <a:sym typeface="Arial"/>
              </a:rPr>
              <a:t>3. me</a:t>
            </a:r>
          </a:p>
        </p:txBody>
      </p:sp>
      <p:sp>
        <p:nvSpPr>
          <p:cNvPr id="387" name="Shape 387"/>
          <p:cNvSpPr/>
          <p:nvPr/>
        </p:nvSpPr>
        <p:spPr>
          <a:xfrm>
            <a:off x="0" y="0"/>
            <a:ext cx="6508750" cy="7620000"/>
          </a:xfrm>
          <a:prstGeom prst="rect">
            <a:avLst/>
          </a:prstGeom>
          <a:blipFill>
            <a:blip r:embed="rId4"/>
            <a:stretch>
              <a:fillRect/>
            </a:stretch>
          </a:blipFill>
        </p:spPr>
      </p:sp>
      <p:sp>
        <p:nvSpPr>
          <p:cNvPr id="388" name="Shape 388"/>
          <p:cNvSpPr txBox="1"/>
          <p:nvPr/>
        </p:nvSpPr>
        <p:spPr>
          <a:xfrm>
            <a:off x="5690300" y="2845150"/>
            <a:ext cx="555974" cy="331950"/>
          </a:xfrm>
          <a:prstGeom prst="rect">
            <a:avLst/>
          </a:prstGeom>
        </p:spPr>
        <p:txBody>
          <a:bodyPr lIns="38100" tIns="38100" rIns="38100" bIns="38100" anchor="t" anchorCtr="0">
            <a:noAutofit/>
          </a:bodyPr>
          <a:lstStyle/>
          <a:p>
            <a:pPr marL="0" marR="0" indent="0" algn="l">
              <a:lnSpc>
                <a:spcPct val="120000"/>
              </a:lnSpc>
              <a:spcBef>
                <a:spcPts val="0"/>
              </a:spcBef>
              <a:spcAft>
                <a:spcPts val="0"/>
              </a:spcAft>
              <a:buNone/>
            </a:pPr>
            <a:r>
              <a:rPr lang="en-US" sz="1666">
                <a:solidFill>
                  <a:srgbClr val="A22A29"/>
                </a:solidFill>
                <a:latin typeface="Arial"/>
                <a:ea typeface="Arial"/>
                <a:cs typeface="Arial"/>
                <a:sym typeface="Arial"/>
              </a:rPr>
              <a:t>X</a:t>
            </a:r>
          </a:p>
        </p:txBody>
      </p:sp>
      <p:sp>
        <p:nvSpPr>
          <p:cNvPr id="389" name="Shape 389"/>
          <p:cNvSpPr txBox="1"/>
          <p:nvPr/>
        </p:nvSpPr>
        <p:spPr>
          <a:xfrm>
            <a:off x="6113625" y="1998475"/>
            <a:ext cx="464250" cy="587725"/>
          </a:xfrm>
          <a:prstGeom prst="rect">
            <a:avLst/>
          </a:prstGeom>
        </p:spPr>
        <p:txBody>
          <a:bodyPr lIns="38100" tIns="38100" rIns="38100" bIns="38100" anchor="t" anchorCtr="0">
            <a:noAutofit/>
          </a:bodyPr>
          <a:lstStyle/>
          <a:p>
            <a:pPr marL="0" marR="0" indent="0" algn="l">
              <a:lnSpc>
                <a:spcPct val="120000"/>
              </a:lnSpc>
              <a:spcBef>
                <a:spcPts val="0"/>
              </a:spcBef>
              <a:spcAft>
                <a:spcPts val="0"/>
              </a:spcAft>
              <a:buNone/>
            </a:pPr>
            <a:r>
              <a:rPr lang="en-US" sz="3333">
                <a:solidFill>
                  <a:srgbClr val="A22A29"/>
                </a:solidFill>
                <a:latin typeface="Arial"/>
                <a:ea typeface="Arial"/>
                <a:cs typeface="Arial"/>
                <a:sym typeface="Arial"/>
              </a:rPr>
              <a:t>*</a:t>
            </a:r>
          </a:p>
        </p:txBody>
      </p:sp>
      <p:sp>
        <p:nvSpPr>
          <p:cNvPr id="390" name="Shape 390"/>
          <p:cNvSpPr txBox="1"/>
          <p:nvPr/>
        </p:nvSpPr>
        <p:spPr>
          <a:xfrm>
            <a:off x="5259900" y="3690050"/>
            <a:ext cx="555974" cy="331950"/>
          </a:xfrm>
          <a:prstGeom prst="rect">
            <a:avLst/>
          </a:prstGeom>
        </p:spPr>
        <p:txBody>
          <a:bodyPr lIns="38100" tIns="38100" rIns="38100" bIns="38100" anchor="t" anchorCtr="0">
            <a:noAutofit/>
          </a:bodyPr>
          <a:lstStyle/>
          <a:p>
            <a:pPr marL="0" marR="0" indent="0" algn="l">
              <a:lnSpc>
                <a:spcPct val="120000"/>
              </a:lnSpc>
              <a:spcBef>
                <a:spcPts val="0"/>
              </a:spcBef>
              <a:spcAft>
                <a:spcPts val="0"/>
              </a:spcAft>
              <a:buNone/>
            </a:pPr>
            <a:r>
              <a:rPr lang="en-US" sz="1666">
                <a:solidFill>
                  <a:srgbClr val="A22A29"/>
                </a:solidFill>
                <a:latin typeface="Arial"/>
                <a:ea typeface="Arial"/>
                <a:cs typeface="Arial"/>
                <a:sym typeface="Arial"/>
              </a:rPr>
              <a:t>X</a:t>
            </a:r>
          </a:p>
        </p:txBody>
      </p:sp>
      <p:sp>
        <p:nvSpPr>
          <p:cNvPr id="391" name="Shape 391"/>
          <p:cNvSpPr txBox="1"/>
          <p:nvPr/>
        </p:nvSpPr>
        <p:spPr>
          <a:xfrm>
            <a:off x="6332350" y="3014475"/>
            <a:ext cx="464250" cy="587725"/>
          </a:xfrm>
          <a:prstGeom prst="rect">
            <a:avLst/>
          </a:prstGeom>
        </p:spPr>
        <p:txBody>
          <a:bodyPr lIns="38100" tIns="38100" rIns="38100" bIns="38100" anchor="t" anchorCtr="0">
            <a:noAutofit/>
          </a:bodyPr>
          <a:lstStyle/>
          <a:p>
            <a:pPr marL="0" marR="0" indent="0" algn="l">
              <a:lnSpc>
                <a:spcPct val="120000"/>
              </a:lnSpc>
              <a:spcBef>
                <a:spcPts val="0"/>
              </a:spcBef>
              <a:spcAft>
                <a:spcPts val="0"/>
              </a:spcAft>
              <a:buNone/>
            </a:pPr>
            <a:r>
              <a:rPr lang="en-US" sz="3333">
                <a:solidFill>
                  <a:srgbClr val="A22A29"/>
                </a:solidFill>
                <a:latin typeface="Arial"/>
                <a:ea typeface="Arial"/>
                <a:cs typeface="Arial"/>
                <a:sym typeface="Arial"/>
              </a:rPr>
              <a:t>*</a:t>
            </a:r>
          </a:p>
        </p:txBody>
      </p:sp>
      <p:sp>
        <p:nvSpPr>
          <p:cNvPr id="392" name="Shape 392"/>
          <p:cNvSpPr txBox="1"/>
          <p:nvPr/>
        </p:nvSpPr>
        <p:spPr>
          <a:xfrm>
            <a:off x="5859625" y="3014475"/>
            <a:ext cx="464250" cy="587725"/>
          </a:xfrm>
          <a:prstGeom prst="rect">
            <a:avLst/>
          </a:prstGeom>
        </p:spPr>
        <p:txBody>
          <a:bodyPr lIns="38100" tIns="38100" rIns="38100" bIns="38100" anchor="t" anchorCtr="0">
            <a:noAutofit/>
          </a:bodyPr>
          <a:lstStyle/>
          <a:p>
            <a:pPr marL="0" marR="0" indent="0" algn="l">
              <a:lnSpc>
                <a:spcPct val="120000"/>
              </a:lnSpc>
              <a:spcBef>
                <a:spcPts val="0"/>
              </a:spcBef>
              <a:spcAft>
                <a:spcPts val="0"/>
              </a:spcAft>
              <a:buNone/>
            </a:pPr>
            <a:r>
              <a:rPr lang="en-US" sz="3333">
                <a:solidFill>
                  <a:srgbClr val="A22A29"/>
                </a:solidFill>
                <a:latin typeface="Arial"/>
                <a:ea typeface="Arial"/>
                <a:cs typeface="Arial"/>
                <a:sym typeface="Arial"/>
              </a:rPr>
              <a:t>*</a:t>
            </a:r>
          </a:p>
        </p:txBody>
      </p:sp>
      <p:sp>
        <p:nvSpPr>
          <p:cNvPr id="393" name="Shape 393"/>
          <p:cNvSpPr txBox="1"/>
          <p:nvPr/>
        </p:nvSpPr>
        <p:spPr>
          <a:xfrm>
            <a:off x="6367625" y="5639150"/>
            <a:ext cx="379574" cy="331950"/>
          </a:xfrm>
          <a:prstGeom prst="rect">
            <a:avLst/>
          </a:prstGeom>
        </p:spPr>
        <p:txBody>
          <a:bodyPr lIns="38100" tIns="38100" rIns="38100" bIns="38100" anchor="t" anchorCtr="0">
            <a:noAutofit/>
          </a:bodyPr>
          <a:lstStyle/>
          <a:p>
            <a:pPr marL="0" marR="0" indent="0" algn="l">
              <a:lnSpc>
                <a:spcPct val="120000"/>
              </a:lnSpc>
              <a:spcBef>
                <a:spcPts val="0"/>
              </a:spcBef>
              <a:spcAft>
                <a:spcPts val="0"/>
              </a:spcAft>
              <a:buNone/>
            </a:pPr>
            <a:r>
              <a:rPr lang="en-US" sz="1666">
                <a:solidFill>
                  <a:srgbClr val="A22A29"/>
                </a:solidFill>
                <a:latin typeface="Arial"/>
                <a:ea typeface="Arial"/>
                <a:cs typeface="Arial"/>
                <a:sym typeface="Arial"/>
              </a:rPr>
              <a:t>X</a:t>
            </a:r>
          </a:p>
        </p:txBody>
      </p:sp>
      <p:sp>
        <p:nvSpPr>
          <p:cNvPr id="394" name="Shape 394"/>
          <p:cNvSpPr txBox="1"/>
          <p:nvPr/>
        </p:nvSpPr>
        <p:spPr>
          <a:xfrm>
            <a:off x="5859625" y="5639150"/>
            <a:ext cx="379574" cy="331950"/>
          </a:xfrm>
          <a:prstGeom prst="rect">
            <a:avLst/>
          </a:prstGeom>
        </p:spPr>
        <p:txBody>
          <a:bodyPr lIns="38100" tIns="38100" rIns="38100" bIns="38100" anchor="t" anchorCtr="0">
            <a:noAutofit/>
          </a:bodyPr>
          <a:lstStyle/>
          <a:p>
            <a:pPr marL="0" marR="0" indent="0" algn="l">
              <a:lnSpc>
                <a:spcPct val="120000"/>
              </a:lnSpc>
              <a:spcBef>
                <a:spcPts val="0"/>
              </a:spcBef>
              <a:spcAft>
                <a:spcPts val="0"/>
              </a:spcAft>
              <a:buNone/>
            </a:pPr>
            <a:r>
              <a:rPr lang="en-US" sz="1666">
                <a:solidFill>
                  <a:srgbClr val="A22A29"/>
                </a:solidFill>
                <a:latin typeface="Arial"/>
                <a:ea typeface="Arial"/>
                <a:cs typeface="Arial"/>
                <a:sym typeface="Arial"/>
              </a:rPr>
              <a:t>X</a:t>
            </a:r>
          </a:p>
        </p:txBody>
      </p:sp>
      <p:sp>
        <p:nvSpPr>
          <p:cNvPr id="395" name="Shape 395"/>
          <p:cNvSpPr txBox="1"/>
          <p:nvPr/>
        </p:nvSpPr>
        <p:spPr>
          <a:xfrm>
            <a:off x="5898425" y="6570475"/>
            <a:ext cx="555974" cy="331950"/>
          </a:xfrm>
          <a:prstGeom prst="rect">
            <a:avLst/>
          </a:prstGeom>
        </p:spPr>
        <p:txBody>
          <a:bodyPr lIns="38100" tIns="38100" rIns="38100" bIns="38100" anchor="t" anchorCtr="0">
            <a:noAutofit/>
          </a:bodyPr>
          <a:lstStyle/>
          <a:p>
            <a:pPr marL="0" marR="0" indent="0" algn="l">
              <a:lnSpc>
                <a:spcPct val="120000"/>
              </a:lnSpc>
              <a:spcBef>
                <a:spcPts val="0"/>
              </a:spcBef>
              <a:spcAft>
                <a:spcPts val="0"/>
              </a:spcAft>
              <a:buNone/>
            </a:pPr>
            <a:r>
              <a:rPr lang="en-US" sz="1666">
                <a:solidFill>
                  <a:srgbClr val="A22A29"/>
                </a:solidFill>
                <a:latin typeface="Arial"/>
                <a:ea typeface="Arial"/>
                <a:cs typeface="Arial"/>
                <a:sym typeface="Arial"/>
              </a:rPr>
              <a:t>X</a:t>
            </a:r>
          </a:p>
        </p:txBody>
      </p:sp>
      <p:sp>
        <p:nvSpPr>
          <p:cNvPr id="396" name="Shape 396"/>
          <p:cNvSpPr txBox="1"/>
          <p:nvPr/>
        </p:nvSpPr>
        <p:spPr>
          <a:xfrm>
            <a:off x="5513900" y="6570475"/>
            <a:ext cx="555974" cy="331950"/>
          </a:xfrm>
          <a:prstGeom prst="rect">
            <a:avLst/>
          </a:prstGeom>
        </p:spPr>
        <p:txBody>
          <a:bodyPr lIns="38100" tIns="38100" rIns="38100" bIns="38100" anchor="t" anchorCtr="0">
            <a:noAutofit/>
          </a:bodyPr>
          <a:lstStyle/>
          <a:p>
            <a:pPr marL="0" marR="0" indent="0" algn="l">
              <a:lnSpc>
                <a:spcPct val="120000"/>
              </a:lnSpc>
              <a:spcBef>
                <a:spcPts val="0"/>
              </a:spcBef>
              <a:spcAft>
                <a:spcPts val="0"/>
              </a:spcAft>
              <a:buNone/>
            </a:pPr>
            <a:r>
              <a:rPr lang="en-US" sz="1666">
                <a:solidFill>
                  <a:srgbClr val="A22A29"/>
                </a:solidFill>
                <a:latin typeface="Arial"/>
                <a:ea typeface="Arial"/>
                <a:cs typeface="Arial"/>
                <a:sym typeface="Arial"/>
              </a:rPr>
              <a:t>X</a:t>
            </a:r>
          </a:p>
        </p:txBody>
      </p:sp>
      <p:sp>
        <p:nvSpPr>
          <p:cNvPr id="397" name="Shape 397"/>
          <p:cNvSpPr txBox="1"/>
          <p:nvPr/>
        </p:nvSpPr>
        <p:spPr>
          <a:xfrm>
            <a:off x="5683250" y="4707800"/>
            <a:ext cx="555974" cy="331950"/>
          </a:xfrm>
          <a:prstGeom prst="rect">
            <a:avLst/>
          </a:prstGeom>
        </p:spPr>
        <p:txBody>
          <a:bodyPr lIns="38100" tIns="38100" rIns="38100" bIns="38100" anchor="t" anchorCtr="0">
            <a:noAutofit/>
          </a:bodyPr>
          <a:lstStyle/>
          <a:p>
            <a:pPr marL="0" marR="0" indent="0" algn="l">
              <a:lnSpc>
                <a:spcPct val="120000"/>
              </a:lnSpc>
              <a:spcBef>
                <a:spcPts val="0"/>
              </a:spcBef>
              <a:spcAft>
                <a:spcPts val="0"/>
              </a:spcAft>
              <a:buNone/>
            </a:pPr>
            <a:r>
              <a:rPr lang="en-US" sz="1666">
                <a:solidFill>
                  <a:srgbClr val="A22A29"/>
                </a:solidFill>
                <a:latin typeface="Arial"/>
                <a:ea typeface="Arial"/>
                <a:cs typeface="Arial"/>
                <a:sym typeface="Arial"/>
              </a:rPr>
              <a:t>X</a:t>
            </a:r>
          </a:p>
        </p:txBody>
      </p:sp>
      <p:sp>
        <p:nvSpPr>
          <p:cNvPr id="398" name="Shape 398"/>
          <p:cNvSpPr/>
          <p:nvPr/>
        </p:nvSpPr>
        <p:spPr>
          <a:xfrm>
            <a:off x="931325" y="1502825"/>
            <a:ext cx="8466649" cy="42325"/>
          </a:xfrm>
          <a:prstGeom prst="rect">
            <a:avLst/>
          </a:prstGeom>
          <a:blipFill>
            <a:blip r:embed="rId5"/>
            <a:stretch>
              <a:fillRect/>
            </a:stretch>
          </a:blipFill>
        </p:spPr>
      </p:sp>
      <p:sp>
        <p:nvSpPr>
          <p:cNvPr id="399" name="Shape 399"/>
          <p:cNvSpPr txBox="1">
            <a:spLocks noGrp="1"/>
          </p:cNvSpPr>
          <p:nvPr>
            <p:ph type="title"/>
          </p:nvPr>
        </p:nvSpPr>
        <p:spPr>
          <a:xfrm>
            <a:off x="864300" y="305150"/>
            <a:ext cx="9100250" cy="1243874"/>
          </a:xfrm>
          <a:prstGeom prst="rect">
            <a:avLst/>
          </a:prstGeom>
        </p:spPr>
        <p:txBody>
          <a:bodyPr lIns="38100" tIns="38100" rIns="38100" bIns="38100" anchor="ctr" anchorCtr="0">
            <a:noAutofit/>
          </a:bodyPr>
          <a:lstStyle/>
          <a:p>
            <a:pPr marL="0" marR="0" indent="0" algn="ctr">
              <a:lnSpc>
                <a:spcPct val="119907"/>
              </a:lnSpc>
              <a:spcBef>
                <a:spcPts val="0"/>
              </a:spcBef>
              <a:spcAft>
                <a:spcPts val="0"/>
              </a:spcAft>
              <a:buNone/>
            </a:pPr>
            <a:r>
              <a:rPr lang="en-US" sz="6000" i="1">
                <a:solidFill>
                  <a:srgbClr val="000066"/>
                </a:solidFill>
                <a:latin typeface="Arial"/>
                <a:ea typeface="Arial"/>
                <a:cs typeface="Arial"/>
                <a:sym typeface="Arial"/>
              </a:rPr>
              <a:t>Five Phonetic Skills</a:t>
            </a:r>
          </a:p>
        </p:txBody>
      </p:sp>
    </p:spTree>
  </p:cSld>
  <p:clrMapOvr>
    <a:masterClrMapping/>
  </p:clrMapOvr>
  <p:transition spd="slow">
    <p:cu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403"/>
        <p:cNvGrpSpPr/>
        <p:nvPr/>
      </p:nvGrpSpPr>
      <p:grpSpPr>
        <a:xfrm>
          <a:off x="0" y="0"/>
          <a:ext cx="0" cy="0"/>
          <a:chOff x="0" y="0"/>
          <a:chExt cx="0" cy="0"/>
        </a:xfrm>
      </p:grpSpPr>
      <p:sp>
        <p:nvSpPr>
          <p:cNvPr id="404" name="Shape 404"/>
          <p:cNvSpPr/>
          <p:nvPr/>
        </p:nvSpPr>
        <p:spPr>
          <a:xfrm>
            <a:off x="0" y="0"/>
            <a:ext cx="931325" cy="7620000"/>
          </a:xfrm>
          <a:prstGeom prst="rect">
            <a:avLst/>
          </a:prstGeom>
          <a:blipFill>
            <a:blip r:embed="rId3"/>
            <a:stretch>
              <a:fillRect/>
            </a:stretch>
          </a:blipFill>
        </p:spPr>
      </p:sp>
      <p:sp>
        <p:nvSpPr>
          <p:cNvPr id="405" name="Shape 405"/>
          <p:cNvSpPr/>
          <p:nvPr/>
        </p:nvSpPr>
        <p:spPr>
          <a:xfrm>
            <a:off x="7154325" y="52900"/>
            <a:ext cx="3005650" cy="1471074"/>
          </a:xfrm>
          <a:prstGeom prst="rect">
            <a:avLst/>
          </a:prstGeom>
          <a:blipFill>
            <a:blip r:embed="rId4"/>
            <a:stretch>
              <a:fillRect/>
            </a:stretch>
          </a:blipFill>
        </p:spPr>
      </p:sp>
      <p:sp>
        <p:nvSpPr>
          <p:cNvPr id="406" name="Shape 406"/>
          <p:cNvSpPr txBox="1"/>
          <p:nvPr/>
        </p:nvSpPr>
        <p:spPr>
          <a:xfrm>
            <a:off x="4310925" y="3125600"/>
            <a:ext cx="2503299" cy="1295024"/>
          </a:xfrm>
          <a:prstGeom prst="rect">
            <a:avLst/>
          </a:prstGeom>
        </p:spPr>
        <p:txBody>
          <a:bodyPr lIns="38100" tIns="38100" rIns="38100" bIns="38100" anchor="t" anchorCtr="0">
            <a:noAutofit/>
          </a:bodyPr>
          <a:lstStyle/>
          <a:p>
            <a:pPr marL="0" marR="0" indent="0" algn="ctr">
              <a:lnSpc>
                <a:spcPct val="119965"/>
              </a:lnSpc>
              <a:spcBef>
                <a:spcPts val="0"/>
              </a:spcBef>
              <a:spcAft>
                <a:spcPts val="0"/>
              </a:spcAft>
              <a:buNone/>
            </a:pPr>
            <a:r>
              <a:rPr lang="en-US" sz="8000">
                <a:solidFill>
                  <a:srgbClr val="000066"/>
                </a:solidFill>
                <a:latin typeface="Arial"/>
                <a:ea typeface="Arial"/>
                <a:cs typeface="Arial"/>
                <a:sym typeface="Arial"/>
              </a:rPr>
              <a:t>wabe</a:t>
            </a:r>
          </a:p>
        </p:txBody>
      </p:sp>
      <p:sp>
        <p:nvSpPr>
          <p:cNvPr id="407" name="Shape 407"/>
          <p:cNvSpPr txBox="1">
            <a:spLocks noGrp="1"/>
          </p:cNvSpPr>
          <p:nvPr>
            <p:ph type="title"/>
          </p:nvPr>
        </p:nvSpPr>
        <p:spPr>
          <a:xfrm>
            <a:off x="864300" y="305150"/>
            <a:ext cx="9100250" cy="1243874"/>
          </a:xfrm>
          <a:prstGeom prst="rect">
            <a:avLst/>
          </a:prstGeom>
        </p:spPr>
        <p:txBody>
          <a:bodyPr lIns="38100" tIns="38100" rIns="38100" bIns="38100" anchor="ctr" anchorCtr="0">
            <a:noAutofit/>
          </a:bodyPr>
          <a:lstStyle/>
          <a:p>
            <a:pPr marL="0" marR="0" indent="0" algn="ctr">
              <a:lnSpc>
                <a:spcPct val="119907"/>
              </a:lnSpc>
              <a:spcBef>
                <a:spcPts val="0"/>
              </a:spcBef>
              <a:spcAft>
                <a:spcPts val="0"/>
              </a:spcAft>
              <a:buNone/>
            </a:pPr>
            <a:r>
              <a:rPr lang="en-US" sz="6000" i="1">
                <a:solidFill>
                  <a:srgbClr val="000066"/>
                </a:solidFill>
                <a:latin typeface="Arial"/>
                <a:ea typeface="Arial"/>
                <a:cs typeface="Arial"/>
                <a:sym typeface="Arial"/>
              </a:rPr>
              <a:t>Five Phonetic Skills</a:t>
            </a:r>
          </a:p>
        </p:txBody>
      </p:sp>
      <p:sp>
        <p:nvSpPr>
          <p:cNvPr id="408" name="Shape 408"/>
          <p:cNvSpPr/>
          <p:nvPr/>
        </p:nvSpPr>
        <p:spPr>
          <a:xfrm>
            <a:off x="931325" y="1502825"/>
            <a:ext cx="8466649" cy="42325"/>
          </a:xfrm>
          <a:prstGeom prst="rect">
            <a:avLst/>
          </a:prstGeom>
          <a:blipFill>
            <a:blip r:embed="rId5"/>
            <a:stretch>
              <a:fillRect/>
            </a:stretch>
          </a:blipFill>
        </p:spPr>
      </p:sp>
      <p:sp>
        <p:nvSpPr>
          <p:cNvPr id="409" name="Shape 409"/>
          <p:cNvSpPr txBox="1"/>
          <p:nvPr/>
        </p:nvSpPr>
        <p:spPr>
          <a:xfrm>
            <a:off x="3152050" y="1947325"/>
            <a:ext cx="5706524" cy="617699"/>
          </a:xfrm>
          <a:prstGeom prst="rect">
            <a:avLst/>
          </a:prstGeom>
        </p:spPr>
        <p:txBody>
          <a:bodyPr lIns="38100" tIns="38100" rIns="38100" bIns="38100" anchor="t" anchorCtr="0">
            <a:noAutofit/>
          </a:bodyPr>
          <a:lstStyle/>
          <a:p>
            <a:pPr marL="0" marR="0" indent="0" algn="l">
              <a:lnSpc>
                <a:spcPct val="119921"/>
              </a:lnSpc>
              <a:spcBef>
                <a:spcPts val="0"/>
              </a:spcBef>
              <a:spcAft>
                <a:spcPts val="0"/>
              </a:spcAft>
              <a:buNone/>
            </a:pPr>
            <a:r>
              <a:rPr lang="en-US" sz="3555">
                <a:solidFill>
                  <a:srgbClr val="000066"/>
                </a:solidFill>
                <a:latin typeface="Arial"/>
                <a:ea typeface="Arial"/>
                <a:cs typeface="Arial"/>
                <a:sym typeface="Arial"/>
              </a:rPr>
              <a:t>How do you decode this word?</a:t>
            </a:r>
          </a:p>
        </p:txBody>
      </p:sp>
    </p:spTree>
  </p:cSld>
  <p:clrMapOvr>
    <a:masterClrMapping/>
  </p:clrMapOvr>
  <p:transition spd="slow">
    <p:cu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413"/>
        <p:cNvGrpSpPr/>
        <p:nvPr/>
      </p:nvGrpSpPr>
      <p:grpSpPr>
        <a:xfrm>
          <a:off x="0" y="0"/>
          <a:ext cx="0" cy="0"/>
          <a:chOff x="0" y="0"/>
          <a:chExt cx="0" cy="0"/>
        </a:xfrm>
      </p:grpSpPr>
      <p:sp>
        <p:nvSpPr>
          <p:cNvPr id="414" name="Shape 414"/>
          <p:cNvSpPr/>
          <p:nvPr/>
        </p:nvSpPr>
        <p:spPr>
          <a:xfrm>
            <a:off x="0" y="0"/>
            <a:ext cx="931325" cy="7620000"/>
          </a:xfrm>
          <a:prstGeom prst="rect">
            <a:avLst/>
          </a:prstGeom>
          <a:blipFill>
            <a:blip r:embed="rId3"/>
            <a:stretch>
              <a:fillRect/>
            </a:stretch>
          </a:blipFill>
        </p:spPr>
      </p:sp>
      <p:sp>
        <p:nvSpPr>
          <p:cNvPr id="415" name="Shape 415"/>
          <p:cNvSpPr/>
          <p:nvPr/>
        </p:nvSpPr>
        <p:spPr>
          <a:xfrm>
            <a:off x="7154325" y="52900"/>
            <a:ext cx="3005650" cy="1471074"/>
          </a:xfrm>
          <a:prstGeom prst="rect">
            <a:avLst/>
          </a:prstGeom>
          <a:blipFill>
            <a:blip r:embed="rId4"/>
            <a:stretch>
              <a:fillRect/>
            </a:stretch>
          </a:blipFill>
        </p:spPr>
      </p:sp>
      <p:sp>
        <p:nvSpPr>
          <p:cNvPr id="416" name="Shape 416"/>
          <p:cNvSpPr txBox="1"/>
          <p:nvPr/>
        </p:nvSpPr>
        <p:spPr>
          <a:xfrm>
            <a:off x="4310925" y="3125600"/>
            <a:ext cx="2503299" cy="1295024"/>
          </a:xfrm>
          <a:prstGeom prst="rect">
            <a:avLst/>
          </a:prstGeom>
        </p:spPr>
        <p:txBody>
          <a:bodyPr lIns="38100" tIns="38100" rIns="38100" bIns="38100" anchor="t" anchorCtr="0">
            <a:noAutofit/>
          </a:bodyPr>
          <a:lstStyle/>
          <a:p>
            <a:pPr marL="0" marR="0" indent="0" algn="ctr">
              <a:lnSpc>
                <a:spcPct val="119965"/>
              </a:lnSpc>
              <a:spcBef>
                <a:spcPts val="0"/>
              </a:spcBef>
              <a:spcAft>
                <a:spcPts val="0"/>
              </a:spcAft>
              <a:buNone/>
            </a:pPr>
            <a:r>
              <a:rPr lang="en-US" sz="8000">
                <a:solidFill>
                  <a:srgbClr val="000066"/>
                </a:solidFill>
                <a:latin typeface="Arial"/>
                <a:ea typeface="Arial"/>
                <a:cs typeface="Arial"/>
                <a:sym typeface="Arial"/>
              </a:rPr>
              <a:t>wabe</a:t>
            </a:r>
          </a:p>
        </p:txBody>
      </p:sp>
      <p:sp>
        <p:nvSpPr>
          <p:cNvPr id="417" name="Shape 417"/>
          <p:cNvSpPr txBox="1">
            <a:spLocks noGrp="1"/>
          </p:cNvSpPr>
          <p:nvPr>
            <p:ph type="title"/>
          </p:nvPr>
        </p:nvSpPr>
        <p:spPr>
          <a:xfrm>
            <a:off x="864300" y="305150"/>
            <a:ext cx="9100250" cy="1243874"/>
          </a:xfrm>
          <a:prstGeom prst="rect">
            <a:avLst/>
          </a:prstGeom>
        </p:spPr>
        <p:txBody>
          <a:bodyPr lIns="38100" tIns="38100" rIns="38100" bIns="38100" anchor="ctr" anchorCtr="0">
            <a:noAutofit/>
          </a:bodyPr>
          <a:lstStyle/>
          <a:p>
            <a:pPr marL="0" marR="0" indent="0" algn="ctr">
              <a:lnSpc>
                <a:spcPct val="119907"/>
              </a:lnSpc>
              <a:spcBef>
                <a:spcPts val="0"/>
              </a:spcBef>
              <a:spcAft>
                <a:spcPts val="0"/>
              </a:spcAft>
              <a:buNone/>
            </a:pPr>
            <a:r>
              <a:rPr lang="en-US" sz="6000" i="1">
                <a:solidFill>
                  <a:srgbClr val="000066"/>
                </a:solidFill>
                <a:latin typeface="Arial"/>
                <a:ea typeface="Arial"/>
                <a:cs typeface="Arial"/>
                <a:sym typeface="Arial"/>
              </a:rPr>
              <a:t>Five Phonetic Skills</a:t>
            </a:r>
          </a:p>
        </p:txBody>
      </p:sp>
      <p:sp>
        <p:nvSpPr>
          <p:cNvPr id="418" name="Shape 418"/>
          <p:cNvSpPr/>
          <p:nvPr/>
        </p:nvSpPr>
        <p:spPr>
          <a:xfrm>
            <a:off x="931325" y="1502825"/>
            <a:ext cx="8466649" cy="42325"/>
          </a:xfrm>
          <a:prstGeom prst="rect">
            <a:avLst/>
          </a:prstGeom>
          <a:blipFill>
            <a:blip r:embed="rId5"/>
            <a:stretch>
              <a:fillRect/>
            </a:stretch>
          </a:blipFill>
        </p:spPr>
      </p:sp>
      <p:sp>
        <p:nvSpPr>
          <p:cNvPr id="419" name="Shape 419"/>
          <p:cNvSpPr txBox="1"/>
          <p:nvPr/>
        </p:nvSpPr>
        <p:spPr>
          <a:xfrm>
            <a:off x="3152050" y="1947325"/>
            <a:ext cx="5706524" cy="617699"/>
          </a:xfrm>
          <a:prstGeom prst="rect">
            <a:avLst/>
          </a:prstGeom>
        </p:spPr>
        <p:txBody>
          <a:bodyPr lIns="38100" tIns="38100" rIns="38100" bIns="38100" anchor="t" anchorCtr="0">
            <a:noAutofit/>
          </a:bodyPr>
          <a:lstStyle/>
          <a:p>
            <a:pPr marL="0" marR="0" indent="0" algn="l">
              <a:lnSpc>
                <a:spcPct val="119921"/>
              </a:lnSpc>
              <a:spcBef>
                <a:spcPts val="0"/>
              </a:spcBef>
              <a:spcAft>
                <a:spcPts val="0"/>
              </a:spcAft>
              <a:buNone/>
            </a:pPr>
            <a:r>
              <a:rPr lang="en-US" sz="3555">
                <a:solidFill>
                  <a:srgbClr val="000066"/>
                </a:solidFill>
                <a:latin typeface="Arial"/>
                <a:ea typeface="Arial"/>
                <a:cs typeface="Arial"/>
                <a:sym typeface="Arial"/>
              </a:rPr>
              <a:t>How do you decode this word?</a:t>
            </a:r>
          </a:p>
        </p:txBody>
      </p:sp>
      <p:sp>
        <p:nvSpPr>
          <p:cNvPr id="420" name="Shape 420"/>
          <p:cNvSpPr txBox="1"/>
          <p:nvPr/>
        </p:nvSpPr>
        <p:spPr>
          <a:xfrm>
            <a:off x="5012950" y="4284475"/>
            <a:ext cx="555974" cy="483649"/>
          </a:xfrm>
          <a:prstGeom prst="rect">
            <a:avLst/>
          </a:prstGeom>
        </p:spPr>
        <p:txBody>
          <a:bodyPr lIns="38100" tIns="38100" rIns="38100" bIns="38100" anchor="t" anchorCtr="0">
            <a:noAutofit/>
          </a:bodyPr>
          <a:lstStyle/>
          <a:p>
            <a:pPr marL="0" marR="0" indent="0" algn="l">
              <a:lnSpc>
                <a:spcPct val="119791"/>
              </a:lnSpc>
              <a:spcBef>
                <a:spcPts val="0"/>
              </a:spcBef>
              <a:spcAft>
                <a:spcPts val="0"/>
              </a:spcAft>
              <a:buNone/>
            </a:pPr>
            <a:r>
              <a:rPr lang="en-US" sz="2666">
                <a:solidFill>
                  <a:srgbClr val="A22A29"/>
                </a:solidFill>
                <a:latin typeface="Arial"/>
                <a:ea typeface="Arial"/>
                <a:cs typeface="Arial"/>
                <a:sym typeface="Arial"/>
              </a:rPr>
              <a:t>X</a:t>
            </a:r>
          </a:p>
        </p:txBody>
      </p:sp>
      <p:sp>
        <p:nvSpPr>
          <p:cNvPr id="421" name="Shape 421"/>
          <p:cNvSpPr txBox="1"/>
          <p:nvPr/>
        </p:nvSpPr>
        <p:spPr>
          <a:xfrm>
            <a:off x="6191250" y="4284475"/>
            <a:ext cx="555974" cy="483649"/>
          </a:xfrm>
          <a:prstGeom prst="rect">
            <a:avLst/>
          </a:prstGeom>
        </p:spPr>
        <p:txBody>
          <a:bodyPr lIns="38100" tIns="38100" rIns="38100" bIns="38100" anchor="t" anchorCtr="0">
            <a:noAutofit/>
          </a:bodyPr>
          <a:lstStyle/>
          <a:p>
            <a:pPr marL="0" marR="0" indent="0" algn="l">
              <a:lnSpc>
                <a:spcPct val="119791"/>
              </a:lnSpc>
              <a:spcBef>
                <a:spcPts val="0"/>
              </a:spcBef>
              <a:spcAft>
                <a:spcPts val="0"/>
              </a:spcAft>
              <a:buNone/>
            </a:pPr>
            <a:r>
              <a:rPr lang="en-US" sz="2666">
                <a:solidFill>
                  <a:srgbClr val="A22A29"/>
                </a:solidFill>
                <a:latin typeface="Arial"/>
                <a:ea typeface="Arial"/>
                <a:cs typeface="Arial"/>
                <a:sym typeface="Arial"/>
              </a:rPr>
              <a:t>X</a:t>
            </a:r>
          </a:p>
        </p:txBody>
      </p:sp>
      <p:sp>
        <p:nvSpPr>
          <p:cNvPr id="422" name="Shape 422"/>
          <p:cNvSpPr/>
          <p:nvPr/>
        </p:nvSpPr>
        <p:spPr>
          <a:xfrm>
            <a:off x="6413500" y="3132650"/>
            <a:ext cx="42325" cy="1439324"/>
          </a:xfrm>
          <a:prstGeom prst="rect">
            <a:avLst/>
          </a:prstGeom>
          <a:blipFill>
            <a:blip r:embed="rId6"/>
            <a:stretch>
              <a:fillRect/>
            </a:stretch>
          </a:blipFill>
        </p:spPr>
      </p:sp>
      <p:sp>
        <p:nvSpPr>
          <p:cNvPr id="423" name="Shape 423"/>
          <p:cNvSpPr/>
          <p:nvPr/>
        </p:nvSpPr>
        <p:spPr>
          <a:xfrm>
            <a:off x="5080000" y="3365500"/>
            <a:ext cx="508000" cy="42325"/>
          </a:xfrm>
          <a:prstGeom prst="rect">
            <a:avLst/>
          </a:prstGeom>
          <a:blipFill>
            <a:blip r:embed="rId7"/>
            <a:stretch>
              <a:fillRect/>
            </a:stretch>
          </a:blipFill>
        </p:spPr>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Shape 47"/>
          <p:cNvSpPr/>
          <p:nvPr/>
        </p:nvSpPr>
        <p:spPr>
          <a:xfrm>
            <a:off x="0" y="0"/>
            <a:ext cx="931325" cy="7620000"/>
          </a:xfrm>
          <a:prstGeom prst="rect">
            <a:avLst/>
          </a:prstGeom>
          <a:blipFill>
            <a:blip r:embed="rId3"/>
            <a:stretch>
              <a:fillRect/>
            </a:stretch>
          </a:blipFill>
        </p:spPr>
      </p:sp>
      <p:sp>
        <p:nvSpPr>
          <p:cNvPr id="48" name="Shape 48"/>
          <p:cNvSpPr/>
          <p:nvPr/>
        </p:nvSpPr>
        <p:spPr>
          <a:xfrm>
            <a:off x="7154325" y="52900"/>
            <a:ext cx="3005650" cy="1471074"/>
          </a:xfrm>
          <a:prstGeom prst="rect">
            <a:avLst/>
          </a:prstGeom>
          <a:blipFill>
            <a:blip r:embed="rId4"/>
            <a:stretch>
              <a:fillRect/>
            </a:stretch>
          </a:blipFill>
        </p:spPr>
      </p:sp>
      <p:sp>
        <p:nvSpPr>
          <p:cNvPr id="49" name="Shape 49"/>
          <p:cNvSpPr txBox="1">
            <a:spLocks noGrp="1"/>
          </p:cNvSpPr>
          <p:nvPr>
            <p:ph type="ctrTitle"/>
          </p:nvPr>
        </p:nvSpPr>
        <p:spPr>
          <a:xfrm>
            <a:off x="1118300" y="305150"/>
            <a:ext cx="8507575" cy="2412563"/>
          </a:xfrm>
          <a:prstGeom prst="rect">
            <a:avLst/>
          </a:prstGeom>
        </p:spPr>
        <p:txBody>
          <a:bodyPr lIns="38100" tIns="38100" rIns="38100" bIns="38100" anchor="ctr" anchorCtr="0">
            <a:noAutofit/>
          </a:bodyPr>
          <a:lstStyle/>
          <a:p>
            <a:pPr marL="0" marR="0" indent="0" algn="ctr">
              <a:lnSpc>
                <a:spcPct val="120000"/>
              </a:lnSpc>
              <a:spcBef>
                <a:spcPts val="0"/>
              </a:spcBef>
              <a:spcAft>
                <a:spcPts val="0"/>
              </a:spcAft>
              <a:buNone/>
            </a:pPr>
            <a:r>
              <a:rPr lang="en-US" sz="6666">
                <a:solidFill>
                  <a:srgbClr val="000066"/>
                </a:solidFill>
                <a:latin typeface="Arial"/>
                <a:ea typeface="Arial"/>
                <a:cs typeface="Arial"/>
                <a:sym typeface="Arial"/>
              </a:rPr>
              <a:t>What is </a:t>
            </a:r>
            <a:r>
              <a:rPr lang="en-US" sz="6666" b="1" i="1">
                <a:solidFill>
                  <a:srgbClr val="000066"/>
                </a:solidFill>
                <a:latin typeface="Arial"/>
                <a:ea typeface="Arial"/>
                <a:cs typeface="Arial"/>
                <a:sym typeface="Arial"/>
              </a:rPr>
              <a:t>fluent </a:t>
            </a:r>
            <a:r>
              <a:rPr lang="en-US" sz="6666" i="1">
                <a:solidFill>
                  <a:srgbClr val="000066"/>
                </a:solidFill>
                <a:latin typeface="Arial"/>
                <a:ea typeface="Arial"/>
                <a:cs typeface="Arial"/>
                <a:sym typeface="Arial"/>
              </a:rPr>
              <a:t>reading</a:t>
            </a:r>
            <a:r>
              <a:rPr lang="en-US" sz="6666">
                <a:solidFill>
                  <a:srgbClr val="000066"/>
                </a:solidFill>
                <a:latin typeface="Arial"/>
                <a:ea typeface="Arial"/>
                <a:cs typeface="Arial"/>
                <a:sym typeface="Arial"/>
              </a:rPr>
              <a:t>?</a:t>
            </a:r>
          </a:p>
        </p:txBody>
      </p:sp>
      <p:sp>
        <p:nvSpPr>
          <p:cNvPr id="50" name="Shape 50"/>
          <p:cNvSpPr/>
          <p:nvPr/>
        </p:nvSpPr>
        <p:spPr>
          <a:xfrm>
            <a:off x="931325" y="1502825"/>
            <a:ext cx="8466649" cy="42325"/>
          </a:xfrm>
          <a:prstGeom prst="rect">
            <a:avLst/>
          </a:prstGeom>
          <a:blipFill>
            <a:blip r:embed="rId5"/>
            <a:stretch>
              <a:fillRect/>
            </a:stretch>
          </a:blipFill>
        </p:spPr>
      </p:sp>
    </p:spTree>
  </p:cSld>
  <p:clrMapOvr>
    <a:masterClrMapping/>
  </p:clrMapOvr>
  <p:transition spd="slow">
    <p:cu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427"/>
        <p:cNvGrpSpPr/>
        <p:nvPr/>
      </p:nvGrpSpPr>
      <p:grpSpPr>
        <a:xfrm>
          <a:off x="0" y="0"/>
          <a:ext cx="0" cy="0"/>
          <a:chOff x="0" y="0"/>
          <a:chExt cx="0" cy="0"/>
        </a:xfrm>
      </p:grpSpPr>
      <p:sp>
        <p:nvSpPr>
          <p:cNvPr id="428" name="Shape 428"/>
          <p:cNvSpPr/>
          <p:nvPr/>
        </p:nvSpPr>
        <p:spPr>
          <a:xfrm>
            <a:off x="7154325" y="52900"/>
            <a:ext cx="3005650" cy="1471074"/>
          </a:xfrm>
          <a:prstGeom prst="rect">
            <a:avLst/>
          </a:prstGeom>
          <a:blipFill>
            <a:blip r:embed="rId3"/>
            <a:stretch>
              <a:fillRect/>
            </a:stretch>
          </a:blipFill>
        </p:spPr>
      </p:sp>
      <p:sp>
        <p:nvSpPr>
          <p:cNvPr id="429" name="Shape 429"/>
          <p:cNvSpPr txBox="1"/>
          <p:nvPr/>
        </p:nvSpPr>
        <p:spPr>
          <a:xfrm>
            <a:off x="2058450" y="3471325"/>
            <a:ext cx="6890100" cy="1295024"/>
          </a:xfrm>
          <a:prstGeom prst="rect">
            <a:avLst/>
          </a:prstGeom>
        </p:spPr>
        <p:txBody>
          <a:bodyPr lIns="38100" tIns="38100" rIns="38100" bIns="38100" anchor="t" anchorCtr="0">
            <a:noAutofit/>
          </a:bodyPr>
          <a:lstStyle/>
          <a:p>
            <a:pPr marL="0" marR="0" indent="0" algn="l">
              <a:lnSpc>
                <a:spcPct val="179947"/>
              </a:lnSpc>
              <a:spcBef>
                <a:spcPts val="0"/>
              </a:spcBef>
              <a:spcAft>
                <a:spcPts val="0"/>
              </a:spcAft>
              <a:buNone/>
            </a:pPr>
            <a:r>
              <a:rPr lang="en-US" sz="8000">
                <a:solidFill>
                  <a:srgbClr val="1D3D97"/>
                </a:solidFill>
                <a:latin typeface="Arial"/>
                <a:ea typeface="Arial"/>
                <a:cs typeface="Arial"/>
                <a:sym typeface="Arial"/>
              </a:rPr>
              <a:t>motel</a:t>
            </a:r>
          </a:p>
        </p:txBody>
      </p:sp>
      <p:sp>
        <p:nvSpPr>
          <p:cNvPr id="430" name="Shape 430"/>
          <p:cNvSpPr txBox="1"/>
          <p:nvPr/>
        </p:nvSpPr>
        <p:spPr>
          <a:xfrm>
            <a:off x="1372300" y="541500"/>
            <a:ext cx="5798249" cy="922850"/>
          </a:xfrm>
          <a:prstGeom prst="rect">
            <a:avLst/>
          </a:prstGeom>
        </p:spPr>
        <p:txBody>
          <a:bodyPr lIns="38100" tIns="38100" rIns="38100" bIns="38100" anchor="t" anchorCtr="0">
            <a:noAutofit/>
          </a:bodyPr>
          <a:lstStyle/>
          <a:p>
            <a:pPr marL="0" marR="0" indent="0" algn="l">
              <a:lnSpc>
                <a:spcPct val="120000"/>
              </a:lnSpc>
              <a:spcBef>
                <a:spcPts val="0"/>
              </a:spcBef>
              <a:spcAft>
                <a:spcPts val="0"/>
              </a:spcAft>
              <a:buNone/>
            </a:pPr>
            <a:r>
              <a:rPr lang="en-US" sz="5555" i="1">
                <a:solidFill>
                  <a:srgbClr val="12195C"/>
                </a:solidFill>
                <a:latin typeface="Arial"/>
                <a:ea typeface="Arial"/>
                <a:cs typeface="Arial"/>
                <a:sym typeface="Arial"/>
              </a:rPr>
              <a:t>Decoding Skill #1</a:t>
            </a:r>
          </a:p>
        </p:txBody>
      </p:sp>
      <p:sp>
        <p:nvSpPr>
          <p:cNvPr id="431" name="Shape 431"/>
          <p:cNvSpPr/>
          <p:nvPr/>
        </p:nvSpPr>
        <p:spPr>
          <a:xfrm>
            <a:off x="0" y="0"/>
            <a:ext cx="931325" cy="7620000"/>
          </a:xfrm>
          <a:prstGeom prst="rect">
            <a:avLst/>
          </a:prstGeom>
          <a:blipFill>
            <a:blip r:embed="rId4"/>
            <a:stretch>
              <a:fillRect/>
            </a:stretch>
          </a:blipFill>
        </p:spPr>
      </p:sp>
      <p:sp>
        <p:nvSpPr>
          <p:cNvPr id="432" name="Shape 432"/>
          <p:cNvSpPr/>
          <p:nvPr/>
        </p:nvSpPr>
        <p:spPr>
          <a:xfrm>
            <a:off x="931325" y="1502825"/>
            <a:ext cx="8466649" cy="42325"/>
          </a:xfrm>
          <a:prstGeom prst="rect">
            <a:avLst/>
          </a:prstGeom>
          <a:blipFill>
            <a:blip r:embed="rId5"/>
            <a:stretch>
              <a:fillRect/>
            </a:stretch>
          </a:blipFill>
        </p:spPr>
      </p:sp>
    </p:spTree>
  </p:cSld>
  <p:clrMapOvr>
    <a:masterClrMapping/>
  </p:clrMapOvr>
  <p:transition spd="slow">
    <p:cu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436"/>
        <p:cNvGrpSpPr/>
        <p:nvPr/>
      </p:nvGrpSpPr>
      <p:grpSpPr>
        <a:xfrm>
          <a:off x="0" y="0"/>
          <a:ext cx="0" cy="0"/>
          <a:chOff x="0" y="0"/>
          <a:chExt cx="0" cy="0"/>
        </a:xfrm>
      </p:grpSpPr>
      <p:sp>
        <p:nvSpPr>
          <p:cNvPr id="437" name="Shape 437"/>
          <p:cNvSpPr/>
          <p:nvPr/>
        </p:nvSpPr>
        <p:spPr>
          <a:xfrm>
            <a:off x="7154325" y="52900"/>
            <a:ext cx="3005650" cy="1471074"/>
          </a:xfrm>
          <a:prstGeom prst="rect">
            <a:avLst/>
          </a:prstGeom>
          <a:blipFill>
            <a:blip r:embed="rId3"/>
            <a:stretch>
              <a:fillRect/>
            </a:stretch>
          </a:blipFill>
        </p:spPr>
      </p:sp>
      <p:sp>
        <p:nvSpPr>
          <p:cNvPr id="438" name="Shape 438"/>
          <p:cNvSpPr txBox="1"/>
          <p:nvPr/>
        </p:nvSpPr>
        <p:spPr>
          <a:xfrm>
            <a:off x="1541625" y="2607025"/>
            <a:ext cx="2750250" cy="1092175"/>
          </a:xfrm>
          <a:prstGeom prst="rect">
            <a:avLst/>
          </a:prstGeom>
        </p:spPr>
        <p:txBody>
          <a:bodyPr lIns="38100" tIns="38100" rIns="38100" bIns="38100" anchor="t" anchorCtr="0">
            <a:noAutofit/>
          </a:bodyPr>
          <a:lstStyle/>
          <a:p>
            <a:pPr marL="0" marR="0" indent="0" algn="ctr">
              <a:lnSpc>
                <a:spcPct val="120000"/>
              </a:lnSpc>
              <a:spcBef>
                <a:spcPts val="0"/>
              </a:spcBef>
              <a:spcAft>
                <a:spcPts val="0"/>
              </a:spcAft>
              <a:buNone/>
            </a:pPr>
            <a:r>
              <a:rPr lang="en-US" sz="6666">
                <a:solidFill>
                  <a:srgbClr val="1D3D97"/>
                </a:solidFill>
                <a:latin typeface="Arial"/>
                <a:ea typeface="Arial"/>
                <a:cs typeface="Arial"/>
                <a:sym typeface="Arial"/>
              </a:rPr>
              <a:t>1. mo</a:t>
            </a:r>
          </a:p>
        </p:txBody>
      </p:sp>
      <p:sp>
        <p:nvSpPr>
          <p:cNvPr id="439" name="Shape 439"/>
          <p:cNvSpPr/>
          <p:nvPr/>
        </p:nvSpPr>
        <p:spPr>
          <a:xfrm>
            <a:off x="3556000" y="2804575"/>
            <a:ext cx="518575" cy="42325"/>
          </a:xfrm>
          <a:prstGeom prst="rect">
            <a:avLst/>
          </a:prstGeom>
          <a:blipFill>
            <a:blip r:embed="rId4"/>
            <a:stretch>
              <a:fillRect/>
            </a:stretch>
          </a:blipFill>
        </p:spPr>
      </p:sp>
      <p:sp>
        <p:nvSpPr>
          <p:cNvPr id="440" name="Shape 440"/>
          <p:cNvSpPr txBox="1"/>
          <p:nvPr/>
        </p:nvSpPr>
        <p:spPr>
          <a:xfrm>
            <a:off x="3488950" y="3471325"/>
            <a:ext cx="555974" cy="483649"/>
          </a:xfrm>
          <a:prstGeom prst="rect">
            <a:avLst/>
          </a:prstGeom>
        </p:spPr>
        <p:txBody>
          <a:bodyPr lIns="38100" tIns="38100" rIns="38100" bIns="38100" anchor="t" anchorCtr="0">
            <a:noAutofit/>
          </a:bodyPr>
          <a:lstStyle/>
          <a:p>
            <a:pPr marL="0" marR="0" indent="0" algn="l">
              <a:lnSpc>
                <a:spcPct val="119791"/>
              </a:lnSpc>
              <a:spcBef>
                <a:spcPts val="0"/>
              </a:spcBef>
              <a:spcAft>
                <a:spcPts val="0"/>
              </a:spcAft>
              <a:buNone/>
            </a:pPr>
            <a:r>
              <a:rPr lang="en-US" sz="2666">
                <a:solidFill>
                  <a:srgbClr val="A22A29"/>
                </a:solidFill>
                <a:latin typeface="Arial"/>
                <a:ea typeface="Arial"/>
                <a:cs typeface="Arial"/>
                <a:sym typeface="Arial"/>
              </a:rPr>
              <a:t>X</a:t>
            </a:r>
          </a:p>
        </p:txBody>
      </p:sp>
      <p:sp>
        <p:nvSpPr>
          <p:cNvPr id="441" name="Shape 441"/>
          <p:cNvSpPr txBox="1"/>
          <p:nvPr/>
        </p:nvSpPr>
        <p:spPr>
          <a:xfrm>
            <a:off x="5743200" y="2573500"/>
            <a:ext cx="3134774" cy="1092175"/>
          </a:xfrm>
          <a:prstGeom prst="rect">
            <a:avLst/>
          </a:prstGeom>
        </p:spPr>
        <p:txBody>
          <a:bodyPr lIns="38100" tIns="38100" rIns="38100" bIns="38100" anchor="t" anchorCtr="0">
            <a:noAutofit/>
          </a:bodyPr>
          <a:lstStyle/>
          <a:p>
            <a:pPr marL="0" marR="0" indent="0" algn="ctr">
              <a:lnSpc>
                <a:spcPct val="120000"/>
              </a:lnSpc>
              <a:spcBef>
                <a:spcPts val="0"/>
              </a:spcBef>
              <a:spcAft>
                <a:spcPts val="0"/>
              </a:spcAft>
              <a:buNone/>
            </a:pPr>
            <a:r>
              <a:rPr lang="en-US" sz="6666">
                <a:solidFill>
                  <a:srgbClr val="1D3D97"/>
                </a:solidFill>
                <a:latin typeface="Arial"/>
                <a:ea typeface="Arial"/>
                <a:cs typeface="Arial"/>
                <a:sym typeface="Arial"/>
              </a:rPr>
              <a:t>3. mote</a:t>
            </a:r>
          </a:p>
        </p:txBody>
      </p:sp>
      <p:sp>
        <p:nvSpPr>
          <p:cNvPr id="442" name="Shape 442"/>
          <p:cNvSpPr/>
          <p:nvPr/>
        </p:nvSpPr>
        <p:spPr>
          <a:xfrm>
            <a:off x="7535325" y="2487075"/>
            <a:ext cx="952500" cy="1449899"/>
          </a:xfrm>
          <a:prstGeom prst="rect">
            <a:avLst/>
          </a:prstGeom>
          <a:blipFill>
            <a:blip r:embed="rId5"/>
            <a:stretch>
              <a:fillRect/>
            </a:stretch>
          </a:blipFill>
        </p:spPr>
      </p:sp>
      <p:sp>
        <p:nvSpPr>
          <p:cNvPr id="443" name="Shape 443"/>
          <p:cNvSpPr txBox="1"/>
          <p:nvPr/>
        </p:nvSpPr>
        <p:spPr>
          <a:xfrm>
            <a:off x="7468300" y="3471325"/>
            <a:ext cx="555974" cy="483649"/>
          </a:xfrm>
          <a:prstGeom prst="rect">
            <a:avLst/>
          </a:prstGeom>
        </p:spPr>
        <p:txBody>
          <a:bodyPr lIns="38100" tIns="38100" rIns="38100" bIns="38100" anchor="t" anchorCtr="0">
            <a:noAutofit/>
          </a:bodyPr>
          <a:lstStyle/>
          <a:p>
            <a:pPr marL="0" marR="0" indent="0" algn="l">
              <a:lnSpc>
                <a:spcPct val="119791"/>
              </a:lnSpc>
              <a:spcBef>
                <a:spcPts val="0"/>
              </a:spcBef>
              <a:spcAft>
                <a:spcPts val="0"/>
              </a:spcAft>
              <a:buNone/>
            </a:pPr>
            <a:r>
              <a:rPr lang="en-US" sz="2666">
                <a:solidFill>
                  <a:srgbClr val="A22A29"/>
                </a:solidFill>
                <a:latin typeface="Arial"/>
                <a:ea typeface="Arial"/>
                <a:cs typeface="Arial"/>
                <a:sym typeface="Arial"/>
              </a:rPr>
              <a:t>X</a:t>
            </a:r>
          </a:p>
        </p:txBody>
      </p:sp>
      <p:sp>
        <p:nvSpPr>
          <p:cNvPr id="444" name="Shape 444"/>
          <p:cNvSpPr txBox="1"/>
          <p:nvPr/>
        </p:nvSpPr>
        <p:spPr>
          <a:xfrm>
            <a:off x="8145625" y="3471325"/>
            <a:ext cx="555974" cy="483649"/>
          </a:xfrm>
          <a:prstGeom prst="rect">
            <a:avLst/>
          </a:prstGeom>
        </p:spPr>
        <p:txBody>
          <a:bodyPr lIns="38100" tIns="38100" rIns="38100" bIns="38100" anchor="t" anchorCtr="0">
            <a:noAutofit/>
          </a:bodyPr>
          <a:lstStyle/>
          <a:p>
            <a:pPr marL="0" marR="0" indent="0" algn="l">
              <a:lnSpc>
                <a:spcPct val="119791"/>
              </a:lnSpc>
              <a:spcBef>
                <a:spcPts val="0"/>
              </a:spcBef>
              <a:spcAft>
                <a:spcPts val="0"/>
              </a:spcAft>
              <a:buNone/>
            </a:pPr>
            <a:r>
              <a:rPr lang="en-US" sz="2666">
                <a:solidFill>
                  <a:srgbClr val="A22A29"/>
                </a:solidFill>
                <a:latin typeface="Arial"/>
                <a:ea typeface="Arial"/>
                <a:cs typeface="Arial"/>
                <a:sym typeface="Arial"/>
              </a:rPr>
              <a:t>X</a:t>
            </a:r>
          </a:p>
        </p:txBody>
      </p:sp>
      <p:sp>
        <p:nvSpPr>
          <p:cNvPr id="445" name="Shape 445"/>
          <p:cNvSpPr txBox="1"/>
          <p:nvPr/>
        </p:nvSpPr>
        <p:spPr>
          <a:xfrm>
            <a:off x="5741450" y="4318000"/>
            <a:ext cx="3323500" cy="1092175"/>
          </a:xfrm>
          <a:prstGeom prst="rect">
            <a:avLst/>
          </a:prstGeom>
        </p:spPr>
        <p:txBody>
          <a:bodyPr lIns="38100" tIns="38100" rIns="38100" bIns="38100" anchor="t" anchorCtr="0">
            <a:noAutofit/>
          </a:bodyPr>
          <a:lstStyle/>
          <a:p>
            <a:pPr marL="0" marR="0" indent="0" algn="ctr">
              <a:lnSpc>
                <a:spcPct val="120000"/>
              </a:lnSpc>
              <a:spcBef>
                <a:spcPts val="0"/>
              </a:spcBef>
              <a:spcAft>
                <a:spcPts val="0"/>
              </a:spcAft>
              <a:buNone/>
            </a:pPr>
            <a:r>
              <a:rPr lang="en-US" sz="6666">
                <a:solidFill>
                  <a:srgbClr val="1D3D97"/>
                </a:solidFill>
                <a:latin typeface="Arial"/>
                <a:ea typeface="Arial"/>
                <a:cs typeface="Arial"/>
                <a:sym typeface="Arial"/>
              </a:rPr>
              <a:t>4. motel</a:t>
            </a:r>
          </a:p>
        </p:txBody>
      </p:sp>
      <p:sp>
        <p:nvSpPr>
          <p:cNvPr id="446" name="Shape 446"/>
          <p:cNvSpPr txBox="1"/>
          <p:nvPr/>
        </p:nvSpPr>
        <p:spPr>
          <a:xfrm>
            <a:off x="7637625" y="5215800"/>
            <a:ext cx="294900" cy="483649"/>
          </a:xfrm>
          <a:prstGeom prst="rect">
            <a:avLst/>
          </a:prstGeom>
        </p:spPr>
        <p:txBody>
          <a:bodyPr lIns="38100" tIns="38100" rIns="38100" bIns="38100" anchor="t" anchorCtr="0">
            <a:noAutofit/>
          </a:bodyPr>
          <a:lstStyle/>
          <a:p>
            <a:pPr marL="0" marR="0" indent="0" algn="l">
              <a:lnSpc>
                <a:spcPct val="119791"/>
              </a:lnSpc>
              <a:spcBef>
                <a:spcPts val="0"/>
              </a:spcBef>
              <a:spcAft>
                <a:spcPts val="0"/>
              </a:spcAft>
              <a:buNone/>
            </a:pPr>
            <a:r>
              <a:rPr lang="en-US" sz="2666">
                <a:solidFill>
                  <a:srgbClr val="A22A29"/>
                </a:solidFill>
                <a:latin typeface="Arial"/>
                <a:ea typeface="Arial"/>
                <a:cs typeface="Arial"/>
                <a:sym typeface="Arial"/>
              </a:rPr>
              <a:t>X</a:t>
            </a:r>
          </a:p>
        </p:txBody>
      </p:sp>
      <p:sp>
        <p:nvSpPr>
          <p:cNvPr id="447" name="Shape 447"/>
          <p:cNvSpPr txBox="1"/>
          <p:nvPr/>
        </p:nvSpPr>
        <p:spPr>
          <a:xfrm>
            <a:off x="8145625" y="5215800"/>
            <a:ext cx="555974" cy="483649"/>
          </a:xfrm>
          <a:prstGeom prst="rect">
            <a:avLst/>
          </a:prstGeom>
        </p:spPr>
        <p:txBody>
          <a:bodyPr lIns="38100" tIns="38100" rIns="38100" bIns="38100" anchor="t" anchorCtr="0">
            <a:noAutofit/>
          </a:bodyPr>
          <a:lstStyle/>
          <a:p>
            <a:pPr marL="0" marR="0" indent="0" algn="l">
              <a:lnSpc>
                <a:spcPct val="119791"/>
              </a:lnSpc>
              <a:spcBef>
                <a:spcPts val="0"/>
              </a:spcBef>
              <a:spcAft>
                <a:spcPts val="0"/>
              </a:spcAft>
              <a:buNone/>
            </a:pPr>
            <a:r>
              <a:rPr lang="en-US" sz="2666">
                <a:solidFill>
                  <a:srgbClr val="A22A29"/>
                </a:solidFill>
                <a:latin typeface="Arial"/>
                <a:ea typeface="Arial"/>
                <a:cs typeface="Arial"/>
                <a:sym typeface="Arial"/>
              </a:rPr>
              <a:t>X</a:t>
            </a:r>
          </a:p>
        </p:txBody>
      </p:sp>
      <p:sp>
        <p:nvSpPr>
          <p:cNvPr id="448" name="Shape 448"/>
          <p:cNvSpPr txBox="1"/>
          <p:nvPr/>
        </p:nvSpPr>
        <p:spPr>
          <a:xfrm>
            <a:off x="1710950" y="4280950"/>
            <a:ext cx="2665575" cy="1092175"/>
          </a:xfrm>
          <a:prstGeom prst="rect">
            <a:avLst/>
          </a:prstGeom>
        </p:spPr>
        <p:txBody>
          <a:bodyPr lIns="38100" tIns="38100" rIns="38100" bIns="38100" anchor="t" anchorCtr="0">
            <a:noAutofit/>
          </a:bodyPr>
          <a:lstStyle/>
          <a:p>
            <a:pPr marL="0" marR="0" indent="0" algn="ctr">
              <a:lnSpc>
                <a:spcPct val="163636"/>
              </a:lnSpc>
              <a:spcBef>
                <a:spcPts val="0"/>
              </a:spcBef>
              <a:spcAft>
                <a:spcPts val="0"/>
              </a:spcAft>
              <a:buNone/>
            </a:pPr>
            <a:r>
              <a:rPr lang="en-US" sz="6666">
                <a:solidFill>
                  <a:srgbClr val="1D3D97"/>
                </a:solidFill>
                <a:latin typeface="Arial"/>
                <a:ea typeface="Arial"/>
                <a:cs typeface="Arial"/>
                <a:sym typeface="Arial"/>
              </a:rPr>
              <a:t>2. mot</a:t>
            </a:r>
          </a:p>
        </p:txBody>
      </p:sp>
      <p:sp>
        <p:nvSpPr>
          <p:cNvPr id="449" name="Shape 449"/>
          <p:cNvSpPr/>
          <p:nvPr/>
        </p:nvSpPr>
        <p:spPr>
          <a:xfrm>
            <a:off x="0" y="0"/>
            <a:ext cx="4159250" cy="7620000"/>
          </a:xfrm>
          <a:prstGeom prst="rect">
            <a:avLst/>
          </a:prstGeom>
          <a:blipFill>
            <a:blip r:embed="rId6"/>
            <a:stretch>
              <a:fillRect/>
            </a:stretch>
          </a:blipFill>
        </p:spPr>
      </p:sp>
      <p:sp>
        <p:nvSpPr>
          <p:cNvPr id="450" name="Shape 450"/>
          <p:cNvSpPr txBox="1"/>
          <p:nvPr/>
        </p:nvSpPr>
        <p:spPr>
          <a:xfrm>
            <a:off x="3488950" y="5164650"/>
            <a:ext cx="555974" cy="483649"/>
          </a:xfrm>
          <a:prstGeom prst="rect">
            <a:avLst/>
          </a:prstGeom>
        </p:spPr>
        <p:txBody>
          <a:bodyPr lIns="38100" tIns="38100" rIns="38100" bIns="38100" anchor="t" anchorCtr="0">
            <a:noAutofit/>
          </a:bodyPr>
          <a:lstStyle/>
          <a:p>
            <a:pPr marL="0" marR="0" indent="0" algn="l">
              <a:lnSpc>
                <a:spcPct val="119791"/>
              </a:lnSpc>
              <a:spcBef>
                <a:spcPts val="0"/>
              </a:spcBef>
              <a:spcAft>
                <a:spcPts val="0"/>
              </a:spcAft>
              <a:buNone/>
            </a:pPr>
            <a:r>
              <a:rPr lang="en-US" sz="2666">
                <a:solidFill>
                  <a:srgbClr val="A22A29"/>
                </a:solidFill>
                <a:latin typeface="Arial"/>
                <a:ea typeface="Arial"/>
                <a:cs typeface="Arial"/>
                <a:sym typeface="Arial"/>
              </a:rPr>
              <a:t>X</a:t>
            </a:r>
          </a:p>
        </p:txBody>
      </p:sp>
      <p:sp>
        <p:nvSpPr>
          <p:cNvPr id="451" name="Shape 451"/>
          <p:cNvSpPr txBox="1"/>
          <p:nvPr/>
        </p:nvSpPr>
        <p:spPr>
          <a:xfrm>
            <a:off x="3996950" y="4030475"/>
            <a:ext cx="464250" cy="926375"/>
          </a:xfrm>
          <a:prstGeom prst="rect">
            <a:avLst/>
          </a:prstGeom>
        </p:spPr>
        <p:txBody>
          <a:bodyPr lIns="38100" tIns="38100" rIns="38100" bIns="38100" anchor="t" anchorCtr="0">
            <a:noAutofit/>
          </a:bodyPr>
          <a:lstStyle/>
          <a:p>
            <a:pPr marL="0" marR="0" indent="0" algn="l">
              <a:lnSpc>
                <a:spcPct val="120000"/>
              </a:lnSpc>
              <a:spcBef>
                <a:spcPts val="0"/>
              </a:spcBef>
              <a:spcAft>
                <a:spcPts val="0"/>
              </a:spcAft>
              <a:buNone/>
            </a:pPr>
            <a:r>
              <a:rPr lang="en-US" sz="5555">
                <a:solidFill>
                  <a:srgbClr val="A22A29"/>
                </a:solidFill>
                <a:latin typeface="Arial"/>
                <a:ea typeface="Arial"/>
                <a:cs typeface="Arial"/>
                <a:sym typeface="Arial"/>
              </a:rPr>
              <a:t>*</a:t>
            </a:r>
          </a:p>
        </p:txBody>
      </p:sp>
      <p:sp>
        <p:nvSpPr>
          <p:cNvPr id="452" name="Shape 452"/>
          <p:cNvSpPr/>
          <p:nvPr/>
        </p:nvSpPr>
        <p:spPr>
          <a:xfrm>
            <a:off x="931325" y="1502825"/>
            <a:ext cx="8466649" cy="42325"/>
          </a:xfrm>
          <a:prstGeom prst="rect">
            <a:avLst/>
          </a:prstGeom>
          <a:blipFill>
            <a:blip r:embed="rId7"/>
            <a:stretch>
              <a:fillRect/>
            </a:stretch>
          </a:blipFill>
        </p:spPr>
      </p:sp>
      <p:sp>
        <p:nvSpPr>
          <p:cNvPr id="453" name="Shape 453"/>
          <p:cNvSpPr txBox="1"/>
          <p:nvPr/>
        </p:nvSpPr>
        <p:spPr>
          <a:xfrm>
            <a:off x="1372300" y="541500"/>
            <a:ext cx="5798249" cy="922850"/>
          </a:xfrm>
          <a:prstGeom prst="rect">
            <a:avLst/>
          </a:prstGeom>
        </p:spPr>
        <p:txBody>
          <a:bodyPr lIns="38100" tIns="38100" rIns="38100" bIns="38100" anchor="t" anchorCtr="0">
            <a:noAutofit/>
          </a:bodyPr>
          <a:lstStyle/>
          <a:p>
            <a:pPr marL="0" marR="0" indent="0" algn="l">
              <a:lnSpc>
                <a:spcPct val="120000"/>
              </a:lnSpc>
              <a:spcBef>
                <a:spcPts val="0"/>
              </a:spcBef>
              <a:spcAft>
                <a:spcPts val="0"/>
              </a:spcAft>
              <a:buNone/>
            </a:pPr>
            <a:r>
              <a:rPr lang="en-US" sz="5555" i="1">
                <a:solidFill>
                  <a:srgbClr val="12195C"/>
                </a:solidFill>
                <a:latin typeface="Arial"/>
                <a:ea typeface="Arial"/>
                <a:cs typeface="Arial"/>
                <a:sym typeface="Arial"/>
              </a:rPr>
              <a:t>Decoding Skill #1</a:t>
            </a:r>
          </a:p>
        </p:txBody>
      </p:sp>
    </p:spTree>
  </p:cSld>
  <p:clrMapOvr>
    <a:masterClrMapping/>
  </p:clrMapOvr>
  <p:transition spd="slow">
    <p:cu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457"/>
        <p:cNvGrpSpPr/>
        <p:nvPr/>
      </p:nvGrpSpPr>
      <p:grpSpPr>
        <a:xfrm>
          <a:off x="0" y="0"/>
          <a:ext cx="0" cy="0"/>
          <a:chOff x="0" y="0"/>
          <a:chExt cx="0" cy="0"/>
        </a:xfrm>
      </p:grpSpPr>
      <p:sp>
        <p:nvSpPr>
          <p:cNvPr id="458" name="Shape 458"/>
          <p:cNvSpPr/>
          <p:nvPr/>
        </p:nvSpPr>
        <p:spPr>
          <a:xfrm>
            <a:off x="7154325" y="52900"/>
            <a:ext cx="3005650" cy="1471074"/>
          </a:xfrm>
          <a:prstGeom prst="rect">
            <a:avLst/>
          </a:prstGeom>
          <a:blipFill>
            <a:blip r:embed="rId3"/>
            <a:stretch>
              <a:fillRect/>
            </a:stretch>
          </a:blipFill>
        </p:spPr>
      </p:sp>
      <p:sp>
        <p:nvSpPr>
          <p:cNvPr id="459" name="Shape 459"/>
          <p:cNvSpPr txBox="1"/>
          <p:nvPr/>
        </p:nvSpPr>
        <p:spPr>
          <a:xfrm>
            <a:off x="4085150" y="3353150"/>
            <a:ext cx="2353375" cy="1194499"/>
          </a:xfrm>
          <a:prstGeom prst="rect">
            <a:avLst/>
          </a:prstGeom>
        </p:spPr>
        <p:txBody>
          <a:bodyPr lIns="38100" tIns="38100" rIns="38100" bIns="38100" anchor="t" anchorCtr="0">
            <a:noAutofit/>
          </a:bodyPr>
          <a:lstStyle/>
          <a:p>
            <a:pPr marL="0" marR="0" indent="0" algn="ctr">
              <a:lnSpc>
                <a:spcPct val="120075"/>
              </a:lnSpc>
              <a:spcBef>
                <a:spcPts val="0"/>
              </a:spcBef>
              <a:spcAft>
                <a:spcPts val="0"/>
              </a:spcAft>
              <a:buNone/>
            </a:pPr>
            <a:r>
              <a:rPr lang="en-US" sz="7333">
                <a:solidFill>
                  <a:srgbClr val="1D3D97"/>
                </a:solidFill>
                <a:latin typeface="Arial"/>
                <a:ea typeface="Arial"/>
                <a:cs typeface="Arial"/>
                <a:sym typeface="Arial"/>
              </a:rPr>
              <a:t>motel</a:t>
            </a:r>
          </a:p>
        </p:txBody>
      </p:sp>
      <p:sp>
        <p:nvSpPr>
          <p:cNvPr id="460" name="Shape 460"/>
          <p:cNvSpPr txBox="1"/>
          <p:nvPr/>
        </p:nvSpPr>
        <p:spPr>
          <a:xfrm>
            <a:off x="1626300" y="5893150"/>
            <a:ext cx="7932550" cy="686499"/>
          </a:xfrm>
          <a:prstGeom prst="rect">
            <a:avLst/>
          </a:prstGeom>
        </p:spPr>
        <p:txBody>
          <a:bodyPr lIns="38100" tIns="38100" rIns="38100" bIns="38100" anchor="t" anchorCtr="0">
            <a:noAutofit/>
          </a:bodyPr>
          <a:lstStyle/>
          <a:p>
            <a:pPr marL="0" marR="0" indent="0" algn="l">
              <a:lnSpc>
                <a:spcPct val="120138"/>
              </a:lnSpc>
              <a:spcBef>
                <a:spcPts val="0"/>
              </a:spcBef>
              <a:spcAft>
                <a:spcPts val="0"/>
              </a:spcAft>
              <a:buNone/>
            </a:pPr>
            <a:r>
              <a:rPr lang="en-US" sz="4000">
                <a:solidFill>
                  <a:srgbClr val="000000"/>
                </a:solidFill>
                <a:latin typeface="Arial"/>
                <a:ea typeface="Arial"/>
                <a:cs typeface="Arial"/>
                <a:sym typeface="Arial"/>
              </a:rPr>
              <a:t>One consonant (guardian) goes on</a:t>
            </a:r>
          </a:p>
        </p:txBody>
      </p:sp>
      <p:sp>
        <p:nvSpPr>
          <p:cNvPr id="461" name="Shape 461"/>
          <p:cNvSpPr/>
          <p:nvPr/>
        </p:nvSpPr>
        <p:spPr>
          <a:xfrm>
            <a:off x="5619750" y="3492475"/>
            <a:ext cx="476250" cy="148149"/>
          </a:xfrm>
          <a:prstGeom prst="rect">
            <a:avLst/>
          </a:prstGeom>
          <a:blipFill>
            <a:blip r:embed="rId4"/>
            <a:stretch>
              <a:fillRect/>
            </a:stretch>
          </a:blipFill>
        </p:spPr>
      </p:sp>
      <p:sp>
        <p:nvSpPr>
          <p:cNvPr id="462" name="Shape 462"/>
          <p:cNvSpPr txBox="1"/>
          <p:nvPr/>
        </p:nvSpPr>
        <p:spPr>
          <a:xfrm>
            <a:off x="4589625" y="4347975"/>
            <a:ext cx="1056899" cy="483649"/>
          </a:xfrm>
          <a:prstGeom prst="rect">
            <a:avLst/>
          </a:prstGeom>
        </p:spPr>
        <p:txBody>
          <a:bodyPr lIns="38100" tIns="38100" rIns="38100" bIns="38100" anchor="t" anchorCtr="0">
            <a:noAutofit/>
          </a:bodyPr>
          <a:lstStyle/>
          <a:p>
            <a:pPr marL="0" marR="0" indent="0" algn="ctr">
              <a:lnSpc>
                <a:spcPct val="119791"/>
              </a:lnSpc>
              <a:spcBef>
                <a:spcPts val="0"/>
              </a:spcBef>
              <a:spcAft>
                <a:spcPts val="0"/>
              </a:spcAft>
              <a:buNone/>
            </a:pPr>
            <a:r>
              <a:rPr lang="en-US" sz="2666">
                <a:solidFill>
                  <a:srgbClr val="993300"/>
                </a:solidFill>
                <a:latin typeface="Arial"/>
                <a:ea typeface="Arial"/>
                <a:cs typeface="Arial"/>
                <a:sym typeface="Arial"/>
              </a:rPr>
              <a:t>X</a:t>
            </a:r>
          </a:p>
        </p:txBody>
      </p:sp>
      <p:sp>
        <p:nvSpPr>
          <p:cNvPr id="463" name="Shape 463"/>
          <p:cNvSpPr txBox="1"/>
          <p:nvPr/>
        </p:nvSpPr>
        <p:spPr>
          <a:xfrm>
            <a:off x="5774950" y="4347975"/>
            <a:ext cx="301975" cy="483649"/>
          </a:xfrm>
          <a:prstGeom prst="rect">
            <a:avLst/>
          </a:prstGeom>
        </p:spPr>
        <p:txBody>
          <a:bodyPr lIns="38100" tIns="38100" rIns="38100" bIns="38100" anchor="t" anchorCtr="0">
            <a:noAutofit/>
          </a:bodyPr>
          <a:lstStyle/>
          <a:p>
            <a:pPr marL="0" marR="0" indent="0" algn="ctr">
              <a:lnSpc>
                <a:spcPct val="119791"/>
              </a:lnSpc>
              <a:spcBef>
                <a:spcPts val="0"/>
              </a:spcBef>
              <a:spcAft>
                <a:spcPts val="0"/>
              </a:spcAft>
              <a:buNone/>
            </a:pPr>
            <a:r>
              <a:rPr lang="en-US" sz="2666">
                <a:solidFill>
                  <a:srgbClr val="993300"/>
                </a:solidFill>
                <a:latin typeface="Arial"/>
                <a:ea typeface="Arial"/>
                <a:cs typeface="Arial"/>
                <a:sym typeface="Arial"/>
              </a:rPr>
              <a:t>X</a:t>
            </a:r>
          </a:p>
        </p:txBody>
      </p:sp>
      <p:sp>
        <p:nvSpPr>
          <p:cNvPr id="464" name="Shape 464"/>
          <p:cNvSpPr/>
          <p:nvPr/>
        </p:nvSpPr>
        <p:spPr>
          <a:xfrm>
            <a:off x="4095750" y="3111475"/>
            <a:ext cx="1259399" cy="1905000"/>
          </a:xfrm>
          <a:prstGeom prst="rect">
            <a:avLst/>
          </a:prstGeom>
          <a:blipFill>
            <a:blip r:embed="rId5"/>
            <a:stretch>
              <a:fillRect/>
            </a:stretch>
          </a:blipFill>
        </p:spPr>
      </p:sp>
      <p:sp>
        <p:nvSpPr>
          <p:cNvPr id="465" name="Shape 465"/>
          <p:cNvSpPr/>
          <p:nvPr/>
        </p:nvSpPr>
        <p:spPr>
          <a:xfrm>
            <a:off x="5334000" y="3111475"/>
            <a:ext cx="1121825" cy="1905000"/>
          </a:xfrm>
          <a:prstGeom prst="rect">
            <a:avLst/>
          </a:prstGeom>
          <a:blipFill>
            <a:blip r:embed="rId6"/>
            <a:stretch>
              <a:fillRect/>
            </a:stretch>
          </a:blipFill>
        </p:spPr>
      </p:sp>
      <p:sp>
        <p:nvSpPr>
          <p:cNvPr id="466" name="Shape 466"/>
          <p:cNvSpPr/>
          <p:nvPr/>
        </p:nvSpPr>
        <p:spPr>
          <a:xfrm>
            <a:off x="0" y="0"/>
            <a:ext cx="931325" cy="7620000"/>
          </a:xfrm>
          <a:prstGeom prst="rect">
            <a:avLst/>
          </a:prstGeom>
          <a:blipFill>
            <a:blip r:embed="rId7"/>
            <a:stretch>
              <a:fillRect/>
            </a:stretch>
          </a:blipFill>
        </p:spPr>
      </p:sp>
      <p:sp>
        <p:nvSpPr>
          <p:cNvPr id="467" name="Shape 467"/>
          <p:cNvSpPr/>
          <p:nvPr/>
        </p:nvSpPr>
        <p:spPr>
          <a:xfrm>
            <a:off x="931325" y="1502825"/>
            <a:ext cx="8466649" cy="42325"/>
          </a:xfrm>
          <a:prstGeom prst="rect">
            <a:avLst/>
          </a:prstGeom>
          <a:blipFill>
            <a:blip r:embed="rId8"/>
            <a:stretch>
              <a:fillRect/>
            </a:stretch>
          </a:blipFill>
        </p:spPr>
      </p:sp>
      <p:sp>
        <p:nvSpPr>
          <p:cNvPr id="468" name="Shape 468"/>
          <p:cNvSpPr txBox="1"/>
          <p:nvPr/>
        </p:nvSpPr>
        <p:spPr>
          <a:xfrm>
            <a:off x="1372300" y="541500"/>
            <a:ext cx="5798249" cy="922850"/>
          </a:xfrm>
          <a:prstGeom prst="rect">
            <a:avLst/>
          </a:prstGeom>
        </p:spPr>
        <p:txBody>
          <a:bodyPr lIns="38100" tIns="38100" rIns="38100" bIns="38100" anchor="t" anchorCtr="0">
            <a:noAutofit/>
          </a:bodyPr>
          <a:lstStyle/>
          <a:p>
            <a:pPr marL="0" marR="0" indent="0" algn="l">
              <a:lnSpc>
                <a:spcPct val="120000"/>
              </a:lnSpc>
              <a:spcBef>
                <a:spcPts val="0"/>
              </a:spcBef>
              <a:spcAft>
                <a:spcPts val="0"/>
              </a:spcAft>
              <a:buNone/>
            </a:pPr>
            <a:r>
              <a:rPr lang="en-US" sz="5555" i="1">
                <a:solidFill>
                  <a:srgbClr val="12195C"/>
                </a:solidFill>
                <a:latin typeface="Arial"/>
                <a:ea typeface="Arial"/>
                <a:cs typeface="Arial"/>
                <a:sym typeface="Arial"/>
              </a:rPr>
              <a:t>Decoding Skill #1</a:t>
            </a:r>
          </a:p>
        </p:txBody>
      </p:sp>
      <p:sp>
        <p:nvSpPr>
          <p:cNvPr id="469" name="Shape 469"/>
          <p:cNvSpPr/>
          <p:nvPr/>
        </p:nvSpPr>
        <p:spPr>
          <a:xfrm>
            <a:off x="4910650" y="3534825"/>
            <a:ext cx="338650" cy="42325"/>
          </a:xfrm>
          <a:prstGeom prst="rect">
            <a:avLst/>
          </a:prstGeom>
          <a:blipFill>
            <a:blip r:embed="rId9"/>
            <a:stretch>
              <a:fillRect/>
            </a:stretch>
          </a:blipFill>
        </p:spPr>
      </p:sp>
    </p:spTree>
  </p:cSld>
  <p:clrMapOvr>
    <a:masterClrMapping/>
  </p:clrMapOvr>
  <p:transition spd="slow">
    <p:cu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473"/>
        <p:cNvGrpSpPr/>
        <p:nvPr/>
      </p:nvGrpSpPr>
      <p:grpSpPr>
        <a:xfrm>
          <a:off x="0" y="0"/>
          <a:ext cx="0" cy="0"/>
          <a:chOff x="0" y="0"/>
          <a:chExt cx="0" cy="0"/>
        </a:xfrm>
      </p:grpSpPr>
      <p:sp>
        <p:nvSpPr>
          <p:cNvPr id="474" name="Shape 474"/>
          <p:cNvSpPr txBox="1"/>
          <p:nvPr/>
        </p:nvSpPr>
        <p:spPr>
          <a:xfrm>
            <a:off x="2811625" y="3353150"/>
            <a:ext cx="4988625" cy="1194499"/>
          </a:xfrm>
          <a:prstGeom prst="rect">
            <a:avLst/>
          </a:prstGeom>
        </p:spPr>
        <p:txBody>
          <a:bodyPr lIns="38100" tIns="38100" rIns="38100" bIns="38100" anchor="t" anchorCtr="0">
            <a:noAutofit/>
          </a:bodyPr>
          <a:lstStyle/>
          <a:p>
            <a:pPr marL="0" marR="0" indent="0" algn="ctr">
              <a:lnSpc>
                <a:spcPct val="120075"/>
              </a:lnSpc>
              <a:spcBef>
                <a:spcPts val="0"/>
              </a:spcBef>
              <a:spcAft>
                <a:spcPts val="0"/>
              </a:spcAft>
              <a:buNone/>
            </a:pPr>
            <a:r>
              <a:rPr lang="en-US" sz="7333">
                <a:solidFill>
                  <a:srgbClr val="1D3D97"/>
                </a:solidFill>
                <a:latin typeface="Arial"/>
                <a:ea typeface="Arial"/>
                <a:cs typeface="Arial"/>
                <a:sym typeface="Arial"/>
              </a:rPr>
              <a:t>provide</a:t>
            </a:r>
          </a:p>
        </p:txBody>
      </p:sp>
      <p:sp>
        <p:nvSpPr>
          <p:cNvPr id="475" name="Shape 475"/>
          <p:cNvSpPr/>
          <p:nvPr/>
        </p:nvSpPr>
        <p:spPr>
          <a:xfrm>
            <a:off x="7154325" y="52900"/>
            <a:ext cx="3005650" cy="1471074"/>
          </a:xfrm>
          <a:prstGeom prst="rect">
            <a:avLst/>
          </a:prstGeom>
          <a:blipFill>
            <a:blip r:embed="rId3"/>
            <a:stretch>
              <a:fillRect/>
            </a:stretch>
          </a:blipFill>
        </p:spPr>
      </p:sp>
      <p:sp>
        <p:nvSpPr>
          <p:cNvPr id="476" name="Shape 476"/>
          <p:cNvSpPr/>
          <p:nvPr/>
        </p:nvSpPr>
        <p:spPr>
          <a:xfrm>
            <a:off x="3545400" y="3111475"/>
            <a:ext cx="1555750" cy="1820324"/>
          </a:xfrm>
          <a:prstGeom prst="rect">
            <a:avLst/>
          </a:prstGeom>
          <a:blipFill>
            <a:blip r:embed="rId4"/>
            <a:stretch>
              <a:fillRect/>
            </a:stretch>
          </a:blipFill>
        </p:spPr>
      </p:sp>
      <p:sp>
        <p:nvSpPr>
          <p:cNvPr id="477" name="Shape 477"/>
          <p:cNvSpPr/>
          <p:nvPr/>
        </p:nvSpPr>
        <p:spPr>
          <a:xfrm>
            <a:off x="3810000" y="4466150"/>
            <a:ext cx="677325" cy="169325"/>
          </a:xfrm>
          <a:prstGeom prst="rect">
            <a:avLst/>
          </a:prstGeom>
          <a:blipFill>
            <a:blip r:embed="rId5"/>
            <a:stretch>
              <a:fillRect/>
            </a:stretch>
          </a:blipFill>
        </p:spPr>
      </p:sp>
      <p:sp>
        <p:nvSpPr>
          <p:cNvPr id="478" name="Shape 478"/>
          <p:cNvSpPr txBox="1"/>
          <p:nvPr/>
        </p:nvSpPr>
        <p:spPr>
          <a:xfrm>
            <a:off x="4504950" y="4268600"/>
            <a:ext cx="555974" cy="483649"/>
          </a:xfrm>
          <a:prstGeom prst="rect">
            <a:avLst/>
          </a:prstGeom>
        </p:spPr>
        <p:txBody>
          <a:bodyPr lIns="38100" tIns="38100" rIns="38100" bIns="38100" anchor="t" anchorCtr="0">
            <a:noAutofit/>
          </a:bodyPr>
          <a:lstStyle/>
          <a:p>
            <a:pPr marL="0" marR="0" indent="0" algn="l">
              <a:lnSpc>
                <a:spcPct val="119791"/>
              </a:lnSpc>
              <a:spcBef>
                <a:spcPts val="0"/>
              </a:spcBef>
              <a:spcAft>
                <a:spcPts val="0"/>
              </a:spcAft>
              <a:buNone/>
            </a:pPr>
            <a:r>
              <a:rPr lang="en-US" sz="2666">
                <a:solidFill>
                  <a:srgbClr val="A22A29"/>
                </a:solidFill>
                <a:latin typeface="Arial"/>
                <a:ea typeface="Arial"/>
                <a:cs typeface="Arial"/>
                <a:sym typeface="Arial"/>
              </a:rPr>
              <a:t>X</a:t>
            </a:r>
          </a:p>
        </p:txBody>
      </p:sp>
      <p:sp>
        <p:nvSpPr>
          <p:cNvPr id="479" name="Shape 479"/>
          <p:cNvSpPr/>
          <p:nvPr/>
        </p:nvSpPr>
        <p:spPr>
          <a:xfrm>
            <a:off x="4656650" y="3534825"/>
            <a:ext cx="338650" cy="42325"/>
          </a:xfrm>
          <a:prstGeom prst="rect">
            <a:avLst/>
          </a:prstGeom>
          <a:blipFill>
            <a:blip r:embed="rId6"/>
            <a:stretch>
              <a:fillRect/>
            </a:stretch>
          </a:blipFill>
        </p:spPr>
      </p:sp>
      <p:sp>
        <p:nvSpPr>
          <p:cNvPr id="480" name="Shape 480"/>
          <p:cNvSpPr txBox="1"/>
          <p:nvPr/>
        </p:nvSpPr>
        <p:spPr>
          <a:xfrm>
            <a:off x="5344575" y="4268600"/>
            <a:ext cx="555974" cy="483649"/>
          </a:xfrm>
          <a:prstGeom prst="rect">
            <a:avLst/>
          </a:prstGeom>
        </p:spPr>
        <p:txBody>
          <a:bodyPr lIns="38100" tIns="38100" rIns="38100" bIns="38100" anchor="t" anchorCtr="0">
            <a:noAutofit/>
          </a:bodyPr>
          <a:lstStyle/>
          <a:p>
            <a:pPr marL="0" marR="0" indent="0" algn="l">
              <a:lnSpc>
                <a:spcPct val="119791"/>
              </a:lnSpc>
              <a:spcBef>
                <a:spcPts val="0"/>
              </a:spcBef>
              <a:spcAft>
                <a:spcPts val="0"/>
              </a:spcAft>
              <a:buNone/>
            </a:pPr>
            <a:r>
              <a:rPr lang="en-US" sz="2666">
                <a:solidFill>
                  <a:srgbClr val="A22A29"/>
                </a:solidFill>
                <a:latin typeface="Arial"/>
                <a:ea typeface="Arial"/>
                <a:cs typeface="Arial"/>
                <a:sym typeface="Arial"/>
              </a:rPr>
              <a:t>X</a:t>
            </a:r>
          </a:p>
        </p:txBody>
      </p:sp>
      <p:sp>
        <p:nvSpPr>
          <p:cNvPr id="481" name="Shape 481"/>
          <p:cNvSpPr txBox="1"/>
          <p:nvPr/>
        </p:nvSpPr>
        <p:spPr>
          <a:xfrm>
            <a:off x="6198300" y="4268600"/>
            <a:ext cx="555974" cy="483649"/>
          </a:xfrm>
          <a:prstGeom prst="rect">
            <a:avLst/>
          </a:prstGeom>
        </p:spPr>
        <p:txBody>
          <a:bodyPr lIns="38100" tIns="38100" rIns="38100" bIns="38100" anchor="t" anchorCtr="0">
            <a:noAutofit/>
          </a:bodyPr>
          <a:lstStyle/>
          <a:p>
            <a:pPr marL="0" marR="0" indent="0" algn="l">
              <a:lnSpc>
                <a:spcPct val="119791"/>
              </a:lnSpc>
              <a:spcBef>
                <a:spcPts val="0"/>
              </a:spcBef>
              <a:spcAft>
                <a:spcPts val="0"/>
              </a:spcAft>
              <a:buNone/>
            </a:pPr>
            <a:r>
              <a:rPr lang="en-US" sz="2666">
                <a:solidFill>
                  <a:srgbClr val="A22A29"/>
                </a:solidFill>
                <a:latin typeface="Arial"/>
                <a:ea typeface="Arial"/>
                <a:cs typeface="Arial"/>
                <a:sym typeface="Arial"/>
              </a:rPr>
              <a:t>X</a:t>
            </a:r>
          </a:p>
        </p:txBody>
      </p:sp>
      <p:sp>
        <p:nvSpPr>
          <p:cNvPr id="482" name="Shape 482"/>
          <p:cNvSpPr/>
          <p:nvPr/>
        </p:nvSpPr>
        <p:spPr>
          <a:xfrm>
            <a:off x="5058825" y="3111475"/>
            <a:ext cx="1820324" cy="1820324"/>
          </a:xfrm>
          <a:prstGeom prst="rect">
            <a:avLst/>
          </a:prstGeom>
          <a:blipFill>
            <a:blip r:embed="rId7"/>
            <a:stretch>
              <a:fillRect/>
            </a:stretch>
          </a:blipFill>
        </p:spPr>
      </p:sp>
      <p:sp>
        <p:nvSpPr>
          <p:cNvPr id="483" name="Shape 483"/>
          <p:cNvSpPr/>
          <p:nvPr/>
        </p:nvSpPr>
        <p:spPr>
          <a:xfrm>
            <a:off x="6487575" y="3386650"/>
            <a:ext cx="31750" cy="1439324"/>
          </a:xfrm>
          <a:prstGeom prst="rect">
            <a:avLst/>
          </a:prstGeom>
          <a:blipFill>
            <a:blip r:embed="rId8"/>
            <a:stretch>
              <a:fillRect/>
            </a:stretch>
          </a:blipFill>
        </p:spPr>
      </p:sp>
      <p:sp>
        <p:nvSpPr>
          <p:cNvPr id="484" name="Shape 484"/>
          <p:cNvSpPr/>
          <p:nvPr/>
        </p:nvSpPr>
        <p:spPr>
          <a:xfrm>
            <a:off x="0" y="0"/>
            <a:ext cx="931325" cy="7620000"/>
          </a:xfrm>
          <a:prstGeom prst="rect">
            <a:avLst/>
          </a:prstGeom>
          <a:blipFill>
            <a:blip r:embed="rId9"/>
            <a:stretch>
              <a:fillRect/>
            </a:stretch>
          </a:blipFill>
        </p:spPr>
      </p:sp>
      <p:sp>
        <p:nvSpPr>
          <p:cNvPr id="485" name="Shape 485"/>
          <p:cNvSpPr/>
          <p:nvPr/>
        </p:nvSpPr>
        <p:spPr>
          <a:xfrm>
            <a:off x="931325" y="1502825"/>
            <a:ext cx="8466649" cy="42325"/>
          </a:xfrm>
          <a:prstGeom prst="rect">
            <a:avLst/>
          </a:prstGeom>
          <a:blipFill>
            <a:blip r:embed="rId10"/>
            <a:stretch>
              <a:fillRect/>
            </a:stretch>
          </a:blipFill>
        </p:spPr>
      </p:sp>
      <p:sp>
        <p:nvSpPr>
          <p:cNvPr id="486" name="Shape 486"/>
          <p:cNvSpPr txBox="1"/>
          <p:nvPr/>
        </p:nvSpPr>
        <p:spPr>
          <a:xfrm>
            <a:off x="1372300" y="541500"/>
            <a:ext cx="5798249" cy="922850"/>
          </a:xfrm>
          <a:prstGeom prst="rect">
            <a:avLst/>
          </a:prstGeom>
        </p:spPr>
        <p:txBody>
          <a:bodyPr lIns="38100" tIns="38100" rIns="38100" bIns="38100" anchor="t" anchorCtr="0">
            <a:noAutofit/>
          </a:bodyPr>
          <a:lstStyle/>
          <a:p>
            <a:pPr marL="0" marR="0" indent="0" algn="l">
              <a:lnSpc>
                <a:spcPct val="120000"/>
              </a:lnSpc>
              <a:spcBef>
                <a:spcPts val="0"/>
              </a:spcBef>
              <a:spcAft>
                <a:spcPts val="0"/>
              </a:spcAft>
              <a:buNone/>
            </a:pPr>
            <a:r>
              <a:rPr lang="en-US" sz="5555" i="1">
                <a:solidFill>
                  <a:srgbClr val="12195C"/>
                </a:solidFill>
                <a:latin typeface="Arial"/>
                <a:ea typeface="Arial"/>
                <a:cs typeface="Arial"/>
                <a:sym typeface="Arial"/>
              </a:rPr>
              <a:t>Decoding Skill #1</a:t>
            </a:r>
          </a:p>
        </p:txBody>
      </p:sp>
      <p:sp>
        <p:nvSpPr>
          <p:cNvPr id="487" name="Shape 487"/>
          <p:cNvSpPr txBox="1"/>
          <p:nvPr/>
        </p:nvSpPr>
        <p:spPr>
          <a:xfrm>
            <a:off x="1626300" y="5893150"/>
            <a:ext cx="7932550" cy="686499"/>
          </a:xfrm>
          <a:prstGeom prst="rect">
            <a:avLst/>
          </a:prstGeom>
        </p:spPr>
        <p:txBody>
          <a:bodyPr lIns="38100" tIns="38100" rIns="38100" bIns="38100" anchor="t" anchorCtr="0">
            <a:noAutofit/>
          </a:bodyPr>
          <a:lstStyle/>
          <a:p>
            <a:pPr marL="0" marR="0" indent="0" algn="l">
              <a:lnSpc>
                <a:spcPct val="120138"/>
              </a:lnSpc>
              <a:spcBef>
                <a:spcPts val="0"/>
              </a:spcBef>
              <a:spcAft>
                <a:spcPts val="0"/>
              </a:spcAft>
              <a:buNone/>
            </a:pPr>
            <a:r>
              <a:rPr lang="en-US" sz="4000">
                <a:solidFill>
                  <a:srgbClr val="000000"/>
                </a:solidFill>
                <a:latin typeface="Arial"/>
                <a:ea typeface="Arial"/>
                <a:cs typeface="Arial"/>
                <a:sym typeface="Arial"/>
              </a:rPr>
              <a:t>One consonant (guardian) goes on</a:t>
            </a:r>
          </a:p>
        </p:txBody>
      </p:sp>
      <p:sp>
        <p:nvSpPr>
          <p:cNvPr id="488" name="Shape 488"/>
          <p:cNvSpPr/>
          <p:nvPr/>
        </p:nvSpPr>
        <p:spPr>
          <a:xfrm>
            <a:off x="5503325" y="3450150"/>
            <a:ext cx="338650" cy="42325"/>
          </a:xfrm>
          <a:prstGeom prst="rect">
            <a:avLst/>
          </a:prstGeom>
          <a:blipFill>
            <a:blip r:embed="rId6"/>
            <a:stretch>
              <a:fillRect/>
            </a:stretch>
          </a:blipFill>
        </p:spPr>
      </p:sp>
    </p:spTree>
  </p:cSld>
  <p:clrMapOvr>
    <a:masterClrMapping/>
  </p:clrMapOvr>
  <p:transition spd="slow">
    <p:cut/>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492"/>
        <p:cNvGrpSpPr/>
        <p:nvPr/>
      </p:nvGrpSpPr>
      <p:grpSpPr>
        <a:xfrm>
          <a:off x="0" y="0"/>
          <a:ext cx="0" cy="0"/>
          <a:chOff x="0" y="0"/>
          <a:chExt cx="0" cy="0"/>
        </a:xfrm>
      </p:grpSpPr>
      <p:sp>
        <p:nvSpPr>
          <p:cNvPr id="493" name="Shape 493"/>
          <p:cNvSpPr/>
          <p:nvPr/>
        </p:nvSpPr>
        <p:spPr>
          <a:xfrm>
            <a:off x="7154325" y="52900"/>
            <a:ext cx="3005650" cy="1471074"/>
          </a:xfrm>
          <a:prstGeom prst="rect">
            <a:avLst/>
          </a:prstGeom>
          <a:blipFill>
            <a:blip r:embed="rId3"/>
            <a:stretch>
              <a:fillRect/>
            </a:stretch>
          </a:blipFill>
        </p:spPr>
      </p:sp>
      <p:sp>
        <p:nvSpPr>
          <p:cNvPr id="494" name="Shape 494"/>
          <p:cNvSpPr txBox="1">
            <a:spLocks noGrp="1"/>
          </p:cNvSpPr>
          <p:nvPr>
            <p:ph type="title"/>
          </p:nvPr>
        </p:nvSpPr>
        <p:spPr>
          <a:xfrm>
            <a:off x="1372300" y="559150"/>
            <a:ext cx="7660900" cy="1303187"/>
          </a:xfrm>
          <a:prstGeom prst="rect">
            <a:avLst/>
          </a:prstGeom>
        </p:spPr>
        <p:txBody>
          <a:bodyPr lIns="38100" tIns="38100" rIns="38100" bIns="38100" anchor="ctr" anchorCtr="0">
            <a:noAutofit/>
          </a:bodyPr>
          <a:lstStyle/>
          <a:p>
            <a:pPr marL="0" marR="0" indent="0" algn="ctr">
              <a:lnSpc>
                <a:spcPct val="120039"/>
              </a:lnSpc>
              <a:spcBef>
                <a:spcPts val="0"/>
              </a:spcBef>
              <a:spcAft>
                <a:spcPts val="0"/>
              </a:spcAft>
              <a:buNone/>
            </a:pPr>
            <a:r>
              <a:rPr lang="en-US" sz="7000" i="1">
                <a:solidFill>
                  <a:srgbClr val="12195C"/>
                </a:solidFill>
                <a:latin typeface="Arial"/>
                <a:ea typeface="Arial"/>
                <a:cs typeface="Arial"/>
                <a:sym typeface="Arial"/>
              </a:rPr>
              <a:t>Decoding Skill #2</a:t>
            </a:r>
          </a:p>
        </p:txBody>
      </p:sp>
      <p:sp>
        <p:nvSpPr>
          <p:cNvPr id="495" name="Shape 495"/>
          <p:cNvSpPr txBox="1"/>
          <p:nvPr/>
        </p:nvSpPr>
        <p:spPr>
          <a:xfrm>
            <a:off x="3575400" y="3356675"/>
            <a:ext cx="3782124" cy="1346174"/>
          </a:xfrm>
          <a:prstGeom prst="rect">
            <a:avLst/>
          </a:prstGeom>
        </p:spPr>
        <p:txBody>
          <a:bodyPr lIns="38100" tIns="38100" rIns="38100" bIns="38100" anchor="t" anchorCtr="0">
            <a:noAutofit/>
          </a:bodyPr>
          <a:lstStyle/>
          <a:p>
            <a:pPr marL="0" marR="0" indent="0" algn="ctr">
              <a:lnSpc>
                <a:spcPct val="120000"/>
              </a:lnSpc>
              <a:spcBef>
                <a:spcPts val="0"/>
              </a:spcBef>
              <a:spcAft>
                <a:spcPts val="0"/>
              </a:spcAft>
              <a:buNone/>
            </a:pPr>
            <a:r>
              <a:rPr lang="en-US" sz="8333">
                <a:solidFill>
                  <a:srgbClr val="1D3D97"/>
                </a:solidFill>
                <a:latin typeface="Arial"/>
                <a:ea typeface="Arial"/>
                <a:cs typeface="Arial"/>
                <a:sym typeface="Arial"/>
              </a:rPr>
              <a:t>campus</a:t>
            </a:r>
          </a:p>
        </p:txBody>
      </p:sp>
      <p:sp>
        <p:nvSpPr>
          <p:cNvPr id="496" name="Shape 496"/>
          <p:cNvSpPr/>
          <p:nvPr/>
        </p:nvSpPr>
        <p:spPr>
          <a:xfrm>
            <a:off x="3450150" y="3291400"/>
            <a:ext cx="2106075" cy="1640400"/>
          </a:xfrm>
          <a:prstGeom prst="rect">
            <a:avLst/>
          </a:prstGeom>
          <a:blipFill>
            <a:blip r:embed="rId4"/>
            <a:stretch>
              <a:fillRect/>
            </a:stretch>
          </a:blipFill>
        </p:spPr>
      </p:sp>
      <p:sp>
        <p:nvSpPr>
          <p:cNvPr id="497" name="Shape 497"/>
          <p:cNvSpPr txBox="1"/>
          <p:nvPr/>
        </p:nvSpPr>
        <p:spPr>
          <a:xfrm>
            <a:off x="4065750" y="4453800"/>
            <a:ext cx="555974" cy="483649"/>
          </a:xfrm>
          <a:prstGeom prst="rect">
            <a:avLst/>
          </a:prstGeom>
        </p:spPr>
        <p:txBody>
          <a:bodyPr lIns="38100" tIns="38100" rIns="38100" bIns="38100" anchor="t" anchorCtr="0">
            <a:noAutofit/>
          </a:bodyPr>
          <a:lstStyle/>
          <a:p>
            <a:pPr marL="0" marR="0" indent="0" algn="l">
              <a:lnSpc>
                <a:spcPct val="119791"/>
              </a:lnSpc>
              <a:spcBef>
                <a:spcPts val="0"/>
              </a:spcBef>
              <a:spcAft>
                <a:spcPts val="0"/>
              </a:spcAft>
              <a:buNone/>
            </a:pPr>
            <a:r>
              <a:rPr lang="en-US" sz="2666">
                <a:solidFill>
                  <a:srgbClr val="A22A29"/>
                </a:solidFill>
                <a:latin typeface="Arial"/>
                <a:ea typeface="Arial"/>
                <a:cs typeface="Arial"/>
                <a:sym typeface="Arial"/>
              </a:rPr>
              <a:t>X</a:t>
            </a:r>
          </a:p>
        </p:txBody>
      </p:sp>
      <p:sp>
        <p:nvSpPr>
          <p:cNvPr id="498" name="Shape 498"/>
          <p:cNvSpPr/>
          <p:nvPr/>
        </p:nvSpPr>
        <p:spPr>
          <a:xfrm>
            <a:off x="6096000" y="3481900"/>
            <a:ext cx="751400" cy="222250"/>
          </a:xfrm>
          <a:prstGeom prst="rect">
            <a:avLst/>
          </a:prstGeom>
          <a:blipFill>
            <a:blip r:embed="rId5"/>
            <a:stretch>
              <a:fillRect/>
            </a:stretch>
          </a:blipFill>
        </p:spPr>
      </p:sp>
      <p:sp>
        <p:nvSpPr>
          <p:cNvPr id="499" name="Shape 499"/>
          <p:cNvSpPr/>
          <p:nvPr/>
        </p:nvSpPr>
        <p:spPr>
          <a:xfrm>
            <a:off x="4042825" y="3524250"/>
            <a:ext cx="751400" cy="232824"/>
          </a:xfrm>
          <a:prstGeom prst="rect">
            <a:avLst/>
          </a:prstGeom>
          <a:blipFill>
            <a:blip r:embed="rId6"/>
            <a:stretch>
              <a:fillRect/>
            </a:stretch>
          </a:blipFill>
        </p:spPr>
      </p:sp>
      <p:sp>
        <p:nvSpPr>
          <p:cNvPr id="500" name="Shape 500"/>
          <p:cNvSpPr txBox="1"/>
          <p:nvPr/>
        </p:nvSpPr>
        <p:spPr>
          <a:xfrm>
            <a:off x="6175375" y="4453800"/>
            <a:ext cx="555974" cy="483649"/>
          </a:xfrm>
          <a:prstGeom prst="rect">
            <a:avLst/>
          </a:prstGeom>
        </p:spPr>
        <p:txBody>
          <a:bodyPr lIns="38100" tIns="38100" rIns="38100" bIns="38100" anchor="t" anchorCtr="0">
            <a:noAutofit/>
          </a:bodyPr>
          <a:lstStyle/>
          <a:p>
            <a:pPr marL="0" marR="0" indent="0" algn="l">
              <a:lnSpc>
                <a:spcPct val="119791"/>
              </a:lnSpc>
              <a:spcBef>
                <a:spcPts val="0"/>
              </a:spcBef>
              <a:spcAft>
                <a:spcPts val="0"/>
              </a:spcAft>
              <a:buNone/>
            </a:pPr>
            <a:r>
              <a:rPr lang="en-US" sz="2666">
                <a:solidFill>
                  <a:srgbClr val="A22A29"/>
                </a:solidFill>
                <a:latin typeface="Arial"/>
                <a:ea typeface="Arial"/>
                <a:cs typeface="Arial"/>
                <a:sym typeface="Arial"/>
              </a:rPr>
              <a:t>X</a:t>
            </a:r>
          </a:p>
        </p:txBody>
      </p:sp>
      <p:sp>
        <p:nvSpPr>
          <p:cNvPr id="501" name="Shape 501"/>
          <p:cNvSpPr/>
          <p:nvPr/>
        </p:nvSpPr>
        <p:spPr>
          <a:xfrm>
            <a:off x="5513900" y="3291400"/>
            <a:ext cx="1883824" cy="1640400"/>
          </a:xfrm>
          <a:prstGeom prst="rect">
            <a:avLst/>
          </a:prstGeom>
          <a:blipFill>
            <a:blip r:embed="rId7"/>
            <a:stretch>
              <a:fillRect/>
            </a:stretch>
          </a:blipFill>
        </p:spPr>
      </p:sp>
      <p:sp>
        <p:nvSpPr>
          <p:cNvPr id="502" name="Shape 502"/>
          <p:cNvSpPr txBox="1"/>
          <p:nvPr/>
        </p:nvSpPr>
        <p:spPr>
          <a:xfrm>
            <a:off x="1710950" y="5942525"/>
            <a:ext cx="7660900" cy="686499"/>
          </a:xfrm>
          <a:prstGeom prst="rect">
            <a:avLst/>
          </a:prstGeom>
        </p:spPr>
        <p:txBody>
          <a:bodyPr lIns="38100" tIns="38100" rIns="38100" bIns="38100" anchor="t" anchorCtr="0">
            <a:noAutofit/>
          </a:bodyPr>
          <a:lstStyle/>
          <a:p>
            <a:pPr marL="0" marR="0" indent="0" algn="l">
              <a:lnSpc>
                <a:spcPct val="120138"/>
              </a:lnSpc>
              <a:spcBef>
                <a:spcPts val="0"/>
              </a:spcBef>
              <a:spcAft>
                <a:spcPts val="0"/>
              </a:spcAft>
              <a:buNone/>
            </a:pPr>
            <a:r>
              <a:rPr lang="en-US" sz="4000">
                <a:solidFill>
                  <a:srgbClr val="000000"/>
                </a:solidFill>
                <a:latin typeface="Arial"/>
                <a:ea typeface="Arial"/>
                <a:cs typeface="Arial"/>
                <a:sym typeface="Arial"/>
              </a:rPr>
              <a:t>Two consonants (guardians) split</a:t>
            </a:r>
          </a:p>
        </p:txBody>
      </p:sp>
      <p:sp>
        <p:nvSpPr>
          <p:cNvPr id="503" name="Shape 503"/>
          <p:cNvSpPr/>
          <p:nvPr/>
        </p:nvSpPr>
        <p:spPr>
          <a:xfrm>
            <a:off x="0" y="0"/>
            <a:ext cx="931325" cy="7620000"/>
          </a:xfrm>
          <a:prstGeom prst="rect">
            <a:avLst/>
          </a:prstGeom>
          <a:blipFill>
            <a:blip r:embed="rId8"/>
            <a:stretch>
              <a:fillRect/>
            </a:stretch>
          </a:blipFill>
        </p:spPr>
      </p:sp>
      <p:sp>
        <p:nvSpPr>
          <p:cNvPr id="504" name="Shape 504"/>
          <p:cNvSpPr/>
          <p:nvPr/>
        </p:nvSpPr>
        <p:spPr>
          <a:xfrm>
            <a:off x="931325" y="1502825"/>
            <a:ext cx="8466649" cy="42325"/>
          </a:xfrm>
          <a:prstGeom prst="rect">
            <a:avLst/>
          </a:prstGeom>
          <a:blipFill>
            <a:blip r:embed="rId9"/>
            <a:stretch>
              <a:fillRect/>
            </a:stretch>
          </a:blipFill>
        </p:spPr>
      </p:sp>
    </p:spTree>
  </p:cSld>
  <p:clrMapOvr>
    <a:masterClrMapping/>
  </p:clrMapOvr>
  <p:transition spd="slow">
    <p:cut/>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508"/>
        <p:cNvGrpSpPr/>
        <p:nvPr/>
      </p:nvGrpSpPr>
      <p:grpSpPr>
        <a:xfrm>
          <a:off x="0" y="0"/>
          <a:ext cx="0" cy="0"/>
          <a:chOff x="0" y="0"/>
          <a:chExt cx="0" cy="0"/>
        </a:xfrm>
      </p:grpSpPr>
      <p:sp>
        <p:nvSpPr>
          <p:cNvPr id="509" name="Shape 509"/>
          <p:cNvSpPr/>
          <p:nvPr/>
        </p:nvSpPr>
        <p:spPr>
          <a:xfrm>
            <a:off x="0" y="0"/>
            <a:ext cx="931325" cy="7620000"/>
          </a:xfrm>
          <a:prstGeom prst="rect">
            <a:avLst/>
          </a:prstGeom>
          <a:blipFill>
            <a:blip r:embed="rId3"/>
            <a:stretch>
              <a:fillRect/>
            </a:stretch>
          </a:blipFill>
        </p:spPr>
      </p:sp>
      <p:sp>
        <p:nvSpPr>
          <p:cNvPr id="510" name="Shape 510"/>
          <p:cNvSpPr/>
          <p:nvPr/>
        </p:nvSpPr>
        <p:spPr>
          <a:xfrm>
            <a:off x="7154325" y="52900"/>
            <a:ext cx="3005650" cy="1471074"/>
          </a:xfrm>
          <a:prstGeom prst="rect">
            <a:avLst/>
          </a:prstGeom>
          <a:blipFill>
            <a:blip r:embed="rId4"/>
            <a:stretch>
              <a:fillRect/>
            </a:stretch>
          </a:blipFill>
        </p:spPr>
      </p:sp>
      <p:sp>
        <p:nvSpPr>
          <p:cNvPr id="511" name="Shape 511"/>
          <p:cNvSpPr txBox="1"/>
          <p:nvPr/>
        </p:nvSpPr>
        <p:spPr>
          <a:xfrm>
            <a:off x="4333875" y="3125600"/>
            <a:ext cx="2446850" cy="1295024"/>
          </a:xfrm>
          <a:prstGeom prst="rect">
            <a:avLst/>
          </a:prstGeom>
        </p:spPr>
        <p:txBody>
          <a:bodyPr lIns="38100" tIns="38100" rIns="38100" bIns="38100" anchor="t" anchorCtr="0">
            <a:noAutofit/>
          </a:bodyPr>
          <a:lstStyle/>
          <a:p>
            <a:pPr marL="0" marR="0" indent="0" algn="ctr">
              <a:lnSpc>
                <a:spcPct val="119965"/>
              </a:lnSpc>
              <a:spcBef>
                <a:spcPts val="0"/>
              </a:spcBef>
              <a:spcAft>
                <a:spcPts val="0"/>
              </a:spcAft>
              <a:buNone/>
            </a:pPr>
            <a:r>
              <a:rPr lang="en-US" sz="8000">
                <a:solidFill>
                  <a:srgbClr val="000066"/>
                </a:solidFill>
                <a:latin typeface="Arial"/>
                <a:ea typeface="Arial"/>
                <a:cs typeface="Arial"/>
                <a:sym typeface="Arial"/>
              </a:rPr>
              <a:t>brillig</a:t>
            </a:r>
          </a:p>
        </p:txBody>
      </p:sp>
      <p:sp>
        <p:nvSpPr>
          <p:cNvPr id="512" name="Shape 512"/>
          <p:cNvSpPr/>
          <p:nvPr/>
        </p:nvSpPr>
        <p:spPr>
          <a:xfrm>
            <a:off x="931325" y="1502825"/>
            <a:ext cx="8466649" cy="42325"/>
          </a:xfrm>
          <a:prstGeom prst="rect">
            <a:avLst/>
          </a:prstGeom>
          <a:blipFill>
            <a:blip r:embed="rId5"/>
            <a:stretch>
              <a:fillRect/>
            </a:stretch>
          </a:blipFill>
        </p:spPr>
      </p:sp>
      <p:sp>
        <p:nvSpPr>
          <p:cNvPr id="513" name="Shape 513"/>
          <p:cNvSpPr txBox="1"/>
          <p:nvPr/>
        </p:nvSpPr>
        <p:spPr>
          <a:xfrm>
            <a:off x="3152050" y="1947325"/>
            <a:ext cx="5706524" cy="617699"/>
          </a:xfrm>
          <a:prstGeom prst="rect">
            <a:avLst/>
          </a:prstGeom>
        </p:spPr>
        <p:txBody>
          <a:bodyPr lIns="38100" tIns="38100" rIns="38100" bIns="38100" anchor="t" anchorCtr="0">
            <a:noAutofit/>
          </a:bodyPr>
          <a:lstStyle/>
          <a:p>
            <a:pPr marL="0" marR="0" indent="0" algn="l">
              <a:lnSpc>
                <a:spcPct val="119921"/>
              </a:lnSpc>
              <a:spcBef>
                <a:spcPts val="0"/>
              </a:spcBef>
              <a:spcAft>
                <a:spcPts val="0"/>
              </a:spcAft>
              <a:buNone/>
            </a:pPr>
            <a:r>
              <a:rPr lang="en-US" sz="3555">
                <a:solidFill>
                  <a:srgbClr val="000066"/>
                </a:solidFill>
                <a:latin typeface="Arial"/>
                <a:ea typeface="Arial"/>
                <a:cs typeface="Arial"/>
                <a:sym typeface="Arial"/>
              </a:rPr>
              <a:t>How do you decode this word?</a:t>
            </a:r>
          </a:p>
        </p:txBody>
      </p:sp>
      <p:sp>
        <p:nvSpPr>
          <p:cNvPr id="514" name="Shape 514"/>
          <p:cNvSpPr txBox="1">
            <a:spLocks noGrp="1"/>
          </p:cNvSpPr>
          <p:nvPr>
            <p:ph type="title"/>
          </p:nvPr>
        </p:nvSpPr>
        <p:spPr>
          <a:xfrm>
            <a:off x="864300" y="305150"/>
            <a:ext cx="9100250" cy="1303187"/>
          </a:xfrm>
          <a:prstGeom prst="rect">
            <a:avLst/>
          </a:prstGeom>
        </p:spPr>
        <p:txBody>
          <a:bodyPr lIns="38100" tIns="38100" rIns="38100" bIns="38100" anchor="ctr" anchorCtr="0">
            <a:noAutofit/>
          </a:bodyPr>
          <a:lstStyle/>
          <a:p>
            <a:pPr marL="0" marR="0" indent="0" algn="ctr">
              <a:lnSpc>
                <a:spcPct val="120039"/>
              </a:lnSpc>
              <a:spcBef>
                <a:spcPts val="0"/>
              </a:spcBef>
              <a:spcAft>
                <a:spcPts val="0"/>
              </a:spcAft>
              <a:buNone/>
            </a:pPr>
            <a:r>
              <a:rPr lang="en-US" sz="7000" i="1">
                <a:solidFill>
                  <a:srgbClr val="12195C"/>
                </a:solidFill>
                <a:latin typeface="Arial"/>
                <a:ea typeface="Arial"/>
                <a:cs typeface="Arial"/>
                <a:sym typeface="Arial"/>
              </a:rPr>
              <a:t>Decoding Skill #2</a:t>
            </a:r>
          </a:p>
        </p:txBody>
      </p:sp>
    </p:spTree>
  </p:cSld>
  <p:clrMapOvr>
    <a:masterClrMapping/>
  </p:clrMapOvr>
  <p:transition spd="slow">
    <p:cut/>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518"/>
        <p:cNvGrpSpPr/>
        <p:nvPr/>
      </p:nvGrpSpPr>
      <p:grpSpPr>
        <a:xfrm>
          <a:off x="0" y="0"/>
          <a:ext cx="0" cy="0"/>
          <a:chOff x="0" y="0"/>
          <a:chExt cx="0" cy="0"/>
        </a:xfrm>
      </p:grpSpPr>
      <p:sp>
        <p:nvSpPr>
          <p:cNvPr id="519" name="Shape 519"/>
          <p:cNvSpPr/>
          <p:nvPr/>
        </p:nvSpPr>
        <p:spPr>
          <a:xfrm>
            <a:off x="0" y="0"/>
            <a:ext cx="931325" cy="7620000"/>
          </a:xfrm>
          <a:prstGeom prst="rect">
            <a:avLst/>
          </a:prstGeom>
          <a:blipFill>
            <a:blip r:embed="rId3"/>
            <a:stretch>
              <a:fillRect/>
            </a:stretch>
          </a:blipFill>
        </p:spPr>
      </p:sp>
      <p:sp>
        <p:nvSpPr>
          <p:cNvPr id="520" name="Shape 520"/>
          <p:cNvSpPr/>
          <p:nvPr/>
        </p:nvSpPr>
        <p:spPr>
          <a:xfrm>
            <a:off x="7154325" y="52900"/>
            <a:ext cx="3005650" cy="1471074"/>
          </a:xfrm>
          <a:prstGeom prst="rect">
            <a:avLst/>
          </a:prstGeom>
          <a:blipFill>
            <a:blip r:embed="rId4"/>
            <a:stretch>
              <a:fillRect/>
            </a:stretch>
          </a:blipFill>
        </p:spPr>
      </p:sp>
      <p:sp>
        <p:nvSpPr>
          <p:cNvPr id="521" name="Shape 521"/>
          <p:cNvSpPr txBox="1"/>
          <p:nvPr/>
        </p:nvSpPr>
        <p:spPr>
          <a:xfrm>
            <a:off x="4333875" y="3125600"/>
            <a:ext cx="2446850" cy="1295024"/>
          </a:xfrm>
          <a:prstGeom prst="rect">
            <a:avLst/>
          </a:prstGeom>
        </p:spPr>
        <p:txBody>
          <a:bodyPr lIns="38100" tIns="38100" rIns="38100" bIns="38100" anchor="t" anchorCtr="0">
            <a:noAutofit/>
          </a:bodyPr>
          <a:lstStyle/>
          <a:p>
            <a:pPr marL="0" marR="0" indent="0" algn="ctr">
              <a:lnSpc>
                <a:spcPct val="119965"/>
              </a:lnSpc>
              <a:spcBef>
                <a:spcPts val="0"/>
              </a:spcBef>
              <a:spcAft>
                <a:spcPts val="0"/>
              </a:spcAft>
              <a:buNone/>
            </a:pPr>
            <a:r>
              <a:rPr lang="en-US" sz="8000">
                <a:solidFill>
                  <a:srgbClr val="000066"/>
                </a:solidFill>
                <a:latin typeface="Arial"/>
                <a:ea typeface="Arial"/>
                <a:cs typeface="Arial"/>
                <a:sym typeface="Arial"/>
              </a:rPr>
              <a:t>brillig</a:t>
            </a:r>
          </a:p>
        </p:txBody>
      </p:sp>
      <p:sp>
        <p:nvSpPr>
          <p:cNvPr id="522" name="Shape 522"/>
          <p:cNvSpPr/>
          <p:nvPr/>
        </p:nvSpPr>
        <p:spPr>
          <a:xfrm>
            <a:off x="931325" y="1502825"/>
            <a:ext cx="8466649" cy="42325"/>
          </a:xfrm>
          <a:prstGeom prst="rect">
            <a:avLst/>
          </a:prstGeom>
          <a:blipFill>
            <a:blip r:embed="rId5"/>
            <a:stretch>
              <a:fillRect/>
            </a:stretch>
          </a:blipFill>
        </p:spPr>
      </p:sp>
      <p:sp>
        <p:nvSpPr>
          <p:cNvPr id="523" name="Shape 523"/>
          <p:cNvSpPr txBox="1"/>
          <p:nvPr/>
        </p:nvSpPr>
        <p:spPr>
          <a:xfrm>
            <a:off x="3152050" y="1947325"/>
            <a:ext cx="5706524" cy="617699"/>
          </a:xfrm>
          <a:prstGeom prst="rect">
            <a:avLst/>
          </a:prstGeom>
        </p:spPr>
        <p:txBody>
          <a:bodyPr lIns="38100" tIns="38100" rIns="38100" bIns="38100" anchor="t" anchorCtr="0">
            <a:noAutofit/>
          </a:bodyPr>
          <a:lstStyle/>
          <a:p>
            <a:pPr marL="0" marR="0" indent="0" algn="l">
              <a:lnSpc>
                <a:spcPct val="119921"/>
              </a:lnSpc>
              <a:spcBef>
                <a:spcPts val="0"/>
              </a:spcBef>
              <a:spcAft>
                <a:spcPts val="0"/>
              </a:spcAft>
              <a:buNone/>
            </a:pPr>
            <a:r>
              <a:rPr lang="en-US" sz="3555">
                <a:solidFill>
                  <a:srgbClr val="000066"/>
                </a:solidFill>
                <a:latin typeface="Arial"/>
                <a:ea typeface="Arial"/>
                <a:cs typeface="Arial"/>
                <a:sym typeface="Arial"/>
              </a:rPr>
              <a:t>How do you decode this word?</a:t>
            </a:r>
          </a:p>
        </p:txBody>
      </p:sp>
      <p:sp>
        <p:nvSpPr>
          <p:cNvPr id="524" name="Shape 524"/>
          <p:cNvSpPr txBox="1">
            <a:spLocks noGrp="1"/>
          </p:cNvSpPr>
          <p:nvPr>
            <p:ph type="title"/>
          </p:nvPr>
        </p:nvSpPr>
        <p:spPr>
          <a:xfrm>
            <a:off x="864300" y="305150"/>
            <a:ext cx="9100250" cy="1303187"/>
          </a:xfrm>
          <a:prstGeom prst="rect">
            <a:avLst/>
          </a:prstGeom>
        </p:spPr>
        <p:txBody>
          <a:bodyPr lIns="38100" tIns="38100" rIns="38100" bIns="38100" anchor="ctr" anchorCtr="0">
            <a:noAutofit/>
          </a:bodyPr>
          <a:lstStyle/>
          <a:p>
            <a:pPr marL="0" marR="0" indent="0" algn="ctr">
              <a:lnSpc>
                <a:spcPct val="120039"/>
              </a:lnSpc>
              <a:spcBef>
                <a:spcPts val="0"/>
              </a:spcBef>
              <a:spcAft>
                <a:spcPts val="0"/>
              </a:spcAft>
              <a:buNone/>
            </a:pPr>
            <a:r>
              <a:rPr lang="en-US" sz="7000" i="1">
                <a:solidFill>
                  <a:srgbClr val="12195C"/>
                </a:solidFill>
                <a:latin typeface="Arial"/>
                <a:ea typeface="Arial"/>
                <a:cs typeface="Arial"/>
                <a:sym typeface="Arial"/>
              </a:rPr>
              <a:t>Decoding Skill #2</a:t>
            </a:r>
          </a:p>
        </p:txBody>
      </p:sp>
      <p:sp>
        <p:nvSpPr>
          <p:cNvPr id="525" name="Shape 525"/>
          <p:cNvSpPr/>
          <p:nvPr/>
        </p:nvSpPr>
        <p:spPr>
          <a:xfrm>
            <a:off x="4402650" y="4318000"/>
            <a:ext cx="677325" cy="169325"/>
          </a:xfrm>
          <a:prstGeom prst="rect">
            <a:avLst/>
          </a:prstGeom>
          <a:blipFill>
            <a:blip r:embed="rId6"/>
            <a:stretch>
              <a:fillRect/>
            </a:stretch>
          </a:blipFill>
        </p:spPr>
      </p:sp>
      <p:sp>
        <p:nvSpPr>
          <p:cNvPr id="526" name="Shape 526"/>
          <p:cNvSpPr txBox="1"/>
          <p:nvPr/>
        </p:nvSpPr>
        <p:spPr>
          <a:xfrm>
            <a:off x="5090575" y="4282700"/>
            <a:ext cx="555974" cy="483649"/>
          </a:xfrm>
          <a:prstGeom prst="rect">
            <a:avLst/>
          </a:prstGeom>
        </p:spPr>
        <p:txBody>
          <a:bodyPr lIns="38100" tIns="38100" rIns="38100" bIns="38100" anchor="t" anchorCtr="0">
            <a:noAutofit/>
          </a:bodyPr>
          <a:lstStyle/>
          <a:p>
            <a:pPr marL="0" marR="0" indent="0" algn="l">
              <a:lnSpc>
                <a:spcPct val="119791"/>
              </a:lnSpc>
              <a:spcBef>
                <a:spcPts val="0"/>
              </a:spcBef>
              <a:spcAft>
                <a:spcPts val="0"/>
              </a:spcAft>
              <a:buNone/>
            </a:pPr>
            <a:r>
              <a:rPr lang="en-US" sz="2666">
                <a:solidFill>
                  <a:srgbClr val="A22A29"/>
                </a:solidFill>
                <a:latin typeface="Arial"/>
                <a:ea typeface="Arial"/>
                <a:cs typeface="Arial"/>
                <a:sym typeface="Arial"/>
              </a:rPr>
              <a:t>X</a:t>
            </a:r>
          </a:p>
        </p:txBody>
      </p:sp>
      <p:sp>
        <p:nvSpPr>
          <p:cNvPr id="527" name="Shape 527"/>
          <p:cNvSpPr txBox="1"/>
          <p:nvPr/>
        </p:nvSpPr>
        <p:spPr>
          <a:xfrm>
            <a:off x="5767900" y="4284475"/>
            <a:ext cx="555974" cy="483649"/>
          </a:xfrm>
          <a:prstGeom prst="rect">
            <a:avLst/>
          </a:prstGeom>
        </p:spPr>
        <p:txBody>
          <a:bodyPr lIns="38100" tIns="38100" rIns="38100" bIns="38100" anchor="t" anchorCtr="0">
            <a:noAutofit/>
          </a:bodyPr>
          <a:lstStyle/>
          <a:p>
            <a:pPr marL="0" marR="0" indent="0" algn="l">
              <a:lnSpc>
                <a:spcPct val="119791"/>
              </a:lnSpc>
              <a:spcBef>
                <a:spcPts val="0"/>
              </a:spcBef>
              <a:spcAft>
                <a:spcPts val="0"/>
              </a:spcAft>
              <a:buNone/>
            </a:pPr>
            <a:r>
              <a:rPr lang="en-US" sz="2666">
                <a:solidFill>
                  <a:srgbClr val="A22A29"/>
                </a:solidFill>
                <a:latin typeface="Arial"/>
                <a:ea typeface="Arial"/>
                <a:cs typeface="Arial"/>
                <a:sym typeface="Arial"/>
              </a:rPr>
              <a:t>X</a:t>
            </a:r>
          </a:p>
        </p:txBody>
      </p:sp>
      <p:sp>
        <p:nvSpPr>
          <p:cNvPr id="528" name="Shape 528"/>
          <p:cNvSpPr/>
          <p:nvPr/>
        </p:nvSpPr>
        <p:spPr>
          <a:xfrm>
            <a:off x="4127500" y="3026825"/>
            <a:ext cx="1566325" cy="1640400"/>
          </a:xfrm>
          <a:prstGeom prst="rect">
            <a:avLst/>
          </a:prstGeom>
          <a:blipFill>
            <a:blip r:embed="rId7"/>
            <a:stretch>
              <a:fillRect/>
            </a:stretch>
          </a:blipFill>
        </p:spPr>
      </p:sp>
      <p:sp>
        <p:nvSpPr>
          <p:cNvPr id="529" name="Shape 529"/>
          <p:cNvSpPr/>
          <p:nvPr/>
        </p:nvSpPr>
        <p:spPr>
          <a:xfrm>
            <a:off x="5016500" y="3132650"/>
            <a:ext cx="740825" cy="222250"/>
          </a:xfrm>
          <a:prstGeom prst="rect">
            <a:avLst/>
          </a:prstGeom>
          <a:blipFill>
            <a:blip r:embed="rId8"/>
            <a:stretch>
              <a:fillRect/>
            </a:stretch>
          </a:blipFill>
        </p:spPr>
      </p:sp>
      <p:sp>
        <p:nvSpPr>
          <p:cNvPr id="530" name="Shape 530"/>
          <p:cNvSpPr/>
          <p:nvPr/>
        </p:nvSpPr>
        <p:spPr>
          <a:xfrm>
            <a:off x="5672650" y="3132650"/>
            <a:ext cx="740825" cy="222250"/>
          </a:xfrm>
          <a:prstGeom prst="rect">
            <a:avLst/>
          </a:prstGeom>
          <a:blipFill>
            <a:blip r:embed="rId9"/>
            <a:stretch>
              <a:fillRect/>
            </a:stretch>
          </a:blipFill>
        </p:spPr>
      </p:sp>
      <p:sp>
        <p:nvSpPr>
          <p:cNvPr id="531" name="Shape 531"/>
          <p:cNvSpPr/>
          <p:nvPr/>
        </p:nvSpPr>
        <p:spPr>
          <a:xfrm>
            <a:off x="5651500" y="3026825"/>
            <a:ext cx="1143000" cy="1640400"/>
          </a:xfrm>
          <a:prstGeom prst="rect">
            <a:avLst/>
          </a:prstGeom>
          <a:blipFill>
            <a:blip r:embed="rId10"/>
            <a:stretch>
              <a:fillRect/>
            </a:stretch>
          </a:blipFill>
        </p:spPr>
      </p:sp>
    </p:spTree>
  </p:cSld>
  <p:clrMapOvr>
    <a:masterClrMapping/>
  </p:clrMapOvr>
  <p:transition spd="slow">
    <p:cut/>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535"/>
        <p:cNvGrpSpPr/>
        <p:nvPr/>
      </p:nvGrpSpPr>
      <p:grpSpPr>
        <a:xfrm>
          <a:off x="0" y="0"/>
          <a:ext cx="0" cy="0"/>
          <a:chOff x="0" y="0"/>
          <a:chExt cx="0" cy="0"/>
        </a:xfrm>
      </p:grpSpPr>
      <p:sp>
        <p:nvSpPr>
          <p:cNvPr id="536" name="Shape 536"/>
          <p:cNvSpPr/>
          <p:nvPr/>
        </p:nvSpPr>
        <p:spPr>
          <a:xfrm>
            <a:off x="0" y="0"/>
            <a:ext cx="931325" cy="7620000"/>
          </a:xfrm>
          <a:prstGeom prst="rect">
            <a:avLst/>
          </a:prstGeom>
          <a:blipFill>
            <a:blip r:embed="rId3"/>
            <a:stretch>
              <a:fillRect/>
            </a:stretch>
          </a:blipFill>
        </p:spPr>
      </p:sp>
      <p:sp>
        <p:nvSpPr>
          <p:cNvPr id="537" name="Shape 537"/>
          <p:cNvSpPr/>
          <p:nvPr/>
        </p:nvSpPr>
        <p:spPr>
          <a:xfrm>
            <a:off x="7154325" y="52900"/>
            <a:ext cx="3005650" cy="1471074"/>
          </a:xfrm>
          <a:prstGeom prst="rect">
            <a:avLst/>
          </a:prstGeom>
          <a:blipFill>
            <a:blip r:embed="rId4"/>
            <a:stretch>
              <a:fillRect/>
            </a:stretch>
          </a:blipFill>
        </p:spPr>
      </p:sp>
      <p:sp>
        <p:nvSpPr>
          <p:cNvPr id="538" name="Shape 538"/>
          <p:cNvSpPr txBox="1">
            <a:spLocks noGrp="1"/>
          </p:cNvSpPr>
          <p:nvPr>
            <p:ph type="title"/>
          </p:nvPr>
        </p:nvSpPr>
        <p:spPr>
          <a:xfrm>
            <a:off x="864300" y="305150"/>
            <a:ext cx="9100250" cy="1787649"/>
          </a:xfrm>
          <a:prstGeom prst="rect">
            <a:avLst/>
          </a:prstGeom>
        </p:spPr>
        <p:txBody>
          <a:bodyPr lIns="38100" tIns="38100" rIns="38100" bIns="38100" anchor="ctr" anchorCtr="0">
            <a:noAutofit/>
          </a:bodyPr>
          <a:lstStyle/>
          <a:p>
            <a:pPr marL="0" marR="0" indent="0" algn="ctr">
              <a:lnSpc>
                <a:spcPct val="119886"/>
              </a:lnSpc>
              <a:spcBef>
                <a:spcPts val="0"/>
              </a:spcBef>
              <a:spcAft>
                <a:spcPts val="0"/>
              </a:spcAft>
              <a:buNone/>
            </a:pPr>
            <a:r>
              <a:rPr lang="en-US" sz="4888">
                <a:solidFill>
                  <a:srgbClr val="000066"/>
                </a:solidFill>
                <a:latin typeface="Arial"/>
                <a:ea typeface="Arial"/>
                <a:cs typeface="Arial"/>
                <a:sym typeface="Arial"/>
              </a:rPr>
              <a:t>Bottom-up Strategies: Application</a:t>
            </a:r>
          </a:p>
        </p:txBody>
      </p:sp>
      <p:sp>
        <p:nvSpPr>
          <p:cNvPr id="539" name="Shape 539"/>
          <p:cNvSpPr txBox="1">
            <a:spLocks noGrp="1"/>
          </p:cNvSpPr>
          <p:nvPr>
            <p:ph type="body" idx="1"/>
          </p:nvPr>
        </p:nvSpPr>
        <p:spPr>
          <a:xfrm>
            <a:off x="1287625" y="2252475"/>
            <a:ext cx="8507575" cy="5138549"/>
          </a:xfrm>
          <a:prstGeom prst="rect">
            <a:avLst/>
          </a:prstGeom>
        </p:spPr>
        <p:txBody>
          <a:bodyPr lIns="38100" tIns="38100" rIns="38100" bIns="38100" anchor="t" anchorCtr="0">
            <a:noAutofit/>
          </a:bodyPr>
          <a:lstStyle/>
          <a:p>
            <a:pPr marL="0" marR="0" indent="0" algn="l">
              <a:lnSpc>
                <a:spcPct val="107812"/>
              </a:lnSpc>
              <a:spcBef>
                <a:spcPts val="0"/>
              </a:spcBef>
              <a:spcAft>
                <a:spcPts val="0"/>
              </a:spcAft>
              <a:buNone/>
            </a:pPr>
            <a:r>
              <a:rPr lang="en-US" sz="3555">
                <a:solidFill>
                  <a:srgbClr val="000066"/>
                </a:solidFill>
                <a:latin typeface="Arial"/>
                <a:ea typeface="Arial"/>
                <a:cs typeface="Arial"/>
                <a:sym typeface="Arial"/>
              </a:rPr>
              <a:t>How do you read these words?</a:t>
            </a:r>
          </a:p>
          <a:p>
            <a:pPr marL="0" marR="0" indent="0" algn="ctr">
              <a:lnSpc>
                <a:spcPct val="108072"/>
              </a:lnSpc>
              <a:spcBef>
                <a:spcPts val="958"/>
              </a:spcBef>
              <a:spcAft>
                <a:spcPts val="0"/>
              </a:spcAft>
              <a:buNone/>
            </a:pPr>
            <a:r>
              <a:rPr lang="en-US" sz="5333">
                <a:solidFill>
                  <a:srgbClr val="000066"/>
                </a:solidFill>
                <a:latin typeface="Arial"/>
                <a:ea typeface="Arial"/>
                <a:cs typeface="Arial"/>
                <a:sym typeface="Arial"/>
              </a:rPr>
              <a:t>wabe</a:t>
            </a:r>
          </a:p>
          <a:p>
            <a:endParaRPr lang="en-US" sz="5333">
              <a:solidFill>
                <a:srgbClr val="000066"/>
              </a:solidFill>
              <a:latin typeface="Arial"/>
              <a:ea typeface="Arial"/>
              <a:cs typeface="Arial"/>
              <a:sym typeface="Arial"/>
            </a:endParaRPr>
          </a:p>
          <a:p>
            <a:pPr marL="0" marR="0" indent="0" algn="ctr">
              <a:lnSpc>
                <a:spcPct val="108072"/>
              </a:lnSpc>
              <a:spcBef>
                <a:spcPts val="958"/>
              </a:spcBef>
              <a:spcAft>
                <a:spcPts val="0"/>
              </a:spcAft>
              <a:buNone/>
            </a:pPr>
            <a:r>
              <a:rPr lang="en-US" sz="5333">
                <a:solidFill>
                  <a:srgbClr val="000066"/>
                </a:solidFill>
                <a:latin typeface="Arial"/>
                <a:ea typeface="Arial"/>
                <a:cs typeface="Arial"/>
                <a:sym typeface="Arial"/>
              </a:rPr>
              <a:t>brillig</a:t>
            </a:r>
          </a:p>
          <a:p>
            <a:endParaRPr lang="en-US" sz="5333">
              <a:solidFill>
                <a:srgbClr val="000066"/>
              </a:solidFill>
              <a:latin typeface="Arial"/>
              <a:ea typeface="Arial"/>
              <a:cs typeface="Arial"/>
              <a:sym typeface="Arial"/>
            </a:endParaRPr>
          </a:p>
        </p:txBody>
      </p:sp>
      <p:sp>
        <p:nvSpPr>
          <p:cNvPr id="540" name="Shape 540"/>
          <p:cNvSpPr/>
          <p:nvPr/>
        </p:nvSpPr>
        <p:spPr>
          <a:xfrm>
            <a:off x="931325" y="1841475"/>
            <a:ext cx="8466649" cy="42325"/>
          </a:xfrm>
          <a:prstGeom prst="rect">
            <a:avLst/>
          </a:prstGeom>
          <a:blipFill>
            <a:blip r:embed="rId5"/>
            <a:stretch>
              <a:fillRect/>
            </a:stretch>
          </a:blipFill>
        </p:spPr>
      </p:sp>
    </p:spTree>
  </p:cSld>
  <p:clrMapOvr>
    <a:masterClrMapping/>
  </p:clrMapOvr>
  <p:transition spd="slow">
    <p:cut/>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544"/>
        <p:cNvGrpSpPr/>
        <p:nvPr/>
      </p:nvGrpSpPr>
      <p:grpSpPr>
        <a:xfrm>
          <a:off x="0" y="0"/>
          <a:ext cx="0" cy="0"/>
          <a:chOff x="0" y="0"/>
          <a:chExt cx="0" cy="0"/>
        </a:xfrm>
      </p:grpSpPr>
      <p:sp>
        <p:nvSpPr>
          <p:cNvPr id="545" name="Shape 545"/>
          <p:cNvSpPr/>
          <p:nvPr/>
        </p:nvSpPr>
        <p:spPr>
          <a:xfrm>
            <a:off x="0" y="0"/>
            <a:ext cx="931325" cy="7620000"/>
          </a:xfrm>
          <a:prstGeom prst="rect">
            <a:avLst/>
          </a:prstGeom>
          <a:blipFill>
            <a:blip r:embed="rId3"/>
            <a:stretch>
              <a:fillRect/>
            </a:stretch>
          </a:blipFill>
        </p:spPr>
      </p:sp>
      <p:sp>
        <p:nvSpPr>
          <p:cNvPr id="546" name="Shape 546"/>
          <p:cNvSpPr/>
          <p:nvPr/>
        </p:nvSpPr>
        <p:spPr>
          <a:xfrm>
            <a:off x="7154325" y="52900"/>
            <a:ext cx="3005650" cy="1471074"/>
          </a:xfrm>
          <a:prstGeom prst="rect">
            <a:avLst/>
          </a:prstGeom>
          <a:blipFill>
            <a:blip r:embed="rId4"/>
            <a:stretch>
              <a:fillRect/>
            </a:stretch>
          </a:blipFill>
        </p:spPr>
      </p:sp>
      <p:sp>
        <p:nvSpPr>
          <p:cNvPr id="547" name="Shape 547"/>
          <p:cNvSpPr txBox="1">
            <a:spLocks noGrp="1"/>
          </p:cNvSpPr>
          <p:nvPr>
            <p:ph type="title"/>
          </p:nvPr>
        </p:nvSpPr>
        <p:spPr>
          <a:xfrm>
            <a:off x="864300" y="305150"/>
            <a:ext cx="9100250" cy="1946173"/>
          </a:xfrm>
          <a:prstGeom prst="rect">
            <a:avLst/>
          </a:prstGeom>
        </p:spPr>
        <p:txBody>
          <a:bodyPr lIns="38100" tIns="38100" rIns="38100" bIns="38100" anchor="ctr" anchorCtr="0">
            <a:noAutofit/>
          </a:bodyPr>
          <a:lstStyle/>
          <a:p>
            <a:pPr marL="0" marR="0" indent="0" algn="ctr">
              <a:lnSpc>
                <a:spcPct val="120052"/>
              </a:lnSpc>
              <a:spcBef>
                <a:spcPts val="0"/>
              </a:spcBef>
              <a:spcAft>
                <a:spcPts val="0"/>
              </a:spcAft>
              <a:buNone/>
            </a:pPr>
            <a:r>
              <a:rPr lang="en-US" sz="5333">
                <a:solidFill>
                  <a:srgbClr val="000066"/>
                </a:solidFill>
                <a:latin typeface="Arial"/>
                <a:ea typeface="Arial"/>
                <a:cs typeface="Arial"/>
                <a:sym typeface="Arial"/>
              </a:rPr>
              <a:t>The role of phonemic awareness</a:t>
            </a:r>
          </a:p>
        </p:txBody>
      </p:sp>
      <p:sp>
        <p:nvSpPr>
          <p:cNvPr id="548" name="Shape 548"/>
          <p:cNvSpPr txBox="1">
            <a:spLocks noGrp="1"/>
          </p:cNvSpPr>
          <p:nvPr>
            <p:ph type="body" idx="1"/>
          </p:nvPr>
        </p:nvSpPr>
        <p:spPr>
          <a:xfrm>
            <a:off x="1202950" y="2252475"/>
            <a:ext cx="8507575" cy="4545875"/>
          </a:xfrm>
          <a:prstGeom prst="rect">
            <a:avLst/>
          </a:prstGeom>
        </p:spPr>
        <p:txBody>
          <a:bodyPr lIns="38100" tIns="38100" rIns="38100" bIns="38100" anchor="t" anchorCtr="0">
            <a:noAutofit/>
          </a:bodyPr>
          <a:lstStyle/>
          <a:p>
            <a:pPr marL="0" marR="0" indent="0" algn="ctr">
              <a:lnSpc>
                <a:spcPct val="107954"/>
              </a:lnSpc>
              <a:spcBef>
                <a:spcPts val="0"/>
              </a:spcBef>
              <a:spcAft>
                <a:spcPts val="0"/>
              </a:spcAft>
              <a:buNone/>
            </a:pPr>
            <a:r>
              <a:rPr lang="en-US" sz="4888" b="1">
                <a:solidFill>
                  <a:srgbClr val="000066"/>
                </a:solidFill>
                <a:latin typeface="Arial"/>
                <a:ea typeface="Arial"/>
                <a:cs typeface="Arial"/>
                <a:sym typeface="Arial"/>
              </a:rPr>
              <a:t>What is phonemic awareness?</a:t>
            </a:r>
          </a:p>
          <a:p>
            <a:endParaRPr lang="en-US" sz="4888" b="1">
              <a:solidFill>
                <a:srgbClr val="000066"/>
              </a:solidFill>
              <a:latin typeface="Arial"/>
              <a:ea typeface="Arial"/>
              <a:cs typeface="Arial"/>
              <a:sym typeface="Arial"/>
            </a:endParaRPr>
          </a:p>
          <a:p>
            <a:pPr marL="381000" marR="0" lvl="0" indent="-304800" algn="l">
              <a:lnSpc>
                <a:spcPct val="107986"/>
              </a:lnSpc>
              <a:spcBef>
                <a:spcPts val="719"/>
              </a:spcBef>
              <a:spcAft>
                <a:spcPts val="0"/>
              </a:spcAft>
              <a:buClr>
                <a:srgbClr val="000066"/>
              </a:buClr>
              <a:buSzPct val="166666"/>
              <a:buFont typeface="Arial"/>
              <a:buChar char="•"/>
            </a:pPr>
            <a:r>
              <a:rPr lang="en-US" sz="4000">
                <a:solidFill>
                  <a:srgbClr val="000066"/>
                </a:solidFill>
                <a:latin typeface="Arial"/>
                <a:ea typeface="Arial"/>
                <a:cs typeface="Arial"/>
                <a:sym typeface="Arial"/>
              </a:rPr>
              <a:t>The consciousness that words are composed of separate </a:t>
            </a:r>
            <a:r>
              <a:rPr lang="en-US" sz="4000" b="1">
                <a:solidFill>
                  <a:srgbClr val="000066"/>
                </a:solidFill>
                <a:latin typeface="Arial"/>
                <a:ea typeface="Arial"/>
                <a:cs typeface="Arial"/>
                <a:sym typeface="Arial"/>
              </a:rPr>
              <a:t>sounds</a:t>
            </a:r>
            <a:r>
              <a:rPr lang="en-US" sz="4000">
                <a:solidFill>
                  <a:srgbClr val="000066"/>
                </a:solidFill>
                <a:latin typeface="Arial"/>
                <a:ea typeface="Arial"/>
                <a:cs typeface="Arial"/>
                <a:sym typeface="Arial"/>
              </a:rPr>
              <a:t> </a:t>
            </a:r>
          </a:p>
          <a:p>
            <a:pPr marL="381000" marR="0" lvl="0" indent="-304800" algn="l">
              <a:lnSpc>
                <a:spcPct val="107986"/>
              </a:lnSpc>
              <a:spcBef>
                <a:spcPts val="719"/>
              </a:spcBef>
              <a:spcAft>
                <a:spcPts val="0"/>
              </a:spcAft>
              <a:buClr>
                <a:srgbClr val="000066"/>
              </a:buClr>
              <a:buSzPct val="166666"/>
              <a:buFont typeface="Arial"/>
              <a:buChar char="•"/>
            </a:pPr>
            <a:r>
              <a:rPr lang="en-US" sz="4000">
                <a:solidFill>
                  <a:srgbClr val="000066"/>
                </a:solidFill>
                <a:latin typeface="Arial"/>
                <a:ea typeface="Arial"/>
                <a:cs typeface="Arial"/>
                <a:sym typeface="Arial"/>
              </a:rPr>
              <a:t>The strategies used to:</a:t>
            </a:r>
          </a:p>
          <a:p>
            <a:pPr marL="762000" marR="0" lvl="1" indent="-276577" algn="l">
              <a:lnSpc>
                <a:spcPct val="107986"/>
              </a:lnSpc>
              <a:spcBef>
                <a:spcPts val="635"/>
              </a:spcBef>
              <a:spcAft>
                <a:spcPts val="0"/>
              </a:spcAft>
              <a:buClr>
                <a:srgbClr val="000066"/>
              </a:buClr>
              <a:buSzPct val="98765"/>
              <a:buFont typeface="Courier New"/>
              <a:buChar char="o"/>
            </a:pPr>
            <a:r>
              <a:rPr lang="en-US" sz="3555">
                <a:solidFill>
                  <a:srgbClr val="000066"/>
                </a:solidFill>
                <a:latin typeface="Arial"/>
                <a:ea typeface="Arial"/>
                <a:cs typeface="Arial"/>
                <a:sym typeface="Arial"/>
              </a:rPr>
              <a:t>Segment strings of sounds</a:t>
            </a:r>
          </a:p>
          <a:p>
            <a:pPr marL="762000" marR="0" lvl="1" indent="-276577" algn="l">
              <a:lnSpc>
                <a:spcPct val="107986"/>
              </a:lnSpc>
              <a:spcBef>
                <a:spcPts val="635"/>
              </a:spcBef>
              <a:spcAft>
                <a:spcPts val="0"/>
              </a:spcAft>
              <a:buClr>
                <a:srgbClr val="000066"/>
              </a:buClr>
              <a:buSzPct val="98765"/>
              <a:buFont typeface="Courier New"/>
              <a:buChar char="o"/>
            </a:pPr>
            <a:r>
              <a:rPr lang="en-US" sz="3555">
                <a:solidFill>
                  <a:srgbClr val="000066"/>
                </a:solidFill>
                <a:latin typeface="Arial"/>
                <a:ea typeface="Arial"/>
                <a:cs typeface="Arial"/>
                <a:sym typeface="Arial"/>
              </a:rPr>
              <a:t>Discriminate between these sounds </a:t>
            </a:r>
          </a:p>
          <a:p>
            <a:endParaRPr lang="en-US" sz="3555">
              <a:solidFill>
                <a:srgbClr val="000066"/>
              </a:solidFill>
              <a:latin typeface="Arial"/>
              <a:ea typeface="Arial"/>
              <a:cs typeface="Arial"/>
              <a:sym typeface="Arial"/>
            </a:endParaRPr>
          </a:p>
        </p:txBody>
      </p:sp>
      <p:sp>
        <p:nvSpPr>
          <p:cNvPr id="549" name="Shape 549"/>
          <p:cNvSpPr/>
          <p:nvPr/>
        </p:nvSpPr>
        <p:spPr>
          <a:xfrm>
            <a:off x="931325" y="1841475"/>
            <a:ext cx="8466649" cy="42325"/>
          </a:xfrm>
          <a:prstGeom prst="rect">
            <a:avLst/>
          </a:prstGeom>
          <a:blipFill>
            <a:blip r:embed="rId5"/>
            <a:stretch>
              <a:fillRect/>
            </a:stretch>
          </a:blipFill>
        </p:spPr>
      </p:sp>
    </p:spTree>
  </p:cSld>
  <p:clrMapOvr>
    <a:masterClrMapping/>
  </p:clrMapOvr>
  <p:transition spd="slow">
    <p:cut/>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553"/>
        <p:cNvGrpSpPr/>
        <p:nvPr/>
      </p:nvGrpSpPr>
      <p:grpSpPr>
        <a:xfrm>
          <a:off x="0" y="0"/>
          <a:ext cx="0" cy="0"/>
          <a:chOff x="0" y="0"/>
          <a:chExt cx="0" cy="0"/>
        </a:xfrm>
      </p:grpSpPr>
      <p:sp>
        <p:nvSpPr>
          <p:cNvPr id="554" name="Shape 554"/>
          <p:cNvSpPr/>
          <p:nvPr/>
        </p:nvSpPr>
        <p:spPr>
          <a:xfrm>
            <a:off x="0" y="0"/>
            <a:ext cx="931325" cy="7620000"/>
          </a:xfrm>
          <a:prstGeom prst="rect">
            <a:avLst/>
          </a:prstGeom>
          <a:blipFill>
            <a:blip r:embed="rId3"/>
            <a:stretch>
              <a:fillRect/>
            </a:stretch>
          </a:blipFill>
        </p:spPr>
      </p:sp>
      <p:sp>
        <p:nvSpPr>
          <p:cNvPr id="555" name="Shape 555"/>
          <p:cNvSpPr/>
          <p:nvPr/>
        </p:nvSpPr>
        <p:spPr>
          <a:xfrm>
            <a:off x="7154325" y="52900"/>
            <a:ext cx="3005650" cy="1471074"/>
          </a:xfrm>
          <a:prstGeom prst="rect">
            <a:avLst/>
          </a:prstGeom>
          <a:blipFill>
            <a:blip r:embed="rId4"/>
            <a:stretch>
              <a:fillRect/>
            </a:stretch>
          </a:blipFill>
        </p:spPr>
      </p:sp>
      <p:sp>
        <p:nvSpPr>
          <p:cNvPr id="556" name="Shape 556"/>
          <p:cNvSpPr txBox="1">
            <a:spLocks noGrp="1"/>
          </p:cNvSpPr>
          <p:nvPr>
            <p:ph type="title"/>
          </p:nvPr>
        </p:nvSpPr>
        <p:spPr>
          <a:xfrm>
            <a:off x="864300" y="305150"/>
            <a:ext cx="9100250" cy="1946173"/>
          </a:xfrm>
          <a:prstGeom prst="rect">
            <a:avLst/>
          </a:prstGeom>
        </p:spPr>
        <p:txBody>
          <a:bodyPr lIns="38100" tIns="38100" rIns="38100" bIns="38100" anchor="ctr" anchorCtr="0">
            <a:noAutofit/>
          </a:bodyPr>
          <a:lstStyle/>
          <a:p>
            <a:pPr marL="0" marR="0" indent="0" algn="ctr">
              <a:lnSpc>
                <a:spcPct val="120052"/>
              </a:lnSpc>
              <a:spcBef>
                <a:spcPts val="0"/>
              </a:spcBef>
              <a:spcAft>
                <a:spcPts val="0"/>
              </a:spcAft>
              <a:buNone/>
            </a:pPr>
            <a:r>
              <a:rPr lang="en-US" sz="5333">
                <a:solidFill>
                  <a:srgbClr val="000066"/>
                </a:solidFill>
                <a:latin typeface="Arial"/>
                <a:ea typeface="Arial"/>
                <a:cs typeface="Arial"/>
                <a:sym typeface="Arial"/>
              </a:rPr>
              <a:t>The role of phonemic awareness</a:t>
            </a:r>
          </a:p>
        </p:txBody>
      </p:sp>
      <p:sp>
        <p:nvSpPr>
          <p:cNvPr id="557" name="Shape 557"/>
          <p:cNvSpPr txBox="1">
            <a:spLocks noGrp="1"/>
          </p:cNvSpPr>
          <p:nvPr>
            <p:ph type="body" idx="1"/>
          </p:nvPr>
        </p:nvSpPr>
        <p:spPr>
          <a:xfrm>
            <a:off x="1202950" y="2252475"/>
            <a:ext cx="8507575" cy="5392550"/>
          </a:xfrm>
          <a:prstGeom prst="rect">
            <a:avLst/>
          </a:prstGeom>
        </p:spPr>
        <p:txBody>
          <a:bodyPr lIns="38100" tIns="38100" rIns="38100" bIns="38100" anchor="t" anchorCtr="0">
            <a:noAutofit/>
          </a:bodyPr>
          <a:lstStyle/>
          <a:p>
            <a:pPr marL="0" marR="0" indent="0" algn="ctr">
              <a:lnSpc>
                <a:spcPct val="119886"/>
              </a:lnSpc>
              <a:spcBef>
                <a:spcPts val="0"/>
              </a:spcBef>
              <a:spcAft>
                <a:spcPts val="0"/>
              </a:spcAft>
              <a:buNone/>
            </a:pPr>
            <a:r>
              <a:rPr lang="en-US" sz="4888" b="1">
                <a:solidFill>
                  <a:srgbClr val="000066"/>
                </a:solidFill>
                <a:latin typeface="Arial"/>
                <a:ea typeface="Arial"/>
                <a:cs typeface="Arial"/>
                <a:sym typeface="Arial"/>
              </a:rPr>
              <a:t>Why is it important for </a:t>
            </a:r>
          </a:p>
          <a:p>
            <a:pPr marL="0" marR="0" indent="0" algn="ctr">
              <a:lnSpc>
                <a:spcPct val="119886"/>
              </a:lnSpc>
              <a:spcBef>
                <a:spcPts val="875"/>
              </a:spcBef>
              <a:spcAft>
                <a:spcPts val="0"/>
              </a:spcAft>
              <a:buNone/>
            </a:pPr>
            <a:r>
              <a:rPr lang="en-US" sz="4888" b="1">
                <a:solidFill>
                  <a:srgbClr val="000066"/>
                </a:solidFill>
                <a:latin typeface="Arial"/>
                <a:ea typeface="Arial"/>
                <a:cs typeface="Arial"/>
                <a:sym typeface="Arial"/>
              </a:rPr>
              <a:t>ESL/EFL readers?</a:t>
            </a:r>
          </a:p>
          <a:p>
            <a:endParaRPr lang="en-US" sz="4888" b="1">
              <a:solidFill>
                <a:srgbClr val="000066"/>
              </a:solidFill>
              <a:latin typeface="Arial"/>
              <a:ea typeface="Arial"/>
              <a:cs typeface="Arial"/>
              <a:sym typeface="Arial"/>
            </a:endParaRPr>
          </a:p>
        </p:txBody>
      </p:sp>
      <p:sp>
        <p:nvSpPr>
          <p:cNvPr id="558" name="Shape 558"/>
          <p:cNvSpPr/>
          <p:nvPr/>
        </p:nvSpPr>
        <p:spPr>
          <a:xfrm>
            <a:off x="931325" y="1841475"/>
            <a:ext cx="8466649" cy="42325"/>
          </a:xfrm>
          <a:prstGeom prst="rect">
            <a:avLst/>
          </a:prstGeom>
          <a:blipFill>
            <a:blip r:embed="rId5"/>
            <a:stretch>
              <a:fillRect/>
            </a:stretch>
          </a:blipFill>
        </p:spPr>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p:nvPr/>
        </p:nvSpPr>
        <p:spPr>
          <a:xfrm>
            <a:off x="0" y="0"/>
            <a:ext cx="931325" cy="7620000"/>
          </a:xfrm>
          <a:prstGeom prst="rect">
            <a:avLst/>
          </a:prstGeom>
          <a:blipFill>
            <a:blip r:embed="rId3"/>
            <a:stretch>
              <a:fillRect/>
            </a:stretch>
          </a:blipFill>
        </p:spPr>
      </p:sp>
      <p:sp>
        <p:nvSpPr>
          <p:cNvPr id="56" name="Shape 56"/>
          <p:cNvSpPr/>
          <p:nvPr/>
        </p:nvSpPr>
        <p:spPr>
          <a:xfrm>
            <a:off x="7154325" y="52900"/>
            <a:ext cx="3005650" cy="1471074"/>
          </a:xfrm>
          <a:prstGeom prst="rect">
            <a:avLst/>
          </a:prstGeom>
          <a:blipFill>
            <a:blip r:embed="rId4"/>
            <a:stretch>
              <a:fillRect/>
            </a:stretch>
          </a:blipFill>
        </p:spPr>
      </p:sp>
      <p:sp>
        <p:nvSpPr>
          <p:cNvPr id="57" name="Shape 57"/>
          <p:cNvSpPr txBox="1">
            <a:spLocks noGrp="1"/>
          </p:cNvSpPr>
          <p:nvPr>
            <p:ph type="ctrTitle"/>
          </p:nvPr>
        </p:nvSpPr>
        <p:spPr>
          <a:xfrm>
            <a:off x="1118300" y="305150"/>
            <a:ext cx="8507575" cy="2412563"/>
          </a:xfrm>
          <a:prstGeom prst="rect">
            <a:avLst/>
          </a:prstGeom>
        </p:spPr>
        <p:txBody>
          <a:bodyPr lIns="38100" tIns="38100" rIns="38100" bIns="38100" anchor="ctr" anchorCtr="0">
            <a:noAutofit/>
          </a:bodyPr>
          <a:lstStyle/>
          <a:p>
            <a:pPr marL="0" marR="0" indent="0" algn="ctr">
              <a:lnSpc>
                <a:spcPct val="120000"/>
              </a:lnSpc>
              <a:spcBef>
                <a:spcPts val="0"/>
              </a:spcBef>
              <a:spcAft>
                <a:spcPts val="0"/>
              </a:spcAft>
              <a:buNone/>
            </a:pPr>
            <a:r>
              <a:rPr lang="en-US" sz="6666">
                <a:solidFill>
                  <a:srgbClr val="000066"/>
                </a:solidFill>
                <a:latin typeface="Arial"/>
                <a:ea typeface="Arial"/>
                <a:cs typeface="Arial"/>
                <a:sym typeface="Arial"/>
              </a:rPr>
              <a:t>What is </a:t>
            </a:r>
            <a:r>
              <a:rPr lang="en-US" sz="6666" b="1" i="1">
                <a:solidFill>
                  <a:srgbClr val="000066"/>
                </a:solidFill>
                <a:latin typeface="Arial"/>
                <a:ea typeface="Arial"/>
                <a:cs typeface="Arial"/>
                <a:sym typeface="Arial"/>
              </a:rPr>
              <a:t>fluent </a:t>
            </a:r>
            <a:r>
              <a:rPr lang="en-US" sz="6666" i="1">
                <a:solidFill>
                  <a:srgbClr val="000066"/>
                </a:solidFill>
                <a:latin typeface="Arial"/>
                <a:ea typeface="Arial"/>
                <a:cs typeface="Arial"/>
                <a:sym typeface="Arial"/>
              </a:rPr>
              <a:t>reading</a:t>
            </a:r>
            <a:r>
              <a:rPr lang="en-US" sz="6666">
                <a:solidFill>
                  <a:srgbClr val="000066"/>
                </a:solidFill>
                <a:latin typeface="Arial"/>
                <a:ea typeface="Arial"/>
                <a:cs typeface="Arial"/>
                <a:sym typeface="Arial"/>
              </a:rPr>
              <a:t>?</a:t>
            </a:r>
          </a:p>
        </p:txBody>
      </p:sp>
      <p:sp>
        <p:nvSpPr>
          <p:cNvPr id="58" name="Shape 58"/>
          <p:cNvSpPr txBox="1">
            <a:spLocks noGrp="1"/>
          </p:cNvSpPr>
          <p:nvPr>
            <p:ph type="subTitle" idx="1"/>
          </p:nvPr>
        </p:nvSpPr>
        <p:spPr>
          <a:xfrm>
            <a:off x="1287625" y="2591150"/>
            <a:ext cx="8592249" cy="3275874"/>
          </a:xfrm>
          <a:prstGeom prst="rect">
            <a:avLst/>
          </a:prstGeom>
        </p:spPr>
        <p:txBody>
          <a:bodyPr lIns="38100" tIns="38100" rIns="38100" bIns="38100" anchor="t" anchorCtr="0">
            <a:noAutofit/>
          </a:bodyPr>
          <a:lstStyle/>
          <a:p>
            <a:pPr marL="0" marR="0" indent="0" algn="ctr">
              <a:lnSpc>
                <a:spcPct val="119886"/>
              </a:lnSpc>
              <a:spcBef>
                <a:spcPts val="0"/>
              </a:spcBef>
              <a:spcAft>
                <a:spcPts val="0"/>
              </a:spcAft>
              <a:buNone/>
            </a:pPr>
            <a:r>
              <a:rPr lang="en-US" sz="4888" b="1">
                <a:solidFill>
                  <a:srgbClr val="000066"/>
                </a:solidFill>
                <a:latin typeface="Arial"/>
                <a:ea typeface="Arial"/>
                <a:cs typeface="Arial"/>
                <a:sym typeface="Arial"/>
              </a:rPr>
              <a:t>“The ability to read at an appropriate rate with adequate comprehension” (68).</a:t>
            </a:r>
            <a:r>
              <a:rPr lang="en-US" sz="5333" b="1">
                <a:solidFill>
                  <a:srgbClr val="000066"/>
                </a:solidFill>
                <a:latin typeface="Arial"/>
                <a:ea typeface="Arial"/>
                <a:cs typeface="Arial"/>
                <a:sym typeface="Arial"/>
              </a:rPr>
              <a:t> </a:t>
            </a:r>
          </a:p>
        </p:txBody>
      </p:sp>
      <p:sp>
        <p:nvSpPr>
          <p:cNvPr id="59" name="Shape 59"/>
          <p:cNvSpPr/>
          <p:nvPr/>
        </p:nvSpPr>
        <p:spPr>
          <a:xfrm>
            <a:off x="931325" y="1502825"/>
            <a:ext cx="8466649" cy="42325"/>
          </a:xfrm>
          <a:prstGeom prst="rect">
            <a:avLst/>
          </a:prstGeom>
          <a:blipFill>
            <a:blip r:embed="rId5"/>
            <a:stretch>
              <a:fillRect/>
            </a:stretch>
          </a:blipFill>
        </p:spPr>
      </p:sp>
      <p:sp>
        <p:nvSpPr>
          <p:cNvPr id="60" name="Shape 60"/>
          <p:cNvSpPr txBox="1"/>
          <p:nvPr/>
        </p:nvSpPr>
        <p:spPr>
          <a:xfrm>
            <a:off x="1202950" y="7078475"/>
            <a:ext cx="8676899" cy="481874"/>
          </a:xfrm>
          <a:prstGeom prst="rect">
            <a:avLst/>
          </a:prstGeom>
        </p:spPr>
        <p:txBody>
          <a:bodyPr lIns="38100" tIns="38100" rIns="38100" bIns="38100" anchor="t" anchorCtr="0">
            <a:no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Anderson, N. J. (2003). Exploring Skills: Reading. In D. Nunan (Ed.), </a:t>
            </a:r>
            <a:r>
              <a:rPr lang="en-US" sz="1333" i="1">
                <a:solidFill>
                  <a:srgbClr val="000000"/>
                </a:solidFill>
                <a:latin typeface="Arial"/>
                <a:ea typeface="Arial"/>
                <a:cs typeface="Arial"/>
                <a:sym typeface="Arial"/>
              </a:rPr>
              <a:t>Practical English Language Teaching</a:t>
            </a:r>
            <a:r>
              <a:rPr lang="en-US" sz="1333">
                <a:solidFill>
                  <a:srgbClr val="000000"/>
                </a:solidFill>
                <a:latin typeface="Arial"/>
                <a:ea typeface="Arial"/>
                <a:cs typeface="Arial"/>
                <a:sym typeface="Arial"/>
              </a:rPr>
              <a:t> (pp. 67-86). New York: McGraw-Hill.</a:t>
            </a:r>
          </a:p>
        </p:txBody>
      </p:sp>
    </p:spTree>
  </p:cSld>
  <p:clrMapOvr>
    <a:masterClrMapping/>
  </p:clrMapOvr>
  <p:transition spd="slow">
    <p:cu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562"/>
        <p:cNvGrpSpPr/>
        <p:nvPr/>
      </p:nvGrpSpPr>
      <p:grpSpPr>
        <a:xfrm>
          <a:off x="0" y="0"/>
          <a:ext cx="0" cy="0"/>
          <a:chOff x="0" y="0"/>
          <a:chExt cx="0" cy="0"/>
        </a:xfrm>
      </p:grpSpPr>
      <p:sp>
        <p:nvSpPr>
          <p:cNvPr id="563" name="Shape 563"/>
          <p:cNvSpPr/>
          <p:nvPr/>
        </p:nvSpPr>
        <p:spPr>
          <a:xfrm>
            <a:off x="0" y="0"/>
            <a:ext cx="931325" cy="7620000"/>
          </a:xfrm>
          <a:prstGeom prst="rect">
            <a:avLst/>
          </a:prstGeom>
          <a:blipFill>
            <a:blip r:embed="rId3"/>
            <a:stretch>
              <a:fillRect/>
            </a:stretch>
          </a:blipFill>
        </p:spPr>
      </p:sp>
      <p:sp>
        <p:nvSpPr>
          <p:cNvPr id="564" name="Shape 564"/>
          <p:cNvSpPr/>
          <p:nvPr/>
        </p:nvSpPr>
        <p:spPr>
          <a:xfrm>
            <a:off x="7154325" y="52900"/>
            <a:ext cx="3005650" cy="1471074"/>
          </a:xfrm>
          <a:prstGeom prst="rect">
            <a:avLst/>
          </a:prstGeom>
          <a:blipFill>
            <a:blip r:embed="rId4"/>
            <a:stretch>
              <a:fillRect/>
            </a:stretch>
          </a:blipFill>
        </p:spPr>
      </p:sp>
      <p:sp>
        <p:nvSpPr>
          <p:cNvPr id="565" name="Shape 565"/>
          <p:cNvSpPr txBox="1">
            <a:spLocks noGrp="1"/>
          </p:cNvSpPr>
          <p:nvPr>
            <p:ph type="title"/>
          </p:nvPr>
        </p:nvSpPr>
        <p:spPr>
          <a:xfrm>
            <a:off x="864300" y="305150"/>
            <a:ext cx="9100250" cy="1946173"/>
          </a:xfrm>
          <a:prstGeom prst="rect">
            <a:avLst/>
          </a:prstGeom>
        </p:spPr>
        <p:txBody>
          <a:bodyPr lIns="38100" tIns="38100" rIns="38100" bIns="38100" anchor="ctr" anchorCtr="0">
            <a:noAutofit/>
          </a:bodyPr>
          <a:lstStyle/>
          <a:p>
            <a:pPr marL="0" marR="0" indent="0" algn="ctr">
              <a:lnSpc>
                <a:spcPct val="120052"/>
              </a:lnSpc>
              <a:spcBef>
                <a:spcPts val="0"/>
              </a:spcBef>
              <a:spcAft>
                <a:spcPts val="0"/>
              </a:spcAft>
              <a:buNone/>
            </a:pPr>
            <a:r>
              <a:rPr lang="en-US" sz="5333">
                <a:solidFill>
                  <a:srgbClr val="000066"/>
                </a:solidFill>
                <a:latin typeface="Arial"/>
                <a:ea typeface="Arial"/>
                <a:cs typeface="Arial"/>
                <a:sym typeface="Arial"/>
              </a:rPr>
              <a:t>The role of phonemic awareness</a:t>
            </a:r>
          </a:p>
        </p:txBody>
      </p:sp>
      <p:sp>
        <p:nvSpPr>
          <p:cNvPr id="566" name="Shape 566"/>
          <p:cNvSpPr txBox="1">
            <a:spLocks noGrp="1"/>
          </p:cNvSpPr>
          <p:nvPr>
            <p:ph type="body" idx="1"/>
          </p:nvPr>
        </p:nvSpPr>
        <p:spPr>
          <a:xfrm>
            <a:off x="1202950" y="2252475"/>
            <a:ext cx="8507575" cy="5392550"/>
          </a:xfrm>
          <a:prstGeom prst="rect">
            <a:avLst/>
          </a:prstGeom>
        </p:spPr>
        <p:txBody>
          <a:bodyPr lIns="38100" tIns="38100" rIns="38100" bIns="38100" anchor="t" anchorCtr="0">
            <a:noAutofit/>
          </a:bodyPr>
          <a:lstStyle/>
          <a:p>
            <a:pPr marL="0" marR="0" indent="0" algn="ctr">
              <a:lnSpc>
                <a:spcPct val="119886"/>
              </a:lnSpc>
              <a:spcBef>
                <a:spcPts val="0"/>
              </a:spcBef>
              <a:spcAft>
                <a:spcPts val="0"/>
              </a:spcAft>
              <a:buNone/>
            </a:pPr>
            <a:r>
              <a:rPr lang="en-US" sz="4888" b="1">
                <a:solidFill>
                  <a:srgbClr val="000066"/>
                </a:solidFill>
                <a:latin typeface="Arial"/>
                <a:ea typeface="Arial"/>
                <a:cs typeface="Arial"/>
                <a:sym typeface="Arial"/>
              </a:rPr>
              <a:t>Why is it important for </a:t>
            </a:r>
          </a:p>
          <a:p>
            <a:pPr marL="0" marR="0" indent="0" algn="ctr">
              <a:lnSpc>
                <a:spcPct val="119886"/>
              </a:lnSpc>
              <a:spcBef>
                <a:spcPts val="875"/>
              </a:spcBef>
              <a:spcAft>
                <a:spcPts val="0"/>
              </a:spcAft>
              <a:buNone/>
            </a:pPr>
            <a:r>
              <a:rPr lang="en-US" sz="4888" b="1">
                <a:solidFill>
                  <a:srgbClr val="000066"/>
                </a:solidFill>
                <a:latin typeface="Arial"/>
                <a:ea typeface="Arial"/>
                <a:cs typeface="Arial"/>
                <a:sym typeface="Arial"/>
              </a:rPr>
              <a:t>ESL/EFL readers?</a:t>
            </a:r>
          </a:p>
          <a:p>
            <a:endParaRPr lang="en-US" sz="4888" b="1">
              <a:solidFill>
                <a:srgbClr val="000066"/>
              </a:solidFill>
              <a:latin typeface="Arial"/>
              <a:ea typeface="Arial"/>
              <a:cs typeface="Arial"/>
              <a:sym typeface="Arial"/>
            </a:endParaRPr>
          </a:p>
        </p:txBody>
      </p:sp>
      <p:sp>
        <p:nvSpPr>
          <p:cNvPr id="567" name="Shape 567"/>
          <p:cNvSpPr/>
          <p:nvPr/>
        </p:nvSpPr>
        <p:spPr>
          <a:xfrm>
            <a:off x="931325" y="1841475"/>
            <a:ext cx="8466649" cy="42325"/>
          </a:xfrm>
          <a:prstGeom prst="rect">
            <a:avLst/>
          </a:prstGeom>
          <a:blipFill>
            <a:blip r:embed="rId5"/>
            <a:stretch>
              <a:fillRect/>
            </a:stretch>
          </a:blipFill>
        </p:spPr>
      </p:sp>
      <p:sp>
        <p:nvSpPr>
          <p:cNvPr id="568" name="Shape 568"/>
          <p:cNvSpPr txBox="1"/>
          <p:nvPr/>
        </p:nvSpPr>
        <p:spPr>
          <a:xfrm>
            <a:off x="1202950" y="4372675"/>
            <a:ext cx="8676899" cy="2510350"/>
          </a:xfrm>
          <a:prstGeom prst="rect">
            <a:avLst/>
          </a:prstGeom>
        </p:spPr>
        <p:txBody>
          <a:bodyPr lIns="38100" tIns="38100" rIns="38100" bIns="38100" anchor="t" anchorCtr="0">
            <a:noAutofit/>
          </a:bodyPr>
          <a:lstStyle/>
          <a:p>
            <a:pPr marL="0" marR="0" indent="0" algn="ctr">
              <a:lnSpc>
                <a:spcPct val="107812"/>
              </a:lnSpc>
              <a:spcBef>
                <a:spcPts val="0"/>
              </a:spcBef>
              <a:spcAft>
                <a:spcPts val="0"/>
              </a:spcAft>
              <a:buNone/>
            </a:pPr>
            <a:r>
              <a:rPr lang="en-US" sz="3555">
                <a:solidFill>
                  <a:srgbClr val="000066"/>
                </a:solidFill>
                <a:latin typeface="Arial"/>
                <a:ea typeface="Arial"/>
                <a:cs typeface="Arial"/>
                <a:sym typeface="Arial"/>
              </a:rPr>
              <a:t>“ESL and EFL learners need to acquire the knowledge base of English phonemes so that their aural discrimination of sounds can proceed effortlessly, quickly, and unconsciously” (53).</a:t>
            </a:r>
          </a:p>
        </p:txBody>
      </p:sp>
      <p:sp>
        <p:nvSpPr>
          <p:cNvPr id="569" name="Shape 569"/>
          <p:cNvSpPr txBox="1"/>
          <p:nvPr/>
        </p:nvSpPr>
        <p:spPr>
          <a:xfrm>
            <a:off x="1372300" y="7078475"/>
            <a:ext cx="8422900" cy="481874"/>
          </a:xfrm>
          <a:prstGeom prst="rect">
            <a:avLst/>
          </a:prstGeom>
        </p:spPr>
        <p:txBody>
          <a:bodyPr lIns="38100" tIns="38100" rIns="38100" bIns="38100" anchor="t" anchorCtr="0">
            <a:no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Birch, Barbara M.  (2002).  English L2 Reading:  Getting to the Bottom.  New Jersey:  Lawrence Erlbaum Associates, Publishers. </a:t>
            </a:r>
          </a:p>
        </p:txBody>
      </p:sp>
    </p:spTree>
  </p:cSld>
  <p:clrMapOvr>
    <a:masterClrMapping/>
  </p:clrMapOvr>
  <p:transition spd="slow">
    <p:cut/>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573"/>
        <p:cNvGrpSpPr/>
        <p:nvPr/>
      </p:nvGrpSpPr>
      <p:grpSpPr>
        <a:xfrm>
          <a:off x="0" y="0"/>
          <a:ext cx="0" cy="0"/>
          <a:chOff x="0" y="0"/>
          <a:chExt cx="0" cy="0"/>
        </a:xfrm>
      </p:grpSpPr>
      <p:sp>
        <p:nvSpPr>
          <p:cNvPr id="574" name="Shape 574"/>
          <p:cNvSpPr/>
          <p:nvPr/>
        </p:nvSpPr>
        <p:spPr>
          <a:xfrm>
            <a:off x="0" y="0"/>
            <a:ext cx="931325" cy="7620000"/>
          </a:xfrm>
          <a:prstGeom prst="rect">
            <a:avLst/>
          </a:prstGeom>
          <a:blipFill>
            <a:blip r:embed="rId3"/>
            <a:stretch>
              <a:fillRect/>
            </a:stretch>
          </a:blipFill>
        </p:spPr>
      </p:sp>
      <p:sp>
        <p:nvSpPr>
          <p:cNvPr id="575" name="Shape 575"/>
          <p:cNvSpPr/>
          <p:nvPr/>
        </p:nvSpPr>
        <p:spPr>
          <a:xfrm>
            <a:off x="7154325" y="52900"/>
            <a:ext cx="3005650" cy="1471074"/>
          </a:xfrm>
          <a:prstGeom prst="rect">
            <a:avLst/>
          </a:prstGeom>
          <a:blipFill>
            <a:blip r:embed="rId4"/>
            <a:stretch>
              <a:fillRect/>
            </a:stretch>
          </a:blipFill>
        </p:spPr>
      </p:sp>
      <p:sp>
        <p:nvSpPr>
          <p:cNvPr id="576" name="Shape 576"/>
          <p:cNvSpPr txBox="1">
            <a:spLocks noGrp="1"/>
          </p:cNvSpPr>
          <p:nvPr>
            <p:ph type="title"/>
          </p:nvPr>
        </p:nvSpPr>
        <p:spPr>
          <a:xfrm>
            <a:off x="864300" y="305150"/>
            <a:ext cx="9100250" cy="1946173"/>
          </a:xfrm>
          <a:prstGeom prst="rect">
            <a:avLst/>
          </a:prstGeom>
        </p:spPr>
        <p:txBody>
          <a:bodyPr lIns="38100" tIns="38100" rIns="38100" bIns="38100" anchor="ctr" anchorCtr="0">
            <a:noAutofit/>
          </a:bodyPr>
          <a:lstStyle/>
          <a:p>
            <a:pPr marL="0" marR="0" indent="0" algn="ctr">
              <a:lnSpc>
                <a:spcPct val="120052"/>
              </a:lnSpc>
              <a:spcBef>
                <a:spcPts val="0"/>
              </a:spcBef>
              <a:spcAft>
                <a:spcPts val="0"/>
              </a:spcAft>
              <a:buNone/>
            </a:pPr>
            <a:r>
              <a:rPr lang="en-US" sz="5333">
                <a:solidFill>
                  <a:srgbClr val="000066"/>
                </a:solidFill>
                <a:latin typeface="Arial"/>
                <a:ea typeface="Arial"/>
                <a:cs typeface="Arial"/>
                <a:sym typeface="Arial"/>
              </a:rPr>
              <a:t>The role of phonemic awareness</a:t>
            </a:r>
          </a:p>
        </p:txBody>
      </p:sp>
      <p:sp>
        <p:nvSpPr>
          <p:cNvPr id="577" name="Shape 577"/>
          <p:cNvSpPr txBox="1">
            <a:spLocks noGrp="1"/>
          </p:cNvSpPr>
          <p:nvPr>
            <p:ph type="body" idx="1"/>
          </p:nvPr>
        </p:nvSpPr>
        <p:spPr>
          <a:xfrm>
            <a:off x="1202950" y="2252475"/>
            <a:ext cx="8507575" cy="5392550"/>
          </a:xfrm>
          <a:prstGeom prst="rect">
            <a:avLst/>
          </a:prstGeom>
        </p:spPr>
        <p:txBody>
          <a:bodyPr lIns="38100" tIns="38100" rIns="38100" bIns="38100" anchor="t" anchorCtr="0">
            <a:noAutofit/>
          </a:bodyPr>
          <a:lstStyle/>
          <a:p>
            <a:pPr marL="0" marR="0" indent="0" algn="ctr">
              <a:lnSpc>
                <a:spcPct val="119886"/>
              </a:lnSpc>
              <a:spcBef>
                <a:spcPts val="0"/>
              </a:spcBef>
              <a:spcAft>
                <a:spcPts val="0"/>
              </a:spcAft>
              <a:buNone/>
            </a:pPr>
            <a:r>
              <a:rPr lang="en-US" sz="4888" b="1">
                <a:solidFill>
                  <a:srgbClr val="000066"/>
                </a:solidFill>
                <a:latin typeface="Arial"/>
                <a:ea typeface="Arial"/>
                <a:cs typeface="Arial"/>
                <a:sym typeface="Arial"/>
              </a:rPr>
              <a:t>Why is it important for </a:t>
            </a:r>
          </a:p>
          <a:p>
            <a:pPr marL="0" marR="0" indent="0" algn="ctr">
              <a:lnSpc>
                <a:spcPct val="119886"/>
              </a:lnSpc>
              <a:spcBef>
                <a:spcPts val="875"/>
              </a:spcBef>
              <a:spcAft>
                <a:spcPts val="0"/>
              </a:spcAft>
              <a:buNone/>
            </a:pPr>
            <a:r>
              <a:rPr lang="en-US" sz="4888" b="1">
                <a:solidFill>
                  <a:srgbClr val="000066"/>
                </a:solidFill>
                <a:latin typeface="Arial"/>
                <a:ea typeface="Arial"/>
                <a:cs typeface="Arial"/>
                <a:sym typeface="Arial"/>
              </a:rPr>
              <a:t>ESL/EFL readers?</a:t>
            </a:r>
          </a:p>
          <a:p>
            <a:endParaRPr lang="en-US" sz="4888" b="1">
              <a:solidFill>
                <a:srgbClr val="000066"/>
              </a:solidFill>
              <a:latin typeface="Arial"/>
              <a:ea typeface="Arial"/>
              <a:cs typeface="Arial"/>
              <a:sym typeface="Arial"/>
            </a:endParaRPr>
          </a:p>
        </p:txBody>
      </p:sp>
      <p:sp>
        <p:nvSpPr>
          <p:cNvPr id="578" name="Shape 578"/>
          <p:cNvSpPr/>
          <p:nvPr/>
        </p:nvSpPr>
        <p:spPr>
          <a:xfrm>
            <a:off x="931325" y="1841475"/>
            <a:ext cx="8466649" cy="42325"/>
          </a:xfrm>
          <a:prstGeom prst="rect">
            <a:avLst/>
          </a:prstGeom>
          <a:blipFill>
            <a:blip r:embed="rId5"/>
            <a:stretch>
              <a:fillRect/>
            </a:stretch>
          </a:blipFill>
        </p:spPr>
      </p:sp>
      <p:sp>
        <p:nvSpPr>
          <p:cNvPr id="579" name="Shape 579"/>
          <p:cNvSpPr txBox="1"/>
          <p:nvPr/>
        </p:nvSpPr>
        <p:spPr>
          <a:xfrm>
            <a:off x="1202950" y="4372675"/>
            <a:ext cx="8676899" cy="2023524"/>
          </a:xfrm>
          <a:prstGeom prst="rect">
            <a:avLst/>
          </a:prstGeom>
        </p:spPr>
        <p:txBody>
          <a:bodyPr lIns="38100" tIns="38100" rIns="38100" bIns="38100" anchor="t" anchorCtr="0">
            <a:noAutofit/>
          </a:bodyPr>
          <a:lstStyle/>
          <a:p>
            <a:pPr marL="0" marR="0" indent="0" algn="ctr">
              <a:lnSpc>
                <a:spcPct val="107812"/>
              </a:lnSpc>
              <a:spcBef>
                <a:spcPts val="0"/>
              </a:spcBef>
              <a:spcAft>
                <a:spcPts val="0"/>
              </a:spcAft>
              <a:buNone/>
            </a:pPr>
            <a:r>
              <a:rPr lang="en-US" sz="3555">
                <a:solidFill>
                  <a:srgbClr val="000066"/>
                </a:solidFill>
                <a:latin typeface="Arial"/>
                <a:ea typeface="Arial"/>
                <a:cs typeface="Arial"/>
                <a:sym typeface="Arial"/>
              </a:rPr>
              <a:t>“Phonemic awareness is an important precursor for alphabetic reading, but paradoxically people often acquire it as a result of learning to read an alphabet” (54).</a:t>
            </a:r>
          </a:p>
        </p:txBody>
      </p:sp>
      <p:sp>
        <p:nvSpPr>
          <p:cNvPr id="580" name="Shape 580"/>
          <p:cNvSpPr txBox="1"/>
          <p:nvPr/>
        </p:nvSpPr>
        <p:spPr>
          <a:xfrm>
            <a:off x="1372300" y="7078475"/>
            <a:ext cx="8422900" cy="481874"/>
          </a:xfrm>
          <a:prstGeom prst="rect">
            <a:avLst/>
          </a:prstGeom>
        </p:spPr>
        <p:txBody>
          <a:bodyPr lIns="38100" tIns="38100" rIns="38100" bIns="38100" anchor="t" anchorCtr="0">
            <a:no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Birch, Barbara M.  (2002).  English L2 Reading:  Getting to the Bottom.  New Jersey:  Lawrence Erlbaum Associates, Publishers. </a:t>
            </a:r>
          </a:p>
        </p:txBody>
      </p:sp>
    </p:spTree>
  </p:cSld>
  <p:clrMapOvr>
    <a:masterClrMapping/>
  </p:clrMapOvr>
  <p:transition spd="slow">
    <p:cut/>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584"/>
        <p:cNvGrpSpPr/>
        <p:nvPr/>
      </p:nvGrpSpPr>
      <p:grpSpPr>
        <a:xfrm>
          <a:off x="0" y="0"/>
          <a:ext cx="0" cy="0"/>
          <a:chOff x="0" y="0"/>
          <a:chExt cx="0" cy="0"/>
        </a:xfrm>
      </p:grpSpPr>
      <p:sp>
        <p:nvSpPr>
          <p:cNvPr id="585" name="Shape 585"/>
          <p:cNvSpPr/>
          <p:nvPr/>
        </p:nvSpPr>
        <p:spPr>
          <a:xfrm>
            <a:off x="0" y="0"/>
            <a:ext cx="931325" cy="7620000"/>
          </a:xfrm>
          <a:prstGeom prst="rect">
            <a:avLst/>
          </a:prstGeom>
          <a:blipFill>
            <a:blip r:embed="rId3"/>
            <a:stretch>
              <a:fillRect/>
            </a:stretch>
          </a:blipFill>
        </p:spPr>
      </p:sp>
      <p:sp>
        <p:nvSpPr>
          <p:cNvPr id="586" name="Shape 586"/>
          <p:cNvSpPr/>
          <p:nvPr/>
        </p:nvSpPr>
        <p:spPr>
          <a:xfrm>
            <a:off x="7154325" y="52900"/>
            <a:ext cx="3005650" cy="1471074"/>
          </a:xfrm>
          <a:prstGeom prst="rect">
            <a:avLst/>
          </a:prstGeom>
          <a:blipFill>
            <a:blip r:embed="rId4"/>
            <a:stretch>
              <a:fillRect/>
            </a:stretch>
          </a:blipFill>
        </p:spPr>
      </p:sp>
      <p:sp>
        <p:nvSpPr>
          <p:cNvPr id="587" name="Shape 587"/>
          <p:cNvSpPr txBox="1">
            <a:spLocks noGrp="1"/>
          </p:cNvSpPr>
          <p:nvPr>
            <p:ph type="title"/>
          </p:nvPr>
        </p:nvSpPr>
        <p:spPr>
          <a:xfrm>
            <a:off x="864300" y="305150"/>
            <a:ext cx="9100250" cy="1946173"/>
          </a:xfrm>
          <a:prstGeom prst="rect">
            <a:avLst/>
          </a:prstGeom>
        </p:spPr>
        <p:txBody>
          <a:bodyPr lIns="38100" tIns="38100" rIns="38100" bIns="38100" anchor="ctr" anchorCtr="0">
            <a:noAutofit/>
          </a:bodyPr>
          <a:lstStyle/>
          <a:p>
            <a:pPr marL="0" marR="0" indent="0" algn="ctr">
              <a:lnSpc>
                <a:spcPct val="120052"/>
              </a:lnSpc>
              <a:spcBef>
                <a:spcPts val="0"/>
              </a:spcBef>
              <a:spcAft>
                <a:spcPts val="0"/>
              </a:spcAft>
              <a:buNone/>
            </a:pPr>
            <a:r>
              <a:rPr lang="en-US" sz="5333">
                <a:solidFill>
                  <a:srgbClr val="000066"/>
                </a:solidFill>
                <a:latin typeface="Arial"/>
                <a:ea typeface="Arial"/>
                <a:cs typeface="Arial"/>
                <a:sym typeface="Arial"/>
              </a:rPr>
              <a:t>The role of phonemic awareness</a:t>
            </a:r>
          </a:p>
        </p:txBody>
      </p:sp>
      <p:sp>
        <p:nvSpPr>
          <p:cNvPr id="588" name="Shape 588"/>
          <p:cNvSpPr txBox="1">
            <a:spLocks noGrp="1"/>
          </p:cNvSpPr>
          <p:nvPr>
            <p:ph type="body" idx="1"/>
          </p:nvPr>
        </p:nvSpPr>
        <p:spPr>
          <a:xfrm>
            <a:off x="1202950" y="2760475"/>
            <a:ext cx="8507575" cy="4630549"/>
          </a:xfrm>
          <a:prstGeom prst="rect">
            <a:avLst/>
          </a:prstGeom>
        </p:spPr>
        <p:txBody>
          <a:bodyPr lIns="38100" tIns="38100" rIns="38100" bIns="38100" anchor="t" anchorCtr="0">
            <a:noAutofit/>
          </a:bodyPr>
          <a:lstStyle/>
          <a:p>
            <a:pPr marL="381000" marR="0" lvl="0" indent="-276577" algn="l">
              <a:lnSpc>
                <a:spcPct val="107812"/>
              </a:lnSpc>
              <a:spcBef>
                <a:spcPts val="635"/>
              </a:spcBef>
              <a:spcAft>
                <a:spcPts val="0"/>
              </a:spcAft>
              <a:buClr>
                <a:srgbClr val="000066"/>
              </a:buClr>
              <a:buSzPct val="164609"/>
              <a:buFont typeface="Arial"/>
              <a:buChar char="•"/>
            </a:pPr>
            <a:r>
              <a:rPr lang="en-US" sz="3555" b="1">
                <a:solidFill>
                  <a:srgbClr val="000066"/>
                </a:solidFill>
                <a:latin typeface="Arial"/>
                <a:ea typeface="Arial"/>
                <a:cs typeface="Arial"/>
                <a:sym typeface="Arial"/>
              </a:rPr>
              <a:t>
</a:t>
            </a:r>
            <a:r>
              <a:rPr lang="en-US" sz="3555">
                <a:solidFill>
                  <a:srgbClr val="000066"/>
                </a:solidFill>
                <a:latin typeface="Arial"/>
                <a:ea typeface="Arial"/>
                <a:cs typeface="Arial"/>
                <a:sym typeface="Arial"/>
              </a:rPr>
              <a:t>Readers who have it are better readers.</a:t>
            </a:r>
          </a:p>
          <a:p>
            <a:pPr marL="381000" marR="0" lvl="0" indent="-276577" algn="l">
              <a:lnSpc>
                <a:spcPct val="107812"/>
              </a:lnSpc>
              <a:spcBef>
                <a:spcPts val="635"/>
              </a:spcBef>
              <a:spcAft>
                <a:spcPts val="0"/>
              </a:spcAft>
              <a:buClr>
                <a:srgbClr val="000066"/>
              </a:buClr>
              <a:buSzPct val="164609"/>
              <a:buFont typeface="Arial"/>
              <a:buChar char="•"/>
            </a:pPr>
            <a:r>
              <a:rPr lang="en-US" sz="3555">
                <a:solidFill>
                  <a:srgbClr val="000066"/>
                </a:solidFill>
                <a:latin typeface="Arial"/>
                <a:ea typeface="Arial"/>
                <a:cs typeface="Arial"/>
                <a:sym typeface="Arial"/>
              </a:rPr>
              <a:t>Readers are able to connect sounds with symbols.</a:t>
            </a:r>
          </a:p>
          <a:p>
            <a:pPr marL="381000" marR="0" lvl="0" indent="-276577" algn="l">
              <a:lnSpc>
                <a:spcPct val="107812"/>
              </a:lnSpc>
              <a:spcBef>
                <a:spcPts val="635"/>
              </a:spcBef>
              <a:spcAft>
                <a:spcPts val="0"/>
              </a:spcAft>
              <a:buClr>
                <a:srgbClr val="000066"/>
              </a:buClr>
              <a:buSzPct val="164609"/>
              <a:buFont typeface="Arial"/>
              <a:buChar char="•"/>
            </a:pPr>
            <a:r>
              <a:rPr lang="en-US" sz="3555">
                <a:solidFill>
                  <a:srgbClr val="000066"/>
                </a:solidFill>
                <a:latin typeface="Arial"/>
                <a:ea typeface="Arial"/>
                <a:cs typeface="Arial"/>
                <a:sym typeface="Arial"/>
              </a:rPr>
              <a:t>Readers can attach meaning to sounds.</a:t>
            </a:r>
          </a:p>
          <a:p>
            <a:pPr marL="381000" marR="0" lvl="0" indent="-276577" algn="l">
              <a:lnSpc>
                <a:spcPct val="107812"/>
              </a:lnSpc>
              <a:spcBef>
                <a:spcPts val="635"/>
              </a:spcBef>
              <a:spcAft>
                <a:spcPts val="0"/>
              </a:spcAft>
              <a:buClr>
                <a:srgbClr val="000066"/>
              </a:buClr>
              <a:buSzPct val="164609"/>
              <a:buFont typeface="Arial"/>
              <a:buChar char="•"/>
            </a:pPr>
            <a:r>
              <a:rPr lang="en-US" sz="3555">
                <a:solidFill>
                  <a:srgbClr val="000066"/>
                </a:solidFill>
                <a:latin typeface="Arial"/>
                <a:ea typeface="Arial"/>
                <a:cs typeface="Arial"/>
                <a:sym typeface="Arial"/>
              </a:rPr>
              <a:t>If readers can associate the sounds of words when learning the meaning of new vocabulary, it sticks better.</a:t>
            </a:r>
          </a:p>
        </p:txBody>
      </p:sp>
      <p:sp>
        <p:nvSpPr>
          <p:cNvPr id="589" name="Shape 589"/>
          <p:cNvSpPr/>
          <p:nvPr/>
        </p:nvSpPr>
        <p:spPr>
          <a:xfrm>
            <a:off x="931325" y="1841475"/>
            <a:ext cx="8466649" cy="42325"/>
          </a:xfrm>
          <a:prstGeom prst="rect">
            <a:avLst/>
          </a:prstGeom>
          <a:blipFill>
            <a:blip r:embed="rId5"/>
            <a:stretch>
              <a:fillRect/>
            </a:stretch>
          </a:blipFill>
        </p:spPr>
      </p:sp>
      <p:sp>
        <p:nvSpPr>
          <p:cNvPr id="590" name="Shape 590"/>
          <p:cNvSpPr txBox="1"/>
          <p:nvPr/>
        </p:nvSpPr>
        <p:spPr>
          <a:xfrm>
            <a:off x="1296450" y="2083150"/>
            <a:ext cx="8329424" cy="563024"/>
          </a:xfrm>
          <a:prstGeom prst="rect">
            <a:avLst/>
          </a:prstGeom>
        </p:spPr>
        <p:txBody>
          <a:bodyPr lIns="38100" tIns="38100" rIns="38100" bIns="38100" anchor="t" anchorCtr="0">
            <a:noAutofit/>
          </a:bodyPr>
          <a:lstStyle/>
          <a:p>
            <a:pPr marL="0" marR="0" indent="0" algn="l">
              <a:lnSpc>
                <a:spcPct val="107812"/>
              </a:lnSpc>
              <a:spcBef>
                <a:spcPts val="0"/>
              </a:spcBef>
              <a:spcAft>
                <a:spcPts val="0"/>
              </a:spcAft>
              <a:buNone/>
            </a:pPr>
            <a:r>
              <a:rPr lang="en-US" sz="3555" b="1">
                <a:solidFill>
                  <a:srgbClr val="000066"/>
                </a:solidFill>
                <a:latin typeface="Arial"/>
                <a:ea typeface="Arial"/>
                <a:cs typeface="Arial"/>
                <a:sym typeface="Arial"/>
              </a:rPr>
              <a:t>Why is it important for ESL/EFL readers?</a:t>
            </a:r>
          </a:p>
        </p:txBody>
      </p:sp>
    </p:spTree>
  </p:cSld>
  <p:clrMapOvr>
    <a:masterClrMapping/>
  </p:clrMapOvr>
  <p:transition spd="slow">
    <p:cut/>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594"/>
        <p:cNvGrpSpPr/>
        <p:nvPr/>
      </p:nvGrpSpPr>
      <p:grpSpPr>
        <a:xfrm>
          <a:off x="0" y="0"/>
          <a:ext cx="0" cy="0"/>
          <a:chOff x="0" y="0"/>
          <a:chExt cx="0" cy="0"/>
        </a:xfrm>
      </p:grpSpPr>
      <p:sp>
        <p:nvSpPr>
          <p:cNvPr id="595" name="Shape 595"/>
          <p:cNvSpPr/>
          <p:nvPr/>
        </p:nvSpPr>
        <p:spPr>
          <a:xfrm>
            <a:off x="0" y="0"/>
            <a:ext cx="931325" cy="7620000"/>
          </a:xfrm>
          <a:prstGeom prst="rect">
            <a:avLst/>
          </a:prstGeom>
          <a:blipFill>
            <a:blip r:embed="rId3"/>
            <a:stretch>
              <a:fillRect/>
            </a:stretch>
          </a:blipFill>
        </p:spPr>
      </p:sp>
      <p:sp>
        <p:nvSpPr>
          <p:cNvPr id="596" name="Shape 596"/>
          <p:cNvSpPr/>
          <p:nvPr/>
        </p:nvSpPr>
        <p:spPr>
          <a:xfrm>
            <a:off x="7154325" y="52900"/>
            <a:ext cx="3005650" cy="1471074"/>
          </a:xfrm>
          <a:prstGeom prst="rect">
            <a:avLst/>
          </a:prstGeom>
          <a:blipFill>
            <a:blip r:embed="rId4"/>
            <a:stretch>
              <a:fillRect/>
            </a:stretch>
          </a:blipFill>
        </p:spPr>
      </p:sp>
      <p:sp>
        <p:nvSpPr>
          <p:cNvPr id="597" name="Shape 597"/>
          <p:cNvSpPr txBox="1">
            <a:spLocks noGrp="1"/>
          </p:cNvSpPr>
          <p:nvPr>
            <p:ph type="title"/>
          </p:nvPr>
        </p:nvSpPr>
        <p:spPr>
          <a:xfrm>
            <a:off x="864300" y="305150"/>
            <a:ext cx="9100250" cy="1243874"/>
          </a:xfrm>
          <a:prstGeom prst="rect">
            <a:avLst/>
          </a:prstGeom>
        </p:spPr>
        <p:txBody>
          <a:bodyPr lIns="38100" tIns="38100" rIns="38100" bIns="38100" anchor="ctr" anchorCtr="0">
            <a:noAutofit/>
          </a:bodyPr>
          <a:lstStyle/>
          <a:p>
            <a:pPr marL="0" marR="0" indent="0" algn="ctr">
              <a:lnSpc>
                <a:spcPct val="119907"/>
              </a:lnSpc>
              <a:spcBef>
                <a:spcPts val="0"/>
              </a:spcBef>
              <a:spcAft>
                <a:spcPts val="0"/>
              </a:spcAft>
              <a:buNone/>
            </a:pPr>
            <a:r>
              <a:rPr lang="en-US" sz="6000">
                <a:solidFill>
                  <a:srgbClr val="000066"/>
                </a:solidFill>
                <a:latin typeface="Arial"/>
                <a:ea typeface="Arial"/>
                <a:cs typeface="Arial"/>
                <a:sym typeface="Arial"/>
              </a:rPr>
              <a:t>Application: Now What?</a:t>
            </a:r>
          </a:p>
        </p:txBody>
      </p:sp>
      <p:sp>
        <p:nvSpPr>
          <p:cNvPr id="598" name="Shape 598"/>
          <p:cNvSpPr txBox="1">
            <a:spLocks noGrp="1"/>
          </p:cNvSpPr>
          <p:nvPr>
            <p:ph type="body" idx="1"/>
          </p:nvPr>
        </p:nvSpPr>
        <p:spPr>
          <a:xfrm>
            <a:off x="1033625" y="2591150"/>
            <a:ext cx="8930899" cy="2598550"/>
          </a:xfrm>
          <a:prstGeom prst="rect">
            <a:avLst/>
          </a:prstGeom>
        </p:spPr>
        <p:txBody>
          <a:bodyPr lIns="38100" tIns="38100" rIns="38100" bIns="38100" anchor="t" anchorCtr="0">
            <a:noAutofit/>
          </a:bodyPr>
          <a:lstStyle/>
          <a:p>
            <a:pPr marL="0" marR="0" indent="0" algn="l">
              <a:lnSpc>
                <a:spcPct val="119921"/>
              </a:lnSpc>
              <a:spcBef>
                <a:spcPts val="0"/>
              </a:spcBef>
              <a:spcAft>
                <a:spcPts val="0"/>
              </a:spcAft>
              <a:buNone/>
            </a:pPr>
            <a:r>
              <a:rPr lang="en-US" sz="3555">
                <a:solidFill>
                  <a:srgbClr val="000066"/>
                </a:solidFill>
                <a:latin typeface="Arial"/>
                <a:ea typeface="Arial"/>
                <a:cs typeface="Arial"/>
                <a:sym typeface="Arial"/>
              </a:rPr>
              <a:t>1) First provide explicit instruction in bottom-up/decoding strategies, then allow opportunities to practice bottom-up strategies in extensive reading materials.</a:t>
            </a:r>
          </a:p>
        </p:txBody>
      </p:sp>
      <p:sp>
        <p:nvSpPr>
          <p:cNvPr id="599" name="Shape 599"/>
          <p:cNvSpPr/>
          <p:nvPr/>
        </p:nvSpPr>
        <p:spPr>
          <a:xfrm>
            <a:off x="931325" y="1841475"/>
            <a:ext cx="8466649" cy="42325"/>
          </a:xfrm>
          <a:prstGeom prst="rect">
            <a:avLst/>
          </a:prstGeom>
          <a:blipFill>
            <a:blip r:embed="rId5"/>
            <a:stretch>
              <a:fillRect/>
            </a:stretch>
          </a:blipFill>
        </p:spPr>
      </p:sp>
    </p:spTree>
  </p:cSld>
  <p:clrMapOvr>
    <a:masterClrMapping/>
  </p:clrMapOvr>
  <p:transition spd="slow">
    <p:cut/>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603"/>
        <p:cNvGrpSpPr/>
        <p:nvPr/>
      </p:nvGrpSpPr>
      <p:grpSpPr>
        <a:xfrm>
          <a:off x="0" y="0"/>
          <a:ext cx="0" cy="0"/>
          <a:chOff x="0" y="0"/>
          <a:chExt cx="0" cy="0"/>
        </a:xfrm>
      </p:grpSpPr>
      <p:sp>
        <p:nvSpPr>
          <p:cNvPr id="604" name="Shape 604"/>
          <p:cNvSpPr/>
          <p:nvPr/>
        </p:nvSpPr>
        <p:spPr>
          <a:xfrm>
            <a:off x="0" y="0"/>
            <a:ext cx="931325" cy="7620000"/>
          </a:xfrm>
          <a:prstGeom prst="rect">
            <a:avLst/>
          </a:prstGeom>
          <a:blipFill>
            <a:blip r:embed="rId3"/>
            <a:stretch>
              <a:fillRect/>
            </a:stretch>
          </a:blipFill>
        </p:spPr>
      </p:sp>
      <p:sp>
        <p:nvSpPr>
          <p:cNvPr id="605" name="Shape 605"/>
          <p:cNvSpPr/>
          <p:nvPr/>
        </p:nvSpPr>
        <p:spPr>
          <a:xfrm>
            <a:off x="7154325" y="52900"/>
            <a:ext cx="3005650" cy="1471074"/>
          </a:xfrm>
          <a:prstGeom prst="rect">
            <a:avLst/>
          </a:prstGeom>
          <a:blipFill>
            <a:blip r:embed="rId4"/>
            <a:stretch>
              <a:fillRect/>
            </a:stretch>
          </a:blipFill>
        </p:spPr>
      </p:sp>
      <p:sp>
        <p:nvSpPr>
          <p:cNvPr id="606" name="Shape 606"/>
          <p:cNvSpPr txBox="1">
            <a:spLocks noGrp="1"/>
          </p:cNvSpPr>
          <p:nvPr>
            <p:ph type="title"/>
          </p:nvPr>
        </p:nvSpPr>
        <p:spPr>
          <a:xfrm>
            <a:off x="864300" y="305150"/>
            <a:ext cx="9100250" cy="1243874"/>
          </a:xfrm>
          <a:prstGeom prst="rect">
            <a:avLst/>
          </a:prstGeom>
        </p:spPr>
        <p:txBody>
          <a:bodyPr lIns="38100" tIns="38100" rIns="38100" bIns="38100" anchor="ctr" anchorCtr="0">
            <a:noAutofit/>
          </a:bodyPr>
          <a:lstStyle/>
          <a:p>
            <a:pPr marL="0" marR="0" indent="0" algn="ctr">
              <a:lnSpc>
                <a:spcPct val="119907"/>
              </a:lnSpc>
              <a:spcBef>
                <a:spcPts val="0"/>
              </a:spcBef>
              <a:spcAft>
                <a:spcPts val="0"/>
              </a:spcAft>
              <a:buNone/>
            </a:pPr>
            <a:r>
              <a:rPr lang="en-US" sz="6000">
                <a:solidFill>
                  <a:srgbClr val="000066"/>
                </a:solidFill>
                <a:latin typeface="Arial"/>
                <a:ea typeface="Arial"/>
                <a:cs typeface="Arial"/>
                <a:sym typeface="Arial"/>
              </a:rPr>
              <a:t>Application: Now What?</a:t>
            </a:r>
          </a:p>
        </p:txBody>
      </p:sp>
      <p:sp>
        <p:nvSpPr>
          <p:cNvPr id="607" name="Shape 607"/>
          <p:cNvSpPr txBox="1">
            <a:spLocks noGrp="1"/>
          </p:cNvSpPr>
          <p:nvPr>
            <p:ph type="body" idx="1"/>
          </p:nvPr>
        </p:nvSpPr>
        <p:spPr>
          <a:xfrm>
            <a:off x="1033625" y="2591150"/>
            <a:ext cx="8930899" cy="2005874"/>
          </a:xfrm>
          <a:prstGeom prst="rect">
            <a:avLst/>
          </a:prstGeom>
        </p:spPr>
        <p:txBody>
          <a:bodyPr lIns="38100" tIns="38100" rIns="38100" bIns="38100" anchor="t" anchorCtr="0">
            <a:noAutofit/>
          </a:bodyPr>
          <a:lstStyle/>
          <a:p>
            <a:pPr marL="0" marR="0" indent="0" algn="l">
              <a:lnSpc>
                <a:spcPct val="119921"/>
              </a:lnSpc>
              <a:spcBef>
                <a:spcPts val="0"/>
              </a:spcBef>
              <a:spcAft>
                <a:spcPts val="0"/>
              </a:spcAft>
              <a:buNone/>
            </a:pPr>
            <a:r>
              <a:rPr lang="en-US" sz="3555">
                <a:solidFill>
                  <a:srgbClr val="000066"/>
                </a:solidFill>
                <a:latin typeface="Arial"/>
                <a:ea typeface="Arial"/>
                <a:cs typeface="Arial"/>
                <a:sym typeface="Arial"/>
              </a:rPr>
              <a:t>2) Use shorter passages to teach intensive reading skills and longer texts to apply top-down strategies. </a:t>
            </a:r>
          </a:p>
        </p:txBody>
      </p:sp>
      <p:sp>
        <p:nvSpPr>
          <p:cNvPr id="608" name="Shape 608"/>
          <p:cNvSpPr/>
          <p:nvPr/>
        </p:nvSpPr>
        <p:spPr>
          <a:xfrm>
            <a:off x="931325" y="1841475"/>
            <a:ext cx="8466649" cy="42325"/>
          </a:xfrm>
          <a:prstGeom prst="rect">
            <a:avLst/>
          </a:prstGeom>
          <a:blipFill>
            <a:blip r:embed="rId5"/>
            <a:stretch>
              <a:fillRect/>
            </a:stretch>
          </a:blipFill>
        </p:spPr>
      </p:sp>
    </p:spTree>
  </p:cSld>
  <p:clrMapOvr>
    <a:masterClrMapping/>
  </p:clrMapOvr>
  <p:transition spd="slow">
    <p:cut/>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612"/>
        <p:cNvGrpSpPr/>
        <p:nvPr/>
      </p:nvGrpSpPr>
      <p:grpSpPr>
        <a:xfrm>
          <a:off x="0" y="0"/>
          <a:ext cx="0" cy="0"/>
          <a:chOff x="0" y="0"/>
          <a:chExt cx="0" cy="0"/>
        </a:xfrm>
      </p:grpSpPr>
      <p:sp>
        <p:nvSpPr>
          <p:cNvPr id="613" name="Shape 613"/>
          <p:cNvSpPr/>
          <p:nvPr/>
        </p:nvSpPr>
        <p:spPr>
          <a:xfrm>
            <a:off x="0" y="0"/>
            <a:ext cx="931325" cy="7620000"/>
          </a:xfrm>
          <a:prstGeom prst="rect">
            <a:avLst/>
          </a:prstGeom>
          <a:blipFill>
            <a:blip r:embed="rId3"/>
            <a:stretch>
              <a:fillRect/>
            </a:stretch>
          </a:blipFill>
        </p:spPr>
      </p:sp>
      <p:sp>
        <p:nvSpPr>
          <p:cNvPr id="614" name="Shape 614"/>
          <p:cNvSpPr/>
          <p:nvPr/>
        </p:nvSpPr>
        <p:spPr>
          <a:xfrm>
            <a:off x="7154325" y="52900"/>
            <a:ext cx="3005650" cy="1471074"/>
          </a:xfrm>
          <a:prstGeom prst="rect">
            <a:avLst/>
          </a:prstGeom>
          <a:blipFill>
            <a:blip r:embed="rId4"/>
            <a:stretch>
              <a:fillRect/>
            </a:stretch>
          </a:blipFill>
        </p:spPr>
      </p:sp>
      <p:sp>
        <p:nvSpPr>
          <p:cNvPr id="615" name="Shape 615"/>
          <p:cNvSpPr txBox="1">
            <a:spLocks noGrp="1"/>
          </p:cNvSpPr>
          <p:nvPr>
            <p:ph type="title"/>
          </p:nvPr>
        </p:nvSpPr>
        <p:spPr>
          <a:xfrm>
            <a:off x="864300" y="305150"/>
            <a:ext cx="9100250" cy="1243874"/>
          </a:xfrm>
          <a:prstGeom prst="rect">
            <a:avLst/>
          </a:prstGeom>
        </p:spPr>
        <p:txBody>
          <a:bodyPr lIns="38100" tIns="38100" rIns="38100" bIns="38100" anchor="ctr" anchorCtr="0">
            <a:noAutofit/>
          </a:bodyPr>
          <a:lstStyle/>
          <a:p>
            <a:pPr marL="0" marR="0" indent="0" algn="ctr">
              <a:lnSpc>
                <a:spcPct val="119907"/>
              </a:lnSpc>
              <a:spcBef>
                <a:spcPts val="0"/>
              </a:spcBef>
              <a:spcAft>
                <a:spcPts val="0"/>
              </a:spcAft>
              <a:buNone/>
            </a:pPr>
            <a:r>
              <a:rPr lang="en-US" sz="6000">
                <a:solidFill>
                  <a:srgbClr val="000066"/>
                </a:solidFill>
                <a:latin typeface="Arial"/>
                <a:ea typeface="Arial"/>
                <a:cs typeface="Arial"/>
                <a:sym typeface="Arial"/>
              </a:rPr>
              <a:t>Application: Now What?</a:t>
            </a:r>
          </a:p>
        </p:txBody>
      </p:sp>
      <p:sp>
        <p:nvSpPr>
          <p:cNvPr id="616" name="Shape 616"/>
          <p:cNvSpPr/>
          <p:nvPr/>
        </p:nvSpPr>
        <p:spPr>
          <a:xfrm>
            <a:off x="931325" y="1841475"/>
            <a:ext cx="8466649" cy="42325"/>
          </a:xfrm>
          <a:prstGeom prst="rect">
            <a:avLst/>
          </a:prstGeom>
          <a:blipFill>
            <a:blip r:embed="rId5"/>
            <a:stretch>
              <a:fillRect/>
            </a:stretch>
          </a:blipFill>
        </p:spPr>
      </p:sp>
      <p:sp>
        <p:nvSpPr>
          <p:cNvPr id="617" name="Shape 617"/>
          <p:cNvSpPr txBox="1">
            <a:spLocks noGrp="1"/>
          </p:cNvSpPr>
          <p:nvPr>
            <p:ph type="body" idx="1"/>
          </p:nvPr>
        </p:nvSpPr>
        <p:spPr>
          <a:xfrm>
            <a:off x="1033625" y="2675800"/>
            <a:ext cx="8507575" cy="4545875"/>
          </a:xfrm>
          <a:prstGeom prst="rect">
            <a:avLst/>
          </a:prstGeom>
        </p:spPr>
        <p:txBody>
          <a:bodyPr lIns="38100" tIns="38100" rIns="38100" bIns="38100" anchor="t" anchorCtr="0">
            <a:noAutofit/>
          </a:bodyPr>
          <a:lstStyle/>
          <a:p>
            <a:pPr marL="0" marR="0" indent="0" algn="l">
              <a:lnSpc>
                <a:spcPct val="107812"/>
              </a:lnSpc>
              <a:spcBef>
                <a:spcPts val="0"/>
              </a:spcBef>
              <a:spcAft>
                <a:spcPts val="0"/>
              </a:spcAft>
              <a:buNone/>
            </a:pPr>
            <a:r>
              <a:rPr lang="en-US" sz="3555">
                <a:solidFill>
                  <a:srgbClr val="000066"/>
                </a:solidFill>
                <a:latin typeface="Arial"/>
                <a:ea typeface="Arial"/>
                <a:cs typeface="Arial"/>
                <a:sym typeface="Arial"/>
              </a:rPr>
              <a:t>3) Select materials for both intensive (teaching explicit strategies) and extensive (application of strategies) purposes. One single text generally cannot meet both needs.</a:t>
            </a:r>
          </a:p>
        </p:txBody>
      </p:sp>
    </p:spTree>
  </p:cSld>
  <p:clrMapOvr>
    <a:masterClrMapping/>
  </p:clrMapOvr>
  <p:transition spd="slow">
    <p:cut/>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621"/>
        <p:cNvGrpSpPr/>
        <p:nvPr/>
      </p:nvGrpSpPr>
      <p:grpSpPr>
        <a:xfrm>
          <a:off x="0" y="0"/>
          <a:ext cx="0" cy="0"/>
          <a:chOff x="0" y="0"/>
          <a:chExt cx="0" cy="0"/>
        </a:xfrm>
      </p:grpSpPr>
      <p:sp>
        <p:nvSpPr>
          <p:cNvPr id="622" name="Shape 622"/>
          <p:cNvSpPr/>
          <p:nvPr/>
        </p:nvSpPr>
        <p:spPr>
          <a:xfrm>
            <a:off x="0" y="0"/>
            <a:ext cx="931325" cy="7620000"/>
          </a:xfrm>
          <a:prstGeom prst="rect">
            <a:avLst/>
          </a:prstGeom>
          <a:blipFill>
            <a:blip r:embed="rId3"/>
            <a:stretch>
              <a:fillRect/>
            </a:stretch>
          </a:blipFill>
        </p:spPr>
      </p:sp>
      <p:sp>
        <p:nvSpPr>
          <p:cNvPr id="623" name="Shape 623"/>
          <p:cNvSpPr/>
          <p:nvPr/>
        </p:nvSpPr>
        <p:spPr>
          <a:xfrm>
            <a:off x="7154325" y="52900"/>
            <a:ext cx="3005650" cy="1471074"/>
          </a:xfrm>
          <a:prstGeom prst="rect">
            <a:avLst/>
          </a:prstGeom>
          <a:blipFill>
            <a:blip r:embed="rId4"/>
            <a:stretch>
              <a:fillRect/>
            </a:stretch>
          </a:blipFill>
        </p:spPr>
      </p:sp>
      <p:sp>
        <p:nvSpPr>
          <p:cNvPr id="624" name="Shape 624"/>
          <p:cNvSpPr txBox="1">
            <a:spLocks noGrp="1"/>
          </p:cNvSpPr>
          <p:nvPr>
            <p:ph type="title"/>
          </p:nvPr>
        </p:nvSpPr>
        <p:spPr>
          <a:xfrm>
            <a:off x="864300" y="305150"/>
            <a:ext cx="9100250" cy="1243874"/>
          </a:xfrm>
          <a:prstGeom prst="rect">
            <a:avLst/>
          </a:prstGeom>
        </p:spPr>
        <p:txBody>
          <a:bodyPr lIns="38100" tIns="38100" rIns="38100" bIns="38100" anchor="ctr" anchorCtr="0">
            <a:noAutofit/>
          </a:bodyPr>
          <a:lstStyle/>
          <a:p>
            <a:pPr marL="0" marR="0" indent="0" algn="ctr">
              <a:lnSpc>
                <a:spcPct val="119907"/>
              </a:lnSpc>
              <a:spcBef>
                <a:spcPts val="0"/>
              </a:spcBef>
              <a:spcAft>
                <a:spcPts val="0"/>
              </a:spcAft>
              <a:buNone/>
            </a:pPr>
            <a:r>
              <a:rPr lang="en-US" sz="6000">
                <a:solidFill>
                  <a:srgbClr val="000066"/>
                </a:solidFill>
                <a:latin typeface="Arial"/>
                <a:ea typeface="Arial"/>
                <a:cs typeface="Arial"/>
                <a:sym typeface="Arial"/>
              </a:rPr>
              <a:t>Application: Now What?</a:t>
            </a:r>
          </a:p>
        </p:txBody>
      </p:sp>
      <p:sp>
        <p:nvSpPr>
          <p:cNvPr id="625" name="Shape 625"/>
          <p:cNvSpPr txBox="1">
            <a:spLocks noGrp="1"/>
          </p:cNvSpPr>
          <p:nvPr>
            <p:ph type="body" idx="1"/>
          </p:nvPr>
        </p:nvSpPr>
        <p:spPr>
          <a:xfrm>
            <a:off x="1033625" y="2675800"/>
            <a:ext cx="8930899" cy="2513875"/>
          </a:xfrm>
          <a:prstGeom prst="rect">
            <a:avLst/>
          </a:prstGeom>
        </p:spPr>
        <p:txBody>
          <a:bodyPr lIns="38100" tIns="38100" rIns="38100" bIns="38100" anchor="t" anchorCtr="0">
            <a:noAutofit/>
          </a:bodyPr>
          <a:lstStyle/>
          <a:p>
            <a:pPr marL="0" marR="0" indent="0" algn="l">
              <a:lnSpc>
                <a:spcPct val="108035"/>
              </a:lnSpc>
              <a:spcBef>
                <a:spcPts val="0"/>
              </a:spcBef>
              <a:spcAft>
                <a:spcPts val="0"/>
              </a:spcAft>
              <a:buNone/>
            </a:pPr>
            <a:r>
              <a:rPr lang="en-US" sz="3111">
                <a:solidFill>
                  <a:srgbClr val="000066"/>
                </a:solidFill>
                <a:latin typeface="Arial"/>
                <a:ea typeface="Arial"/>
                <a:cs typeface="Arial"/>
                <a:sym typeface="Arial"/>
              </a:rPr>
              <a:t>4) When teaching new vocabulary, provide explicit decoding strategies to enable learners to develop phonemic awareness.</a:t>
            </a:r>
          </a:p>
          <a:p>
            <a:pPr marL="0" marR="0" indent="0" algn="l">
              <a:lnSpc>
                <a:spcPct val="107812"/>
              </a:lnSpc>
              <a:spcBef>
                <a:spcPts val="479"/>
              </a:spcBef>
              <a:spcAft>
                <a:spcPts val="0"/>
              </a:spcAft>
              <a:buNone/>
            </a:pPr>
            <a:r>
              <a:rPr lang="en-US" sz="2666">
                <a:solidFill>
                  <a:srgbClr val="000066"/>
                </a:solidFill>
                <a:latin typeface="Arial"/>
                <a:ea typeface="Arial"/>
                <a:cs typeface="Arial"/>
                <a:sym typeface="Arial"/>
              </a:rPr>
              <a:t>- rhyming games (mat  pat)</a:t>
            </a:r>
          </a:p>
          <a:p>
            <a:pPr marL="0" marR="0" indent="0" algn="l">
              <a:lnSpc>
                <a:spcPct val="107812"/>
              </a:lnSpc>
              <a:spcBef>
                <a:spcPts val="479"/>
              </a:spcBef>
              <a:spcAft>
                <a:spcPts val="0"/>
              </a:spcAft>
              <a:buNone/>
            </a:pPr>
            <a:r>
              <a:rPr lang="en-US" sz="2666">
                <a:solidFill>
                  <a:srgbClr val="000066"/>
                </a:solidFill>
                <a:latin typeface="Arial"/>
                <a:ea typeface="Arial"/>
                <a:cs typeface="Arial"/>
                <a:sym typeface="Arial"/>
              </a:rPr>
              <a:t>- manipulation of beginning, middle, and end of words (mat  pat  pet  pen)</a:t>
            </a:r>
          </a:p>
        </p:txBody>
      </p:sp>
      <p:sp>
        <p:nvSpPr>
          <p:cNvPr id="626" name="Shape 626"/>
          <p:cNvSpPr/>
          <p:nvPr/>
        </p:nvSpPr>
        <p:spPr>
          <a:xfrm>
            <a:off x="931325" y="1841475"/>
            <a:ext cx="8466649" cy="42325"/>
          </a:xfrm>
          <a:prstGeom prst="rect">
            <a:avLst/>
          </a:prstGeom>
          <a:blipFill>
            <a:blip r:embed="rId5"/>
            <a:stretch>
              <a:fillRect/>
            </a:stretch>
          </a:blipFill>
        </p:spPr>
      </p:sp>
    </p:spTree>
  </p:cSld>
  <p:clrMapOvr>
    <a:masterClrMapping/>
  </p:clrMapOvr>
  <p:transition spd="slow">
    <p:cut/>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630"/>
        <p:cNvGrpSpPr/>
        <p:nvPr/>
      </p:nvGrpSpPr>
      <p:grpSpPr>
        <a:xfrm>
          <a:off x="0" y="0"/>
          <a:ext cx="0" cy="0"/>
          <a:chOff x="0" y="0"/>
          <a:chExt cx="0" cy="0"/>
        </a:xfrm>
      </p:grpSpPr>
      <p:sp>
        <p:nvSpPr>
          <p:cNvPr id="631" name="Shape 631"/>
          <p:cNvSpPr/>
          <p:nvPr/>
        </p:nvSpPr>
        <p:spPr>
          <a:xfrm>
            <a:off x="0" y="0"/>
            <a:ext cx="931325" cy="7620000"/>
          </a:xfrm>
          <a:prstGeom prst="rect">
            <a:avLst/>
          </a:prstGeom>
          <a:blipFill>
            <a:blip r:embed="rId3"/>
            <a:stretch>
              <a:fillRect/>
            </a:stretch>
          </a:blipFill>
        </p:spPr>
      </p:sp>
      <p:sp>
        <p:nvSpPr>
          <p:cNvPr id="632" name="Shape 632"/>
          <p:cNvSpPr/>
          <p:nvPr/>
        </p:nvSpPr>
        <p:spPr>
          <a:xfrm>
            <a:off x="7154325" y="52900"/>
            <a:ext cx="3005650" cy="1471074"/>
          </a:xfrm>
          <a:prstGeom prst="rect">
            <a:avLst/>
          </a:prstGeom>
          <a:blipFill>
            <a:blip r:embed="rId4"/>
            <a:stretch>
              <a:fillRect/>
            </a:stretch>
          </a:blipFill>
        </p:spPr>
      </p:sp>
      <p:sp>
        <p:nvSpPr>
          <p:cNvPr id="633" name="Shape 633"/>
          <p:cNvSpPr txBox="1">
            <a:spLocks noGrp="1"/>
          </p:cNvSpPr>
          <p:nvPr>
            <p:ph type="title"/>
          </p:nvPr>
        </p:nvSpPr>
        <p:spPr>
          <a:xfrm>
            <a:off x="864300" y="305150"/>
            <a:ext cx="9100250" cy="1243874"/>
          </a:xfrm>
          <a:prstGeom prst="rect">
            <a:avLst/>
          </a:prstGeom>
        </p:spPr>
        <p:txBody>
          <a:bodyPr lIns="38100" tIns="38100" rIns="38100" bIns="38100" anchor="ctr" anchorCtr="0">
            <a:noAutofit/>
          </a:bodyPr>
          <a:lstStyle/>
          <a:p>
            <a:pPr marL="0" marR="0" indent="0" algn="ctr">
              <a:lnSpc>
                <a:spcPct val="119907"/>
              </a:lnSpc>
              <a:spcBef>
                <a:spcPts val="0"/>
              </a:spcBef>
              <a:spcAft>
                <a:spcPts val="0"/>
              </a:spcAft>
              <a:buNone/>
            </a:pPr>
            <a:r>
              <a:rPr lang="en-US" sz="6000">
                <a:solidFill>
                  <a:srgbClr val="000066"/>
                </a:solidFill>
                <a:latin typeface="Arial"/>
                <a:ea typeface="Arial"/>
                <a:cs typeface="Arial"/>
                <a:sym typeface="Arial"/>
              </a:rPr>
              <a:t>Self Reflection</a:t>
            </a:r>
          </a:p>
        </p:txBody>
      </p:sp>
      <p:sp>
        <p:nvSpPr>
          <p:cNvPr id="634" name="Shape 634"/>
          <p:cNvSpPr txBox="1">
            <a:spLocks noGrp="1"/>
          </p:cNvSpPr>
          <p:nvPr>
            <p:ph type="body" idx="1"/>
          </p:nvPr>
        </p:nvSpPr>
        <p:spPr>
          <a:xfrm>
            <a:off x="1033625" y="1998475"/>
            <a:ext cx="8930899" cy="5646549"/>
          </a:xfrm>
          <a:prstGeom prst="rect">
            <a:avLst/>
          </a:prstGeom>
        </p:spPr>
        <p:txBody>
          <a:bodyPr lIns="38100" tIns="38100" rIns="38100" bIns="38100" anchor="t" anchorCtr="0">
            <a:noAutofit/>
          </a:bodyPr>
          <a:lstStyle/>
          <a:p>
            <a:pPr marL="0" marR="0" indent="0" algn="l">
              <a:lnSpc>
                <a:spcPct val="107812"/>
              </a:lnSpc>
              <a:spcBef>
                <a:spcPts val="635"/>
              </a:spcBef>
              <a:spcAft>
                <a:spcPts val="0"/>
              </a:spcAft>
              <a:buNone/>
            </a:pPr>
            <a:r>
              <a:rPr lang="en-US" sz="3555">
                <a:solidFill>
                  <a:srgbClr val="000066"/>
                </a:solidFill>
                <a:latin typeface="Arial"/>
                <a:ea typeface="Arial"/>
                <a:cs typeface="Arial"/>
                <a:sym typeface="Arial"/>
              </a:rPr>
              <a:t>
Take a moment to ponder the answers to the questions on the following slide. As you answer these questions, think of your students’ needs. What kind of strategies do you need to equip your students with in order to help them achieve the goal of comprehension?</a:t>
            </a:r>
          </a:p>
        </p:txBody>
      </p:sp>
      <p:sp>
        <p:nvSpPr>
          <p:cNvPr id="635" name="Shape 635"/>
          <p:cNvSpPr/>
          <p:nvPr/>
        </p:nvSpPr>
        <p:spPr>
          <a:xfrm>
            <a:off x="931325" y="1841475"/>
            <a:ext cx="8466649" cy="42325"/>
          </a:xfrm>
          <a:prstGeom prst="rect">
            <a:avLst/>
          </a:prstGeom>
          <a:blipFill>
            <a:blip r:embed="rId5"/>
            <a:stretch>
              <a:fillRect/>
            </a:stretch>
          </a:blipFill>
        </p:spPr>
      </p:sp>
    </p:spTree>
  </p:cSld>
  <p:clrMapOvr>
    <a:masterClrMapping/>
  </p:clrMapOvr>
  <p:transition spd="slow">
    <p:cut/>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639"/>
        <p:cNvGrpSpPr/>
        <p:nvPr/>
      </p:nvGrpSpPr>
      <p:grpSpPr>
        <a:xfrm>
          <a:off x="0" y="0"/>
          <a:ext cx="0" cy="0"/>
          <a:chOff x="0" y="0"/>
          <a:chExt cx="0" cy="0"/>
        </a:xfrm>
      </p:grpSpPr>
      <p:sp>
        <p:nvSpPr>
          <p:cNvPr id="640" name="Shape 640"/>
          <p:cNvSpPr/>
          <p:nvPr/>
        </p:nvSpPr>
        <p:spPr>
          <a:xfrm>
            <a:off x="0" y="0"/>
            <a:ext cx="931325" cy="7620000"/>
          </a:xfrm>
          <a:prstGeom prst="rect">
            <a:avLst/>
          </a:prstGeom>
          <a:blipFill>
            <a:blip r:embed="rId3"/>
            <a:stretch>
              <a:fillRect/>
            </a:stretch>
          </a:blipFill>
        </p:spPr>
      </p:sp>
      <p:sp>
        <p:nvSpPr>
          <p:cNvPr id="641" name="Shape 641"/>
          <p:cNvSpPr/>
          <p:nvPr/>
        </p:nvSpPr>
        <p:spPr>
          <a:xfrm>
            <a:off x="7154325" y="52900"/>
            <a:ext cx="3005650" cy="1471074"/>
          </a:xfrm>
          <a:prstGeom prst="rect">
            <a:avLst/>
          </a:prstGeom>
          <a:blipFill>
            <a:blip r:embed="rId4"/>
            <a:stretch>
              <a:fillRect/>
            </a:stretch>
          </a:blipFill>
        </p:spPr>
      </p:sp>
      <p:sp>
        <p:nvSpPr>
          <p:cNvPr id="642" name="Shape 642"/>
          <p:cNvSpPr txBox="1">
            <a:spLocks noGrp="1"/>
          </p:cNvSpPr>
          <p:nvPr>
            <p:ph type="title"/>
          </p:nvPr>
        </p:nvSpPr>
        <p:spPr>
          <a:xfrm>
            <a:off x="864300" y="305150"/>
            <a:ext cx="9100250" cy="1243874"/>
          </a:xfrm>
          <a:prstGeom prst="rect">
            <a:avLst/>
          </a:prstGeom>
        </p:spPr>
        <p:txBody>
          <a:bodyPr lIns="38100" tIns="38100" rIns="38100" bIns="38100" anchor="ctr" anchorCtr="0">
            <a:noAutofit/>
          </a:bodyPr>
          <a:lstStyle/>
          <a:p>
            <a:pPr marL="0" marR="0" indent="0" algn="ctr">
              <a:lnSpc>
                <a:spcPct val="119907"/>
              </a:lnSpc>
              <a:spcBef>
                <a:spcPts val="0"/>
              </a:spcBef>
              <a:spcAft>
                <a:spcPts val="0"/>
              </a:spcAft>
              <a:buNone/>
            </a:pPr>
            <a:r>
              <a:rPr lang="en-US" sz="6000">
                <a:solidFill>
                  <a:srgbClr val="000066"/>
                </a:solidFill>
                <a:latin typeface="Arial"/>
                <a:ea typeface="Arial"/>
                <a:cs typeface="Arial"/>
                <a:sym typeface="Arial"/>
              </a:rPr>
              <a:t>Self Reflection</a:t>
            </a:r>
          </a:p>
        </p:txBody>
      </p:sp>
      <p:sp>
        <p:nvSpPr>
          <p:cNvPr id="643" name="Shape 643"/>
          <p:cNvSpPr txBox="1">
            <a:spLocks noGrp="1"/>
          </p:cNvSpPr>
          <p:nvPr>
            <p:ph type="body" idx="1"/>
          </p:nvPr>
        </p:nvSpPr>
        <p:spPr>
          <a:xfrm>
            <a:off x="1033625" y="1998475"/>
            <a:ext cx="8930899" cy="5646549"/>
          </a:xfrm>
          <a:prstGeom prst="rect">
            <a:avLst/>
          </a:prstGeom>
        </p:spPr>
        <p:txBody>
          <a:bodyPr lIns="38100" tIns="38100" rIns="38100" bIns="38100" anchor="t" anchorCtr="0">
            <a:noAutofit/>
          </a:bodyPr>
          <a:lstStyle/>
          <a:p>
            <a:pPr marL="0" marR="0" indent="0" algn="l">
              <a:lnSpc>
                <a:spcPct val="119921"/>
              </a:lnSpc>
              <a:spcBef>
                <a:spcPts val="0"/>
              </a:spcBef>
              <a:spcAft>
                <a:spcPts val="0"/>
              </a:spcAft>
              <a:buNone/>
            </a:pPr>
            <a:r>
              <a:rPr lang="en-US" sz="3555" b="1">
                <a:solidFill>
                  <a:srgbClr val="000066"/>
                </a:solidFill>
                <a:latin typeface="Arial"/>
                <a:ea typeface="Arial"/>
                <a:cs typeface="Arial"/>
                <a:sym typeface="Arial"/>
              </a:rPr>
              <a:t>1) What strategies do YOU use to teach reading?</a:t>
            </a:r>
          </a:p>
          <a:p>
            <a:endParaRPr lang="en-US" sz="3555" b="1">
              <a:solidFill>
                <a:srgbClr val="000066"/>
              </a:solidFill>
              <a:latin typeface="Arial"/>
              <a:ea typeface="Arial"/>
              <a:cs typeface="Arial"/>
              <a:sym typeface="Arial"/>
            </a:endParaRPr>
          </a:p>
        </p:txBody>
      </p:sp>
      <p:sp>
        <p:nvSpPr>
          <p:cNvPr id="644" name="Shape 644"/>
          <p:cNvSpPr/>
          <p:nvPr/>
        </p:nvSpPr>
        <p:spPr>
          <a:xfrm>
            <a:off x="931325" y="1841475"/>
            <a:ext cx="8466649" cy="42325"/>
          </a:xfrm>
          <a:prstGeom prst="rect">
            <a:avLst/>
          </a:prstGeom>
          <a:blipFill>
            <a:blip r:embed="rId5"/>
            <a:stretch>
              <a:fillRect/>
            </a:stretch>
          </a:blipFill>
        </p:spPr>
      </p:sp>
    </p:spTree>
  </p:cSld>
  <p:clrMapOvr>
    <a:masterClrMapping/>
  </p:clrMapOvr>
  <p:transition spd="slow">
    <p:cut/>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648"/>
        <p:cNvGrpSpPr/>
        <p:nvPr/>
      </p:nvGrpSpPr>
      <p:grpSpPr>
        <a:xfrm>
          <a:off x="0" y="0"/>
          <a:ext cx="0" cy="0"/>
          <a:chOff x="0" y="0"/>
          <a:chExt cx="0" cy="0"/>
        </a:xfrm>
      </p:grpSpPr>
      <p:sp>
        <p:nvSpPr>
          <p:cNvPr id="649" name="Shape 649"/>
          <p:cNvSpPr/>
          <p:nvPr/>
        </p:nvSpPr>
        <p:spPr>
          <a:xfrm>
            <a:off x="0" y="0"/>
            <a:ext cx="931325" cy="7620000"/>
          </a:xfrm>
          <a:prstGeom prst="rect">
            <a:avLst/>
          </a:prstGeom>
          <a:blipFill>
            <a:blip r:embed="rId3"/>
            <a:stretch>
              <a:fillRect/>
            </a:stretch>
          </a:blipFill>
        </p:spPr>
      </p:sp>
      <p:sp>
        <p:nvSpPr>
          <p:cNvPr id="650" name="Shape 650"/>
          <p:cNvSpPr/>
          <p:nvPr/>
        </p:nvSpPr>
        <p:spPr>
          <a:xfrm>
            <a:off x="7154325" y="52900"/>
            <a:ext cx="3005650" cy="1471074"/>
          </a:xfrm>
          <a:prstGeom prst="rect">
            <a:avLst/>
          </a:prstGeom>
          <a:blipFill>
            <a:blip r:embed="rId4"/>
            <a:stretch>
              <a:fillRect/>
            </a:stretch>
          </a:blipFill>
        </p:spPr>
      </p:sp>
      <p:sp>
        <p:nvSpPr>
          <p:cNvPr id="651" name="Shape 651"/>
          <p:cNvSpPr txBox="1">
            <a:spLocks noGrp="1"/>
          </p:cNvSpPr>
          <p:nvPr>
            <p:ph type="title"/>
          </p:nvPr>
        </p:nvSpPr>
        <p:spPr>
          <a:xfrm>
            <a:off x="864300" y="305150"/>
            <a:ext cx="9100250" cy="1243874"/>
          </a:xfrm>
          <a:prstGeom prst="rect">
            <a:avLst/>
          </a:prstGeom>
        </p:spPr>
        <p:txBody>
          <a:bodyPr lIns="38100" tIns="38100" rIns="38100" bIns="38100" anchor="ctr" anchorCtr="0">
            <a:noAutofit/>
          </a:bodyPr>
          <a:lstStyle/>
          <a:p>
            <a:pPr marL="0" marR="0" indent="0" algn="ctr">
              <a:lnSpc>
                <a:spcPct val="119907"/>
              </a:lnSpc>
              <a:spcBef>
                <a:spcPts val="0"/>
              </a:spcBef>
              <a:spcAft>
                <a:spcPts val="0"/>
              </a:spcAft>
              <a:buNone/>
            </a:pPr>
            <a:r>
              <a:rPr lang="en-US" sz="6000">
                <a:solidFill>
                  <a:srgbClr val="000066"/>
                </a:solidFill>
                <a:latin typeface="Arial"/>
                <a:ea typeface="Arial"/>
                <a:cs typeface="Arial"/>
                <a:sym typeface="Arial"/>
              </a:rPr>
              <a:t>Self Reflection</a:t>
            </a:r>
          </a:p>
        </p:txBody>
      </p:sp>
      <p:sp>
        <p:nvSpPr>
          <p:cNvPr id="652" name="Shape 652"/>
          <p:cNvSpPr txBox="1">
            <a:spLocks noGrp="1"/>
          </p:cNvSpPr>
          <p:nvPr>
            <p:ph type="body" idx="1"/>
          </p:nvPr>
        </p:nvSpPr>
        <p:spPr>
          <a:xfrm>
            <a:off x="1033625" y="1998475"/>
            <a:ext cx="8930899" cy="5646549"/>
          </a:xfrm>
          <a:prstGeom prst="rect">
            <a:avLst/>
          </a:prstGeom>
        </p:spPr>
        <p:txBody>
          <a:bodyPr lIns="38100" tIns="38100" rIns="38100" bIns="38100" anchor="t" anchorCtr="0">
            <a:noAutofit/>
          </a:bodyPr>
          <a:lstStyle/>
          <a:p>
            <a:pPr marL="0" marR="0" indent="0" algn="l">
              <a:lnSpc>
                <a:spcPct val="119921"/>
              </a:lnSpc>
              <a:spcBef>
                <a:spcPts val="0"/>
              </a:spcBef>
              <a:spcAft>
                <a:spcPts val="0"/>
              </a:spcAft>
              <a:buNone/>
            </a:pPr>
            <a:r>
              <a:rPr lang="en-US" sz="3555">
                <a:solidFill>
                  <a:srgbClr val="000066"/>
                </a:solidFill>
                <a:latin typeface="Arial"/>
                <a:ea typeface="Arial"/>
                <a:cs typeface="Arial"/>
                <a:sym typeface="Arial"/>
              </a:rPr>
              <a:t>1) What strategies do YOU use to teach reading?</a:t>
            </a:r>
          </a:p>
          <a:p>
            <a:pPr marL="0" marR="0" indent="0" algn="l">
              <a:lnSpc>
                <a:spcPct val="119921"/>
              </a:lnSpc>
              <a:spcBef>
                <a:spcPts val="635"/>
              </a:spcBef>
              <a:spcAft>
                <a:spcPts val="0"/>
              </a:spcAft>
              <a:buNone/>
            </a:pPr>
            <a:r>
              <a:rPr lang="en-US" sz="3555" b="1">
                <a:solidFill>
                  <a:srgbClr val="000066"/>
                </a:solidFill>
                <a:latin typeface="Arial"/>
                <a:ea typeface="Arial"/>
                <a:cs typeface="Arial"/>
                <a:sym typeface="Arial"/>
              </a:rPr>
              <a:t>2) When you learned how to read, did you learn both bottom-up and top-down skills?</a:t>
            </a:r>
          </a:p>
        </p:txBody>
      </p:sp>
      <p:sp>
        <p:nvSpPr>
          <p:cNvPr id="653" name="Shape 653"/>
          <p:cNvSpPr/>
          <p:nvPr/>
        </p:nvSpPr>
        <p:spPr>
          <a:xfrm>
            <a:off x="931325" y="1841475"/>
            <a:ext cx="8466649" cy="42325"/>
          </a:xfrm>
          <a:prstGeom prst="rect">
            <a:avLst/>
          </a:prstGeom>
          <a:blipFill>
            <a:blip r:embed="rId5"/>
            <a:stretch>
              <a:fillRect/>
            </a:stretch>
          </a:blipFill>
        </p:spPr>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p:nvPr/>
        </p:nvSpPr>
        <p:spPr>
          <a:xfrm>
            <a:off x="0" y="0"/>
            <a:ext cx="931325" cy="7620000"/>
          </a:xfrm>
          <a:prstGeom prst="rect">
            <a:avLst/>
          </a:prstGeom>
          <a:blipFill>
            <a:blip r:embed="rId3"/>
            <a:stretch>
              <a:fillRect/>
            </a:stretch>
          </a:blipFill>
        </p:spPr>
      </p:sp>
      <p:sp>
        <p:nvSpPr>
          <p:cNvPr id="66" name="Shape 66"/>
          <p:cNvSpPr/>
          <p:nvPr/>
        </p:nvSpPr>
        <p:spPr>
          <a:xfrm>
            <a:off x="7154325" y="52900"/>
            <a:ext cx="3005650" cy="1471074"/>
          </a:xfrm>
          <a:prstGeom prst="rect">
            <a:avLst/>
          </a:prstGeom>
          <a:blipFill>
            <a:blip r:embed="rId4"/>
            <a:stretch>
              <a:fillRect/>
            </a:stretch>
          </a:blipFill>
        </p:spPr>
      </p:sp>
      <p:sp>
        <p:nvSpPr>
          <p:cNvPr id="67" name="Shape 67"/>
          <p:cNvSpPr txBox="1">
            <a:spLocks noGrp="1"/>
          </p:cNvSpPr>
          <p:nvPr>
            <p:ph type="ctrTitle"/>
          </p:nvPr>
        </p:nvSpPr>
        <p:spPr>
          <a:xfrm>
            <a:off x="1118300" y="305150"/>
            <a:ext cx="8846250" cy="2177697"/>
          </a:xfrm>
          <a:prstGeom prst="rect">
            <a:avLst/>
          </a:prstGeom>
        </p:spPr>
        <p:txBody>
          <a:bodyPr lIns="38100" tIns="38100" rIns="38100" bIns="38100" anchor="ctr" anchorCtr="0">
            <a:noAutofit/>
          </a:bodyPr>
          <a:lstStyle/>
          <a:p>
            <a:pPr marL="0" marR="0" indent="0" algn="ctr">
              <a:lnSpc>
                <a:spcPct val="119907"/>
              </a:lnSpc>
              <a:spcBef>
                <a:spcPts val="0"/>
              </a:spcBef>
              <a:spcAft>
                <a:spcPts val="0"/>
              </a:spcAft>
              <a:buNone/>
            </a:pPr>
            <a:r>
              <a:rPr lang="en-US" sz="6000">
                <a:solidFill>
                  <a:srgbClr val="000066"/>
                </a:solidFill>
                <a:latin typeface="Arial"/>
                <a:ea typeface="Arial"/>
                <a:cs typeface="Arial"/>
                <a:sym typeface="Arial"/>
              </a:rPr>
              <a:t>What is </a:t>
            </a:r>
            <a:r>
              <a:rPr lang="en-US" sz="6000" b="1" i="1">
                <a:solidFill>
                  <a:srgbClr val="000066"/>
                </a:solidFill>
                <a:latin typeface="Arial"/>
                <a:ea typeface="Arial"/>
                <a:cs typeface="Arial"/>
                <a:sym typeface="Arial"/>
              </a:rPr>
              <a:t>strategic </a:t>
            </a:r>
            <a:r>
              <a:rPr lang="en-US" sz="6000" i="1">
                <a:solidFill>
                  <a:srgbClr val="000066"/>
                </a:solidFill>
                <a:latin typeface="Arial"/>
                <a:ea typeface="Arial"/>
                <a:cs typeface="Arial"/>
                <a:sym typeface="Arial"/>
              </a:rPr>
              <a:t>reading</a:t>
            </a:r>
            <a:r>
              <a:rPr lang="en-US" sz="6000">
                <a:solidFill>
                  <a:srgbClr val="000066"/>
                </a:solidFill>
                <a:latin typeface="Arial"/>
                <a:ea typeface="Arial"/>
                <a:cs typeface="Arial"/>
                <a:sym typeface="Arial"/>
              </a:rPr>
              <a:t>?</a:t>
            </a:r>
          </a:p>
        </p:txBody>
      </p:sp>
      <p:sp>
        <p:nvSpPr>
          <p:cNvPr id="68" name="Shape 68"/>
          <p:cNvSpPr/>
          <p:nvPr/>
        </p:nvSpPr>
        <p:spPr>
          <a:xfrm>
            <a:off x="931325" y="1502825"/>
            <a:ext cx="8466649" cy="42325"/>
          </a:xfrm>
          <a:prstGeom prst="rect">
            <a:avLst/>
          </a:prstGeom>
          <a:blipFill>
            <a:blip r:embed="rId5"/>
            <a:stretch>
              <a:fillRect/>
            </a:stretch>
          </a:blipFill>
        </p:spPr>
      </p:sp>
    </p:spTree>
  </p:cSld>
  <p:clrMapOvr>
    <a:masterClrMapping/>
  </p:clrMapOvr>
  <p:transition spd="slow">
    <p:cut/>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657"/>
        <p:cNvGrpSpPr/>
        <p:nvPr/>
      </p:nvGrpSpPr>
      <p:grpSpPr>
        <a:xfrm>
          <a:off x="0" y="0"/>
          <a:ext cx="0" cy="0"/>
          <a:chOff x="0" y="0"/>
          <a:chExt cx="0" cy="0"/>
        </a:xfrm>
      </p:grpSpPr>
      <p:sp>
        <p:nvSpPr>
          <p:cNvPr id="658" name="Shape 658"/>
          <p:cNvSpPr/>
          <p:nvPr/>
        </p:nvSpPr>
        <p:spPr>
          <a:xfrm>
            <a:off x="0" y="0"/>
            <a:ext cx="931325" cy="7620000"/>
          </a:xfrm>
          <a:prstGeom prst="rect">
            <a:avLst/>
          </a:prstGeom>
          <a:blipFill>
            <a:blip r:embed="rId3"/>
            <a:stretch>
              <a:fillRect/>
            </a:stretch>
          </a:blipFill>
        </p:spPr>
      </p:sp>
      <p:sp>
        <p:nvSpPr>
          <p:cNvPr id="659" name="Shape 659"/>
          <p:cNvSpPr/>
          <p:nvPr/>
        </p:nvSpPr>
        <p:spPr>
          <a:xfrm>
            <a:off x="7154325" y="52900"/>
            <a:ext cx="3005650" cy="1471074"/>
          </a:xfrm>
          <a:prstGeom prst="rect">
            <a:avLst/>
          </a:prstGeom>
          <a:blipFill>
            <a:blip r:embed="rId4"/>
            <a:stretch>
              <a:fillRect/>
            </a:stretch>
          </a:blipFill>
        </p:spPr>
      </p:sp>
      <p:sp>
        <p:nvSpPr>
          <p:cNvPr id="660" name="Shape 660"/>
          <p:cNvSpPr txBox="1">
            <a:spLocks noGrp="1"/>
          </p:cNvSpPr>
          <p:nvPr>
            <p:ph type="title"/>
          </p:nvPr>
        </p:nvSpPr>
        <p:spPr>
          <a:xfrm>
            <a:off x="864300" y="305150"/>
            <a:ext cx="9100250" cy="1243874"/>
          </a:xfrm>
          <a:prstGeom prst="rect">
            <a:avLst/>
          </a:prstGeom>
        </p:spPr>
        <p:txBody>
          <a:bodyPr lIns="38100" tIns="38100" rIns="38100" bIns="38100" anchor="ctr" anchorCtr="0">
            <a:noAutofit/>
          </a:bodyPr>
          <a:lstStyle/>
          <a:p>
            <a:pPr marL="0" marR="0" indent="0" algn="ctr">
              <a:lnSpc>
                <a:spcPct val="119907"/>
              </a:lnSpc>
              <a:spcBef>
                <a:spcPts val="0"/>
              </a:spcBef>
              <a:spcAft>
                <a:spcPts val="0"/>
              </a:spcAft>
              <a:buNone/>
            </a:pPr>
            <a:r>
              <a:rPr lang="en-US" sz="6000">
                <a:solidFill>
                  <a:srgbClr val="000066"/>
                </a:solidFill>
                <a:latin typeface="Arial"/>
                <a:ea typeface="Arial"/>
                <a:cs typeface="Arial"/>
                <a:sym typeface="Arial"/>
              </a:rPr>
              <a:t>Self Reflection</a:t>
            </a:r>
          </a:p>
        </p:txBody>
      </p:sp>
      <p:sp>
        <p:nvSpPr>
          <p:cNvPr id="661" name="Shape 661"/>
          <p:cNvSpPr txBox="1">
            <a:spLocks noGrp="1"/>
          </p:cNvSpPr>
          <p:nvPr>
            <p:ph type="body" idx="1"/>
          </p:nvPr>
        </p:nvSpPr>
        <p:spPr>
          <a:xfrm>
            <a:off x="1033625" y="1998475"/>
            <a:ext cx="8930899" cy="5646549"/>
          </a:xfrm>
          <a:prstGeom prst="rect">
            <a:avLst/>
          </a:prstGeom>
        </p:spPr>
        <p:txBody>
          <a:bodyPr lIns="38100" tIns="38100" rIns="38100" bIns="38100" anchor="t" anchorCtr="0">
            <a:noAutofit/>
          </a:bodyPr>
          <a:lstStyle/>
          <a:p>
            <a:pPr marL="0" marR="0" indent="0" algn="l">
              <a:lnSpc>
                <a:spcPct val="119921"/>
              </a:lnSpc>
              <a:spcBef>
                <a:spcPts val="0"/>
              </a:spcBef>
              <a:spcAft>
                <a:spcPts val="0"/>
              </a:spcAft>
              <a:buNone/>
            </a:pPr>
            <a:r>
              <a:rPr lang="en-US" sz="3555">
                <a:solidFill>
                  <a:srgbClr val="000066"/>
                </a:solidFill>
                <a:latin typeface="Arial"/>
                <a:ea typeface="Arial"/>
                <a:cs typeface="Arial"/>
                <a:sym typeface="Arial"/>
              </a:rPr>
              <a:t>1) What strategies do YOU use to teach reading?</a:t>
            </a:r>
          </a:p>
          <a:p>
            <a:pPr marL="0" marR="0" indent="0" algn="l">
              <a:lnSpc>
                <a:spcPct val="119921"/>
              </a:lnSpc>
              <a:spcBef>
                <a:spcPts val="635"/>
              </a:spcBef>
              <a:spcAft>
                <a:spcPts val="0"/>
              </a:spcAft>
              <a:buNone/>
            </a:pPr>
            <a:r>
              <a:rPr lang="en-US" sz="3555">
                <a:solidFill>
                  <a:srgbClr val="000066"/>
                </a:solidFill>
                <a:latin typeface="Arial"/>
                <a:ea typeface="Arial"/>
                <a:cs typeface="Arial"/>
                <a:sym typeface="Arial"/>
              </a:rPr>
              <a:t>2) When you learned how to read, did you learn both bottom-up and top-down skills?</a:t>
            </a:r>
          </a:p>
          <a:p>
            <a:pPr marL="0" marR="0" indent="0" algn="l">
              <a:lnSpc>
                <a:spcPct val="119921"/>
              </a:lnSpc>
              <a:spcBef>
                <a:spcPts val="635"/>
              </a:spcBef>
              <a:spcAft>
                <a:spcPts val="0"/>
              </a:spcAft>
              <a:buNone/>
            </a:pPr>
            <a:r>
              <a:rPr lang="en-US" sz="3555" b="1">
                <a:solidFill>
                  <a:srgbClr val="000066"/>
                </a:solidFill>
                <a:latin typeface="Arial"/>
                <a:ea typeface="Arial"/>
                <a:cs typeface="Arial"/>
                <a:sym typeface="Arial"/>
              </a:rPr>
              <a:t>3) When you teach reading, do you rely more on teaching top-down strategies? If so, why?</a:t>
            </a:r>
            <a:r>
              <a:rPr lang="en-US" sz="3555">
                <a:solidFill>
                  <a:srgbClr val="000066"/>
                </a:solidFill>
                <a:latin typeface="Arial"/>
                <a:ea typeface="Arial"/>
                <a:cs typeface="Arial"/>
                <a:sym typeface="Arial"/>
              </a:rPr>
              <a:t> </a:t>
            </a:r>
          </a:p>
        </p:txBody>
      </p:sp>
      <p:sp>
        <p:nvSpPr>
          <p:cNvPr id="662" name="Shape 662"/>
          <p:cNvSpPr/>
          <p:nvPr/>
        </p:nvSpPr>
        <p:spPr>
          <a:xfrm>
            <a:off x="931325" y="1841475"/>
            <a:ext cx="8466649" cy="42325"/>
          </a:xfrm>
          <a:prstGeom prst="rect">
            <a:avLst/>
          </a:prstGeom>
          <a:blipFill>
            <a:blip r:embed="rId5"/>
            <a:stretch>
              <a:fillRect/>
            </a:stretch>
          </a:blipFill>
        </p:spPr>
      </p:sp>
    </p:spTree>
  </p:cSld>
  <p:clrMapOvr>
    <a:masterClrMapping/>
  </p:clrMapOvr>
  <p:transition spd="slow">
    <p:cut/>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666"/>
        <p:cNvGrpSpPr/>
        <p:nvPr/>
      </p:nvGrpSpPr>
      <p:grpSpPr>
        <a:xfrm>
          <a:off x="0" y="0"/>
          <a:ext cx="0" cy="0"/>
          <a:chOff x="0" y="0"/>
          <a:chExt cx="0" cy="0"/>
        </a:xfrm>
      </p:grpSpPr>
      <p:sp>
        <p:nvSpPr>
          <p:cNvPr id="667" name="Shape 667"/>
          <p:cNvSpPr/>
          <p:nvPr/>
        </p:nvSpPr>
        <p:spPr>
          <a:xfrm>
            <a:off x="0" y="0"/>
            <a:ext cx="931325" cy="7620000"/>
          </a:xfrm>
          <a:prstGeom prst="rect">
            <a:avLst/>
          </a:prstGeom>
          <a:blipFill>
            <a:blip r:embed="rId3"/>
            <a:stretch>
              <a:fillRect/>
            </a:stretch>
          </a:blipFill>
        </p:spPr>
      </p:sp>
      <p:sp>
        <p:nvSpPr>
          <p:cNvPr id="668" name="Shape 668"/>
          <p:cNvSpPr/>
          <p:nvPr/>
        </p:nvSpPr>
        <p:spPr>
          <a:xfrm>
            <a:off x="7154325" y="52900"/>
            <a:ext cx="3005650" cy="1471074"/>
          </a:xfrm>
          <a:prstGeom prst="rect">
            <a:avLst/>
          </a:prstGeom>
          <a:blipFill>
            <a:blip r:embed="rId4"/>
            <a:stretch>
              <a:fillRect/>
            </a:stretch>
          </a:blipFill>
        </p:spPr>
      </p:sp>
      <p:sp>
        <p:nvSpPr>
          <p:cNvPr id="669" name="Shape 669"/>
          <p:cNvSpPr txBox="1">
            <a:spLocks noGrp="1"/>
          </p:cNvSpPr>
          <p:nvPr>
            <p:ph type="title"/>
          </p:nvPr>
        </p:nvSpPr>
        <p:spPr>
          <a:xfrm>
            <a:off x="864300" y="305150"/>
            <a:ext cx="9100250" cy="1243874"/>
          </a:xfrm>
          <a:prstGeom prst="rect">
            <a:avLst/>
          </a:prstGeom>
        </p:spPr>
        <p:txBody>
          <a:bodyPr lIns="38100" tIns="38100" rIns="38100" bIns="38100" anchor="ctr" anchorCtr="0">
            <a:noAutofit/>
          </a:bodyPr>
          <a:lstStyle/>
          <a:p>
            <a:pPr marL="0" marR="0" indent="0" algn="ctr">
              <a:lnSpc>
                <a:spcPct val="119907"/>
              </a:lnSpc>
              <a:spcBef>
                <a:spcPts val="0"/>
              </a:spcBef>
              <a:spcAft>
                <a:spcPts val="0"/>
              </a:spcAft>
              <a:buNone/>
            </a:pPr>
            <a:r>
              <a:rPr lang="en-US" sz="6000">
                <a:solidFill>
                  <a:srgbClr val="000066"/>
                </a:solidFill>
                <a:latin typeface="Arial"/>
                <a:ea typeface="Arial"/>
                <a:cs typeface="Arial"/>
                <a:sym typeface="Arial"/>
              </a:rPr>
              <a:t>Self Reflection</a:t>
            </a:r>
          </a:p>
        </p:txBody>
      </p:sp>
      <p:sp>
        <p:nvSpPr>
          <p:cNvPr id="670" name="Shape 670"/>
          <p:cNvSpPr txBox="1">
            <a:spLocks noGrp="1"/>
          </p:cNvSpPr>
          <p:nvPr>
            <p:ph type="body" idx="1"/>
          </p:nvPr>
        </p:nvSpPr>
        <p:spPr>
          <a:xfrm>
            <a:off x="1033625" y="1998475"/>
            <a:ext cx="8930899" cy="5646549"/>
          </a:xfrm>
          <a:prstGeom prst="rect">
            <a:avLst/>
          </a:prstGeom>
        </p:spPr>
        <p:txBody>
          <a:bodyPr lIns="38100" tIns="38100" rIns="38100" bIns="38100" anchor="t" anchorCtr="0">
            <a:noAutofit/>
          </a:bodyPr>
          <a:lstStyle/>
          <a:p>
            <a:pPr marL="0" marR="0" indent="0" algn="l">
              <a:lnSpc>
                <a:spcPct val="119921"/>
              </a:lnSpc>
              <a:spcBef>
                <a:spcPts val="0"/>
              </a:spcBef>
              <a:spcAft>
                <a:spcPts val="0"/>
              </a:spcAft>
              <a:buNone/>
            </a:pPr>
            <a:r>
              <a:rPr lang="en-US" sz="3555">
                <a:solidFill>
                  <a:srgbClr val="000066"/>
                </a:solidFill>
                <a:latin typeface="Arial"/>
                <a:ea typeface="Arial"/>
                <a:cs typeface="Arial"/>
                <a:sym typeface="Arial"/>
              </a:rPr>
              <a:t>1) What strategies do YOU use to teach reading?</a:t>
            </a:r>
          </a:p>
          <a:p>
            <a:pPr marL="0" marR="0" indent="0" algn="l">
              <a:lnSpc>
                <a:spcPct val="119921"/>
              </a:lnSpc>
              <a:spcBef>
                <a:spcPts val="635"/>
              </a:spcBef>
              <a:spcAft>
                <a:spcPts val="0"/>
              </a:spcAft>
              <a:buNone/>
            </a:pPr>
            <a:r>
              <a:rPr lang="en-US" sz="3555">
                <a:solidFill>
                  <a:srgbClr val="000066"/>
                </a:solidFill>
                <a:latin typeface="Arial"/>
                <a:ea typeface="Arial"/>
                <a:cs typeface="Arial"/>
                <a:sym typeface="Arial"/>
              </a:rPr>
              <a:t>2) When you learned how to read, did you learn both bottom-up and top-down skills?</a:t>
            </a:r>
          </a:p>
          <a:p>
            <a:pPr marL="0" marR="0" indent="0" algn="l">
              <a:lnSpc>
                <a:spcPct val="119921"/>
              </a:lnSpc>
              <a:spcBef>
                <a:spcPts val="635"/>
              </a:spcBef>
              <a:spcAft>
                <a:spcPts val="0"/>
              </a:spcAft>
              <a:buNone/>
            </a:pPr>
            <a:r>
              <a:rPr lang="en-US" sz="3555">
                <a:solidFill>
                  <a:srgbClr val="000066"/>
                </a:solidFill>
                <a:latin typeface="Arial"/>
                <a:ea typeface="Arial"/>
                <a:cs typeface="Arial"/>
                <a:sym typeface="Arial"/>
              </a:rPr>
              <a:t>3) When you teach reading, do you rely more on teaching top-down strategies? If so, why?</a:t>
            </a:r>
          </a:p>
          <a:p>
            <a:pPr marL="0" marR="0" indent="0" algn="l">
              <a:lnSpc>
                <a:spcPct val="119921"/>
              </a:lnSpc>
              <a:spcBef>
                <a:spcPts val="635"/>
              </a:spcBef>
              <a:spcAft>
                <a:spcPts val="0"/>
              </a:spcAft>
              <a:buNone/>
            </a:pPr>
            <a:r>
              <a:rPr lang="en-US" sz="3555" b="1">
                <a:solidFill>
                  <a:srgbClr val="000066"/>
                </a:solidFill>
                <a:latin typeface="Arial"/>
                <a:ea typeface="Arial"/>
                <a:cs typeface="Arial"/>
                <a:sym typeface="Arial"/>
              </a:rPr>
              <a:t>4) Are you an </a:t>
            </a:r>
            <a:r>
              <a:rPr lang="en-US" sz="3555" b="1" i="1">
                <a:solidFill>
                  <a:srgbClr val="000066"/>
                </a:solidFill>
                <a:latin typeface="Arial"/>
                <a:ea typeface="Arial"/>
                <a:cs typeface="Arial"/>
                <a:sym typeface="Arial"/>
              </a:rPr>
              <a:t>interactive</a:t>
            </a:r>
            <a:r>
              <a:rPr lang="en-US" sz="3555" b="1">
                <a:solidFill>
                  <a:srgbClr val="000066"/>
                </a:solidFill>
                <a:latin typeface="Arial"/>
                <a:ea typeface="Arial"/>
                <a:cs typeface="Arial"/>
                <a:sym typeface="Arial"/>
              </a:rPr>
              <a:t> reading teacher?</a:t>
            </a:r>
          </a:p>
        </p:txBody>
      </p:sp>
      <p:sp>
        <p:nvSpPr>
          <p:cNvPr id="671" name="Shape 671"/>
          <p:cNvSpPr/>
          <p:nvPr/>
        </p:nvSpPr>
        <p:spPr>
          <a:xfrm>
            <a:off x="931325" y="1841475"/>
            <a:ext cx="8466649" cy="42325"/>
          </a:xfrm>
          <a:prstGeom prst="rect">
            <a:avLst/>
          </a:prstGeom>
          <a:blipFill>
            <a:blip r:embed="rId5"/>
            <a:stretch>
              <a:fillRect/>
            </a:stretch>
          </a:blipFill>
        </p:spPr>
      </p:sp>
    </p:spTree>
  </p:cSld>
  <p:clrMapOvr>
    <a:masterClrMapping/>
  </p:clrMapOvr>
  <p:transition spd="slow">
    <p:cut/>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675"/>
        <p:cNvGrpSpPr/>
        <p:nvPr/>
      </p:nvGrpSpPr>
      <p:grpSpPr>
        <a:xfrm>
          <a:off x="0" y="0"/>
          <a:ext cx="0" cy="0"/>
          <a:chOff x="0" y="0"/>
          <a:chExt cx="0" cy="0"/>
        </a:xfrm>
      </p:grpSpPr>
      <p:sp>
        <p:nvSpPr>
          <p:cNvPr id="676" name="Shape 676"/>
          <p:cNvSpPr/>
          <p:nvPr/>
        </p:nvSpPr>
        <p:spPr>
          <a:xfrm>
            <a:off x="0" y="0"/>
            <a:ext cx="931325" cy="7620000"/>
          </a:xfrm>
          <a:prstGeom prst="rect">
            <a:avLst/>
          </a:prstGeom>
          <a:blipFill>
            <a:blip r:embed="rId3"/>
            <a:stretch>
              <a:fillRect/>
            </a:stretch>
          </a:blipFill>
        </p:spPr>
      </p:sp>
      <p:sp>
        <p:nvSpPr>
          <p:cNvPr id="677" name="Shape 677"/>
          <p:cNvSpPr/>
          <p:nvPr/>
        </p:nvSpPr>
        <p:spPr>
          <a:xfrm>
            <a:off x="7154325" y="52900"/>
            <a:ext cx="3005650" cy="1471074"/>
          </a:xfrm>
          <a:prstGeom prst="rect">
            <a:avLst/>
          </a:prstGeom>
          <a:blipFill>
            <a:blip r:embed="rId4"/>
            <a:stretch>
              <a:fillRect/>
            </a:stretch>
          </a:blipFill>
        </p:spPr>
      </p:sp>
      <p:sp>
        <p:nvSpPr>
          <p:cNvPr id="678" name="Shape 678"/>
          <p:cNvSpPr txBox="1">
            <a:spLocks noGrp="1"/>
          </p:cNvSpPr>
          <p:nvPr>
            <p:ph type="title"/>
          </p:nvPr>
        </p:nvSpPr>
        <p:spPr>
          <a:xfrm>
            <a:off x="864300" y="305150"/>
            <a:ext cx="9100250" cy="1243874"/>
          </a:xfrm>
          <a:prstGeom prst="rect">
            <a:avLst/>
          </a:prstGeom>
        </p:spPr>
        <p:txBody>
          <a:bodyPr lIns="38100" tIns="38100" rIns="38100" bIns="38100" anchor="ctr" anchorCtr="0">
            <a:noAutofit/>
          </a:bodyPr>
          <a:lstStyle/>
          <a:p>
            <a:pPr marL="0" marR="0" indent="0" algn="ctr">
              <a:lnSpc>
                <a:spcPct val="119907"/>
              </a:lnSpc>
              <a:spcBef>
                <a:spcPts val="0"/>
              </a:spcBef>
              <a:spcAft>
                <a:spcPts val="0"/>
              </a:spcAft>
              <a:buNone/>
            </a:pPr>
            <a:r>
              <a:rPr lang="en-US" sz="6000">
                <a:solidFill>
                  <a:srgbClr val="000066"/>
                </a:solidFill>
                <a:latin typeface="Arial"/>
                <a:ea typeface="Arial"/>
                <a:cs typeface="Arial"/>
                <a:sym typeface="Arial"/>
              </a:rPr>
              <a:t>Why bottom-up?</a:t>
            </a:r>
          </a:p>
        </p:txBody>
      </p:sp>
      <p:sp>
        <p:nvSpPr>
          <p:cNvPr id="679" name="Shape 679"/>
          <p:cNvSpPr txBox="1">
            <a:spLocks noGrp="1"/>
          </p:cNvSpPr>
          <p:nvPr>
            <p:ph type="body" idx="1"/>
          </p:nvPr>
        </p:nvSpPr>
        <p:spPr>
          <a:xfrm>
            <a:off x="1033625" y="2252475"/>
            <a:ext cx="8930899" cy="4630549"/>
          </a:xfrm>
          <a:prstGeom prst="rect">
            <a:avLst/>
          </a:prstGeom>
        </p:spPr>
        <p:txBody>
          <a:bodyPr lIns="38100" tIns="38100" rIns="38100" bIns="38100" anchor="t" anchorCtr="0">
            <a:noAutofit/>
          </a:bodyPr>
          <a:lstStyle/>
          <a:p>
            <a:pPr marL="0" marR="0" indent="0" algn="l">
              <a:lnSpc>
                <a:spcPct val="107812"/>
              </a:lnSpc>
              <a:spcBef>
                <a:spcPts val="0"/>
              </a:spcBef>
              <a:spcAft>
                <a:spcPts val="0"/>
              </a:spcAft>
              <a:buNone/>
            </a:pPr>
            <a:r>
              <a:rPr lang="en-US" sz="3555">
                <a:solidFill>
                  <a:srgbClr val="000066"/>
                </a:solidFill>
                <a:latin typeface="Arial"/>
                <a:ea typeface="Arial"/>
                <a:cs typeface="Arial"/>
                <a:sym typeface="Arial"/>
              </a:rPr>
              <a:t>“Despite the emergence of interactive models, I am concerned that much of the second language reading literature continues to exhibit a strongly top-down bias… This research has resulted in many useful insights, but the lack of attention to decoding problems has, I think, produced a somewhat distorted picture of the true range of problems second language readers face” (95).</a:t>
            </a:r>
          </a:p>
        </p:txBody>
      </p:sp>
      <p:sp>
        <p:nvSpPr>
          <p:cNvPr id="680" name="Shape 680"/>
          <p:cNvSpPr/>
          <p:nvPr/>
        </p:nvSpPr>
        <p:spPr>
          <a:xfrm>
            <a:off x="931325" y="1841475"/>
            <a:ext cx="8466649" cy="42325"/>
          </a:xfrm>
          <a:prstGeom prst="rect">
            <a:avLst/>
          </a:prstGeom>
          <a:blipFill>
            <a:blip r:embed="rId5"/>
            <a:stretch>
              <a:fillRect/>
            </a:stretch>
          </a:blipFill>
        </p:spPr>
      </p:sp>
      <p:sp>
        <p:nvSpPr>
          <p:cNvPr id="681" name="Shape 681"/>
          <p:cNvSpPr txBox="1"/>
          <p:nvPr/>
        </p:nvSpPr>
        <p:spPr>
          <a:xfrm>
            <a:off x="1372300" y="6909150"/>
            <a:ext cx="8422900" cy="684725"/>
          </a:xfrm>
          <a:prstGeom prst="rect">
            <a:avLst/>
          </a:prstGeom>
        </p:spPr>
        <p:txBody>
          <a:bodyPr lIns="38100" tIns="38100" rIns="38100" bIns="38100" anchor="t" anchorCtr="0">
            <a:no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Eskey, D. (1993). Holding in the bottom: An interactive approach to the language problems of second language readers. In P. Carrell, J. Devine, &amp; D. Eskey (Eds.), </a:t>
            </a:r>
            <a:r>
              <a:rPr lang="en-US" sz="1333" i="1">
                <a:solidFill>
                  <a:srgbClr val="000000"/>
                </a:solidFill>
                <a:latin typeface="Arial"/>
                <a:ea typeface="Arial"/>
                <a:cs typeface="Arial"/>
                <a:sym typeface="Arial"/>
              </a:rPr>
              <a:t>Interactive approaches to second language reading</a:t>
            </a:r>
            <a:r>
              <a:rPr lang="en-US" sz="1333">
                <a:solidFill>
                  <a:srgbClr val="000000"/>
                </a:solidFill>
                <a:latin typeface="Arial"/>
                <a:ea typeface="Arial"/>
                <a:cs typeface="Arial"/>
                <a:sym typeface="Arial"/>
              </a:rPr>
              <a:t> (pp. 93-100). Cambridge, England: Cambridge University Press.</a:t>
            </a:r>
          </a:p>
        </p:txBody>
      </p:sp>
    </p:spTree>
  </p:cSld>
  <p:clrMapOvr>
    <a:masterClrMapping/>
  </p:clrMapOvr>
  <p:transition spd="slow">
    <p:cut/>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685"/>
        <p:cNvGrpSpPr/>
        <p:nvPr/>
      </p:nvGrpSpPr>
      <p:grpSpPr>
        <a:xfrm>
          <a:off x="0" y="0"/>
          <a:ext cx="0" cy="0"/>
          <a:chOff x="0" y="0"/>
          <a:chExt cx="0" cy="0"/>
        </a:xfrm>
      </p:grpSpPr>
      <p:sp>
        <p:nvSpPr>
          <p:cNvPr id="686" name="Shape 686"/>
          <p:cNvSpPr/>
          <p:nvPr/>
        </p:nvSpPr>
        <p:spPr>
          <a:xfrm>
            <a:off x="0" y="0"/>
            <a:ext cx="931325" cy="7620000"/>
          </a:xfrm>
          <a:prstGeom prst="rect">
            <a:avLst/>
          </a:prstGeom>
          <a:blipFill>
            <a:blip r:embed="rId3"/>
            <a:stretch>
              <a:fillRect/>
            </a:stretch>
          </a:blipFill>
        </p:spPr>
      </p:sp>
      <p:sp>
        <p:nvSpPr>
          <p:cNvPr id="687" name="Shape 687"/>
          <p:cNvSpPr/>
          <p:nvPr/>
        </p:nvSpPr>
        <p:spPr>
          <a:xfrm>
            <a:off x="7154325" y="52900"/>
            <a:ext cx="3005650" cy="1471074"/>
          </a:xfrm>
          <a:prstGeom prst="rect">
            <a:avLst/>
          </a:prstGeom>
          <a:blipFill>
            <a:blip r:embed="rId4"/>
            <a:stretch>
              <a:fillRect/>
            </a:stretch>
          </a:blipFill>
        </p:spPr>
      </p:sp>
      <p:sp>
        <p:nvSpPr>
          <p:cNvPr id="688" name="Shape 688"/>
          <p:cNvSpPr txBox="1">
            <a:spLocks noGrp="1"/>
          </p:cNvSpPr>
          <p:nvPr>
            <p:ph type="title"/>
          </p:nvPr>
        </p:nvSpPr>
        <p:spPr>
          <a:xfrm>
            <a:off x="864300" y="305150"/>
            <a:ext cx="9100250" cy="1243874"/>
          </a:xfrm>
          <a:prstGeom prst="rect">
            <a:avLst/>
          </a:prstGeom>
        </p:spPr>
        <p:txBody>
          <a:bodyPr lIns="38100" tIns="38100" rIns="38100" bIns="38100" anchor="ctr" anchorCtr="0">
            <a:noAutofit/>
          </a:bodyPr>
          <a:lstStyle/>
          <a:p>
            <a:pPr marL="0" marR="0" indent="0" algn="ctr">
              <a:lnSpc>
                <a:spcPct val="119907"/>
              </a:lnSpc>
              <a:spcBef>
                <a:spcPts val="0"/>
              </a:spcBef>
              <a:spcAft>
                <a:spcPts val="0"/>
              </a:spcAft>
              <a:buNone/>
            </a:pPr>
            <a:r>
              <a:rPr lang="en-US" sz="6000">
                <a:solidFill>
                  <a:srgbClr val="000066"/>
                </a:solidFill>
                <a:latin typeface="Arial"/>
                <a:ea typeface="Arial"/>
                <a:cs typeface="Arial"/>
                <a:sym typeface="Arial"/>
              </a:rPr>
              <a:t>Why bottom-up?</a:t>
            </a:r>
          </a:p>
        </p:txBody>
      </p:sp>
      <p:sp>
        <p:nvSpPr>
          <p:cNvPr id="689" name="Shape 689"/>
          <p:cNvSpPr txBox="1">
            <a:spLocks noGrp="1"/>
          </p:cNvSpPr>
          <p:nvPr>
            <p:ph type="body" idx="1"/>
          </p:nvPr>
        </p:nvSpPr>
        <p:spPr>
          <a:xfrm>
            <a:off x="1033625" y="1998475"/>
            <a:ext cx="8930899" cy="4969224"/>
          </a:xfrm>
          <a:prstGeom prst="rect">
            <a:avLst/>
          </a:prstGeom>
        </p:spPr>
        <p:txBody>
          <a:bodyPr lIns="38100" tIns="38100" rIns="38100" bIns="38100" anchor="t" anchorCtr="0">
            <a:noAutofit/>
          </a:bodyPr>
          <a:lstStyle/>
          <a:p>
            <a:pPr marL="0" marR="0" indent="0" algn="l">
              <a:lnSpc>
                <a:spcPct val="107954"/>
              </a:lnSpc>
              <a:spcBef>
                <a:spcPts val="0"/>
              </a:spcBef>
              <a:spcAft>
                <a:spcPts val="0"/>
              </a:spcAft>
              <a:buNone/>
            </a:pPr>
            <a:r>
              <a:rPr lang="en-US" sz="2444">
                <a:solidFill>
                  <a:srgbClr val="000066"/>
                </a:solidFill>
                <a:latin typeface="Arial"/>
                <a:ea typeface="Arial"/>
                <a:cs typeface="Arial"/>
                <a:sym typeface="Arial"/>
              </a:rPr>
              <a:t>“In practical terms, my concern is thus to keep the language in the teaching of second language reading. That may not sound very controversial, but I think that in promoting higher-level strategies--like predicting from context or the use of schemata and other kinds of background knowledge--some researchers have been sending a message to teachers that the teaching of reading to second language readers is mostly just a mater of providing them with the right background knowledge for any texts they must read, and encouraging them to make full use of that knowledge in decoding those texts. Though that is certainly important, it is also, I think, potentially misleading as a total approach…We must not, I believe, lose sight of the fact that language is a major problem in second language reading, and that even educated guessing at meaning is not a substitute for accurate decoding” (97).</a:t>
            </a:r>
          </a:p>
        </p:txBody>
      </p:sp>
      <p:sp>
        <p:nvSpPr>
          <p:cNvPr id="690" name="Shape 690"/>
          <p:cNvSpPr/>
          <p:nvPr/>
        </p:nvSpPr>
        <p:spPr>
          <a:xfrm>
            <a:off x="931325" y="1841475"/>
            <a:ext cx="8466649" cy="42325"/>
          </a:xfrm>
          <a:prstGeom prst="rect">
            <a:avLst/>
          </a:prstGeom>
          <a:blipFill>
            <a:blip r:embed="rId5"/>
            <a:stretch>
              <a:fillRect/>
            </a:stretch>
          </a:blipFill>
        </p:spPr>
      </p:sp>
      <p:sp>
        <p:nvSpPr>
          <p:cNvPr id="691" name="Shape 691"/>
          <p:cNvSpPr txBox="1"/>
          <p:nvPr/>
        </p:nvSpPr>
        <p:spPr>
          <a:xfrm>
            <a:off x="1372300" y="6909150"/>
            <a:ext cx="8422900" cy="684725"/>
          </a:xfrm>
          <a:prstGeom prst="rect">
            <a:avLst/>
          </a:prstGeom>
        </p:spPr>
        <p:txBody>
          <a:bodyPr lIns="38100" tIns="38100" rIns="38100" bIns="38100" anchor="t" anchorCtr="0">
            <a:no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Eskey, D. (1993). Holding in the bottom: An interactive approach to the language problems of second language readers. In P. Carrell, J. Devine, &amp; D. Eskey (Eds.), </a:t>
            </a:r>
            <a:r>
              <a:rPr lang="en-US" sz="1333" i="1">
                <a:solidFill>
                  <a:srgbClr val="000000"/>
                </a:solidFill>
                <a:latin typeface="Arial"/>
                <a:ea typeface="Arial"/>
                <a:cs typeface="Arial"/>
                <a:sym typeface="Arial"/>
              </a:rPr>
              <a:t>Interactive approaches to second language reading</a:t>
            </a:r>
            <a:r>
              <a:rPr lang="en-US" sz="1333">
                <a:solidFill>
                  <a:srgbClr val="000000"/>
                </a:solidFill>
                <a:latin typeface="Arial"/>
                <a:ea typeface="Arial"/>
                <a:cs typeface="Arial"/>
                <a:sym typeface="Arial"/>
              </a:rPr>
              <a:t> (pp. 93-100). Cambridge, England: Cambridge University Press.</a:t>
            </a:r>
          </a:p>
        </p:txBody>
      </p:sp>
    </p:spTree>
  </p:cSld>
  <p:clrMapOvr>
    <a:masterClrMapping/>
  </p:clrMapOvr>
  <p:transition spd="slow">
    <p:cut/>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695"/>
        <p:cNvGrpSpPr/>
        <p:nvPr/>
      </p:nvGrpSpPr>
      <p:grpSpPr>
        <a:xfrm>
          <a:off x="0" y="0"/>
          <a:ext cx="0" cy="0"/>
          <a:chOff x="0" y="0"/>
          <a:chExt cx="0" cy="0"/>
        </a:xfrm>
      </p:grpSpPr>
      <p:sp>
        <p:nvSpPr>
          <p:cNvPr id="696" name="Shape 696"/>
          <p:cNvSpPr/>
          <p:nvPr/>
        </p:nvSpPr>
        <p:spPr>
          <a:xfrm>
            <a:off x="0" y="0"/>
            <a:ext cx="931325" cy="7620000"/>
          </a:xfrm>
          <a:prstGeom prst="rect">
            <a:avLst/>
          </a:prstGeom>
          <a:blipFill>
            <a:blip r:embed="rId3"/>
            <a:stretch>
              <a:fillRect/>
            </a:stretch>
          </a:blipFill>
        </p:spPr>
      </p:sp>
      <p:sp>
        <p:nvSpPr>
          <p:cNvPr id="697" name="Shape 697"/>
          <p:cNvSpPr/>
          <p:nvPr/>
        </p:nvSpPr>
        <p:spPr>
          <a:xfrm>
            <a:off x="7154325" y="52900"/>
            <a:ext cx="3005650" cy="1471074"/>
          </a:xfrm>
          <a:prstGeom prst="rect">
            <a:avLst/>
          </a:prstGeom>
          <a:blipFill>
            <a:blip r:embed="rId4"/>
            <a:stretch>
              <a:fillRect/>
            </a:stretch>
          </a:blipFill>
        </p:spPr>
      </p:sp>
      <p:sp>
        <p:nvSpPr>
          <p:cNvPr id="698" name="Shape 698"/>
          <p:cNvSpPr txBox="1">
            <a:spLocks noGrp="1"/>
          </p:cNvSpPr>
          <p:nvPr>
            <p:ph type="title"/>
          </p:nvPr>
        </p:nvSpPr>
        <p:spPr>
          <a:xfrm>
            <a:off x="864300" y="305150"/>
            <a:ext cx="9100250" cy="1243874"/>
          </a:xfrm>
          <a:prstGeom prst="rect">
            <a:avLst/>
          </a:prstGeom>
        </p:spPr>
        <p:txBody>
          <a:bodyPr lIns="38100" tIns="38100" rIns="38100" bIns="38100" anchor="ctr" anchorCtr="0">
            <a:noAutofit/>
          </a:bodyPr>
          <a:lstStyle/>
          <a:p>
            <a:pPr marL="0" marR="0" indent="0" algn="ctr">
              <a:lnSpc>
                <a:spcPct val="119907"/>
              </a:lnSpc>
              <a:spcBef>
                <a:spcPts val="0"/>
              </a:spcBef>
              <a:spcAft>
                <a:spcPts val="0"/>
              </a:spcAft>
              <a:buNone/>
            </a:pPr>
            <a:r>
              <a:rPr lang="en-US" sz="6000">
                <a:solidFill>
                  <a:srgbClr val="000066"/>
                </a:solidFill>
                <a:latin typeface="Arial"/>
                <a:ea typeface="Arial"/>
                <a:cs typeface="Arial"/>
                <a:sym typeface="Arial"/>
              </a:rPr>
              <a:t>What’s </a:t>
            </a:r>
            <a:r>
              <a:rPr lang="en-US" sz="6000" i="1">
                <a:solidFill>
                  <a:srgbClr val="000066"/>
                </a:solidFill>
                <a:latin typeface="Arial"/>
                <a:ea typeface="Arial"/>
                <a:cs typeface="Arial"/>
                <a:sym typeface="Arial"/>
              </a:rPr>
              <a:t>your</a:t>
            </a:r>
            <a:r>
              <a:rPr lang="en-US" sz="6000">
                <a:solidFill>
                  <a:srgbClr val="000066"/>
                </a:solidFill>
                <a:latin typeface="Arial"/>
                <a:ea typeface="Arial"/>
                <a:cs typeface="Arial"/>
                <a:sym typeface="Arial"/>
              </a:rPr>
              <a:t> opinion?</a:t>
            </a:r>
          </a:p>
        </p:txBody>
      </p:sp>
      <p:sp>
        <p:nvSpPr>
          <p:cNvPr id="699" name="Shape 699"/>
          <p:cNvSpPr txBox="1">
            <a:spLocks noGrp="1"/>
          </p:cNvSpPr>
          <p:nvPr>
            <p:ph type="body" idx="1"/>
          </p:nvPr>
        </p:nvSpPr>
        <p:spPr>
          <a:xfrm>
            <a:off x="1033625" y="2252475"/>
            <a:ext cx="8930899" cy="4122549"/>
          </a:xfrm>
          <a:prstGeom prst="rect">
            <a:avLst/>
          </a:prstGeom>
        </p:spPr>
        <p:txBody>
          <a:bodyPr lIns="38100" tIns="38100" rIns="38100" bIns="38100" anchor="t" anchorCtr="0">
            <a:noAutofit/>
          </a:bodyPr>
          <a:lstStyle/>
          <a:p>
            <a:pPr marL="0" marR="0" indent="0" algn="l">
              <a:lnSpc>
                <a:spcPct val="119921"/>
              </a:lnSpc>
              <a:spcBef>
                <a:spcPts val="0"/>
              </a:spcBef>
              <a:spcAft>
                <a:spcPts val="0"/>
              </a:spcAft>
              <a:buNone/>
            </a:pPr>
            <a:r>
              <a:rPr lang="en-US" sz="3555">
                <a:solidFill>
                  <a:srgbClr val="000066"/>
                </a:solidFill>
                <a:latin typeface="Arial"/>
                <a:ea typeface="Arial"/>
                <a:cs typeface="Arial"/>
                <a:sym typeface="Arial"/>
              </a:rPr>
              <a:t>“[The introduction of top-down processing] has had such a profound impact [on second language reading] that there has been a tendency to view the introduction of a strong top-down processing perspective as a </a:t>
            </a:r>
            <a:r>
              <a:rPr lang="en-US" sz="3555" i="1">
                <a:solidFill>
                  <a:srgbClr val="000066"/>
                </a:solidFill>
                <a:latin typeface="Arial"/>
                <a:ea typeface="Arial"/>
                <a:cs typeface="Arial"/>
                <a:sym typeface="Arial"/>
              </a:rPr>
              <a:t>substitute</a:t>
            </a:r>
            <a:r>
              <a:rPr lang="en-US" sz="3555">
                <a:solidFill>
                  <a:srgbClr val="000066"/>
                </a:solidFill>
                <a:latin typeface="Arial"/>
                <a:ea typeface="Arial"/>
                <a:cs typeface="Arial"/>
                <a:sym typeface="Arial"/>
              </a:rPr>
              <a:t> for the bottom-up, decoding view of reading, rather than its complement” (3-4).</a:t>
            </a:r>
          </a:p>
        </p:txBody>
      </p:sp>
      <p:sp>
        <p:nvSpPr>
          <p:cNvPr id="700" name="Shape 700"/>
          <p:cNvSpPr/>
          <p:nvPr/>
        </p:nvSpPr>
        <p:spPr>
          <a:xfrm>
            <a:off x="931325" y="1841475"/>
            <a:ext cx="8466649" cy="42325"/>
          </a:xfrm>
          <a:prstGeom prst="rect">
            <a:avLst/>
          </a:prstGeom>
          <a:blipFill>
            <a:blip r:embed="rId5"/>
            <a:stretch>
              <a:fillRect/>
            </a:stretch>
          </a:blipFill>
        </p:spPr>
      </p:sp>
      <p:sp>
        <p:nvSpPr>
          <p:cNvPr id="701" name="Shape 701"/>
          <p:cNvSpPr txBox="1"/>
          <p:nvPr/>
        </p:nvSpPr>
        <p:spPr>
          <a:xfrm>
            <a:off x="1372300" y="6909150"/>
            <a:ext cx="8422900" cy="684725"/>
          </a:xfrm>
          <a:prstGeom prst="rect">
            <a:avLst/>
          </a:prstGeom>
        </p:spPr>
        <p:txBody>
          <a:bodyPr lIns="38100" tIns="38100" rIns="38100" bIns="38100" anchor="t" anchorCtr="0">
            <a:no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Carrell, P. (1993). Introduction: Interactive approaches to second language reading. In P. Carrell, J. Devine, &amp; D. Eskey (Eds.), </a:t>
            </a:r>
            <a:r>
              <a:rPr lang="en-US" sz="1333" i="1">
                <a:solidFill>
                  <a:srgbClr val="000000"/>
                </a:solidFill>
                <a:latin typeface="Arial"/>
                <a:ea typeface="Arial"/>
                <a:cs typeface="Arial"/>
                <a:sym typeface="Arial"/>
              </a:rPr>
              <a:t>Interactive approaches to second language reading</a:t>
            </a:r>
            <a:r>
              <a:rPr lang="en-US" sz="1333">
                <a:solidFill>
                  <a:srgbClr val="000000"/>
                </a:solidFill>
                <a:latin typeface="Arial"/>
                <a:ea typeface="Arial"/>
                <a:cs typeface="Arial"/>
                <a:sym typeface="Arial"/>
              </a:rPr>
              <a:t> (pp. 1-7). Cambridge, England: ambridge University Press.</a:t>
            </a:r>
          </a:p>
        </p:txBody>
      </p:sp>
    </p:spTree>
  </p:cSld>
  <p:clrMapOvr>
    <a:masterClrMapping/>
  </p:clrMapOvr>
  <p:transition spd="slow">
    <p:cut/>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705"/>
        <p:cNvGrpSpPr/>
        <p:nvPr/>
      </p:nvGrpSpPr>
      <p:grpSpPr>
        <a:xfrm>
          <a:off x="0" y="0"/>
          <a:ext cx="0" cy="0"/>
          <a:chOff x="0" y="0"/>
          <a:chExt cx="0" cy="0"/>
        </a:xfrm>
      </p:grpSpPr>
      <p:sp>
        <p:nvSpPr>
          <p:cNvPr id="706" name="Shape 706"/>
          <p:cNvSpPr/>
          <p:nvPr/>
        </p:nvSpPr>
        <p:spPr>
          <a:xfrm>
            <a:off x="0" y="0"/>
            <a:ext cx="931325" cy="7620000"/>
          </a:xfrm>
          <a:prstGeom prst="rect">
            <a:avLst/>
          </a:prstGeom>
          <a:blipFill>
            <a:blip r:embed="rId3"/>
            <a:stretch>
              <a:fillRect/>
            </a:stretch>
          </a:blipFill>
        </p:spPr>
      </p:sp>
      <p:sp>
        <p:nvSpPr>
          <p:cNvPr id="707" name="Shape 707"/>
          <p:cNvSpPr/>
          <p:nvPr/>
        </p:nvSpPr>
        <p:spPr>
          <a:xfrm>
            <a:off x="7154325" y="52900"/>
            <a:ext cx="3005650" cy="1471074"/>
          </a:xfrm>
          <a:prstGeom prst="rect">
            <a:avLst/>
          </a:prstGeom>
          <a:blipFill>
            <a:blip r:embed="rId4"/>
            <a:stretch>
              <a:fillRect/>
            </a:stretch>
          </a:blipFill>
        </p:spPr>
      </p:sp>
      <p:sp>
        <p:nvSpPr>
          <p:cNvPr id="708" name="Shape 708"/>
          <p:cNvSpPr txBox="1">
            <a:spLocks noGrp="1"/>
          </p:cNvSpPr>
          <p:nvPr>
            <p:ph type="title"/>
          </p:nvPr>
        </p:nvSpPr>
        <p:spPr>
          <a:xfrm>
            <a:off x="864300" y="305150"/>
            <a:ext cx="9100250" cy="1243874"/>
          </a:xfrm>
          <a:prstGeom prst="rect">
            <a:avLst/>
          </a:prstGeom>
        </p:spPr>
        <p:txBody>
          <a:bodyPr lIns="38100" tIns="38100" rIns="38100" bIns="38100" anchor="ctr" anchorCtr="0">
            <a:noAutofit/>
          </a:bodyPr>
          <a:lstStyle/>
          <a:p>
            <a:pPr marL="0" marR="0" indent="0" algn="ctr">
              <a:lnSpc>
                <a:spcPct val="119907"/>
              </a:lnSpc>
              <a:spcBef>
                <a:spcPts val="0"/>
              </a:spcBef>
              <a:spcAft>
                <a:spcPts val="0"/>
              </a:spcAft>
              <a:buNone/>
            </a:pPr>
            <a:r>
              <a:rPr lang="en-US" sz="6000">
                <a:solidFill>
                  <a:srgbClr val="000066"/>
                </a:solidFill>
                <a:latin typeface="Arial"/>
                <a:ea typeface="Arial"/>
                <a:cs typeface="Arial"/>
                <a:sym typeface="Arial"/>
              </a:rPr>
              <a:t>Sources</a:t>
            </a:r>
          </a:p>
        </p:txBody>
      </p:sp>
      <p:sp>
        <p:nvSpPr>
          <p:cNvPr id="709" name="Shape 709"/>
          <p:cNvSpPr txBox="1">
            <a:spLocks noGrp="1"/>
          </p:cNvSpPr>
          <p:nvPr>
            <p:ph type="body" idx="1"/>
          </p:nvPr>
        </p:nvSpPr>
        <p:spPr>
          <a:xfrm>
            <a:off x="1202950" y="1744475"/>
            <a:ext cx="8846250" cy="5900550"/>
          </a:xfrm>
          <a:prstGeom prst="rect">
            <a:avLst/>
          </a:prstGeom>
        </p:spPr>
        <p:txBody>
          <a:bodyPr lIns="38100" tIns="38100" rIns="38100" bIns="38100" anchor="t" anchorCtr="0">
            <a:noAutofit/>
          </a:bodyPr>
          <a:lstStyle/>
          <a:p>
            <a:pPr marL="0" marR="0" indent="0" algn="l">
              <a:lnSpc>
                <a:spcPct val="120312"/>
              </a:lnSpc>
              <a:spcBef>
                <a:spcPts val="0"/>
              </a:spcBef>
              <a:spcAft>
                <a:spcPts val="0"/>
              </a:spcAft>
              <a:buNone/>
            </a:pPr>
            <a:r>
              <a:rPr lang="en-US" sz="1777">
                <a:solidFill>
                  <a:srgbClr val="000066"/>
                </a:solidFill>
                <a:latin typeface="Arial"/>
                <a:ea typeface="Arial"/>
                <a:cs typeface="Arial"/>
                <a:sym typeface="Arial"/>
              </a:rPr>
              <a:t>Aebersold, J. &amp; Field, M. L., (1997). </a:t>
            </a:r>
            <a:r>
              <a:rPr lang="en-US" sz="1777" i="1">
                <a:solidFill>
                  <a:srgbClr val="000066"/>
                </a:solidFill>
                <a:latin typeface="Arial"/>
                <a:ea typeface="Arial"/>
                <a:cs typeface="Arial"/>
                <a:sym typeface="Arial"/>
              </a:rPr>
              <a:t>From reader to reading teacher: Issues and strategies for second language classrooms</a:t>
            </a:r>
            <a:r>
              <a:rPr lang="en-US" sz="1777">
                <a:solidFill>
                  <a:srgbClr val="000066"/>
                </a:solidFill>
                <a:latin typeface="Arial"/>
                <a:ea typeface="Arial"/>
                <a:cs typeface="Arial"/>
                <a:sym typeface="Arial"/>
              </a:rPr>
              <a:t>. New York: Cambridge University Press.</a:t>
            </a:r>
          </a:p>
          <a:p>
            <a:endParaRPr lang="en-US" sz="1777">
              <a:solidFill>
                <a:srgbClr val="000066"/>
              </a:solidFill>
              <a:latin typeface="Arial"/>
              <a:ea typeface="Arial"/>
              <a:cs typeface="Arial"/>
              <a:sym typeface="Arial"/>
            </a:endParaRPr>
          </a:p>
          <a:p>
            <a:pPr marL="0" marR="0" indent="0" algn="l">
              <a:lnSpc>
                <a:spcPct val="120312"/>
              </a:lnSpc>
              <a:spcBef>
                <a:spcPts val="323"/>
              </a:spcBef>
              <a:spcAft>
                <a:spcPts val="0"/>
              </a:spcAft>
              <a:buNone/>
            </a:pPr>
            <a:r>
              <a:rPr lang="en-US" sz="1777">
                <a:solidFill>
                  <a:srgbClr val="000066"/>
                </a:solidFill>
                <a:latin typeface="Arial"/>
                <a:ea typeface="Arial"/>
                <a:cs typeface="Arial"/>
                <a:sym typeface="Arial"/>
              </a:rPr>
              <a:t>Anderson, N. J. (2003). Exploring Skills: Reading. In D. Nunan (Ed.), </a:t>
            </a:r>
            <a:r>
              <a:rPr lang="en-US" sz="1777" i="1">
                <a:solidFill>
                  <a:srgbClr val="000066"/>
                </a:solidFill>
                <a:latin typeface="Arial"/>
                <a:ea typeface="Arial"/>
                <a:cs typeface="Arial"/>
                <a:sym typeface="Arial"/>
              </a:rPr>
              <a:t>Practical English Language Teaching</a:t>
            </a:r>
            <a:r>
              <a:rPr lang="en-US" sz="1777">
                <a:solidFill>
                  <a:srgbClr val="000066"/>
                </a:solidFill>
                <a:latin typeface="Arial"/>
                <a:ea typeface="Arial"/>
                <a:cs typeface="Arial"/>
                <a:sym typeface="Arial"/>
              </a:rPr>
              <a:t> (pp. 67-86). New York: McGraw-Hill.</a:t>
            </a:r>
          </a:p>
          <a:p>
            <a:endParaRPr lang="en-US" sz="1777">
              <a:solidFill>
                <a:srgbClr val="000066"/>
              </a:solidFill>
              <a:latin typeface="Arial"/>
              <a:ea typeface="Arial"/>
              <a:cs typeface="Arial"/>
              <a:sym typeface="Arial"/>
            </a:endParaRPr>
          </a:p>
          <a:p>
            <a:pPr marL="0" marR="0" indent="0" algn="l">
              <a:lnSpc>
                <a:spcPct val="120312"/>
              </a:lnSpc>
              <a:spcBef>
                <a:spcPts val="323"/>
              </a:spcBef>
              <a:spcAft>
                <a:spcPts val="0"/>
              </a:spcAft>
              <a:buNone/>
            </a:pPr>
            <a:r>
              <a:rPr lang="en-US" sz="1777">
                <a:solidFill>
                  <a:srgbClr val="000066"/>
                </a:solidFill>
                <a:latin typeface="Arial"/>
                <a:ea typeface="Arial"/>
                <a:cs typeface="Arial"/>
                <a:sym typeface="Arial"/>
              </a:rPr>
              <a:t>Birch, B. M, (2002). </a:t>
            </a:r>
            <a:r>
              <a:rPr lang="en-US" sz="1777" i="1">
                <a:solidFill>
                  <a:srgbClr val="000066"/>
                </a:solidFill>
                <a:latin typeface="Arial"/>
                <a:ea typeface="Arial"/>
                <a:cs typeface="Arial"/>
                <a:sym typeface="Arial"/>
              </a:rPr>
              <a:t>English L2 Reading: Getting to the Bottom</a:t>
            </a:r>
            <a:r>
              <a:rPr lang="en-US" sz="1777">
                <a:solidFill>
                  <a:srgbClr val="000066"/>
                </a:solidFill>
                <a:latin typeface="Arial"/>
                <a:ea typeface="Arial"/>
                <a:cs typeface="Arial"/>
                <a:sym typeface="Arial"/>
              </a:rPr>
              <a:t>. Mahwah, New Jersey: Lawrence Erlbaum Associates.</a:t>
            </a:r>
          </a:p>
          <a:p>
            <a:endParaRPr lang="en-US" sz="1777">
              <a:solidFill>
                <a:srgbClr val="000066"/>
              </a:solidFill>
              <a:latin typeface="Arial"/>
              <a:ea typeface="Arial"/>
              <a:cs typeface="Arial"/>
              <a:sym typeface="Arial"/>
            </a:endParaRPr>
          </a:p>
          <a:p>
            <a:pPr marL="0" marR="0" indent="0" algn="l">
              <a:lnSpc>
                <a:spcPct val="120312"/>
              </a:lnSpc>
              <a:spcBef>
                <a:spcPts val="0"/>
              </a:spcBef>
              <a:spcAft>
                <a:spcPts val="0"/>
              </a:spcAft>
              <a:buNone/>
            </a:pPr>
            <a:r>
              <a:rPr lang="en-US" sz="1777">
                <a:solidFill>
                  <a:srgbClr val="000066"/>
                </a:solidFill>
                <a:latin typeface="Arial"/>
                <a:ea typeface="Arial"/>
                <a:cs typeface="Arial"/>
                <a:sym typeface="Arial"/>
              </a:rPr>
              <a:t>Carrell, P. (1993). Introduction: Interactive approaches to second language reading. In P. Carrell, J. Devine, &amp; D. Eskey (Eds.), </a:t>
            </a:r>
            <a:r>
              <a:rPr lang="en-US" sz="1777" i="1">
                <a:solidFill>
                  <a:srgbClr val="000066"/>
                </a:solidFill>
                <a:latin typeface="Arial"/>
                <a:ea typeface="Arial"/>
                <a:cs typeface="Arial"/>
                <a:sym typeface="Arial"/>
              </a:rPr>
              <a:t>Interactive approaches to second language reading</a:t>
            </a:r>
            <a:r>
              <a:rPr lang="en-US" sz="1777">
                <a:solidFill>
                  <a:srgbClr val="000066"/>
                </a:solidFill>
                <a:latin typeface="Arial"/>
                <a:ea typeface="Arial"/>
                <a:cs typeface="Arial"/>
                <a:sym typeface="Arial"/>
              </a:rPr>
              <a:t> (pp. 1-7). Cambridge, England: Cambridge University Press.</a:t>
            </a:r>
          </a:p>
          <a:p>
            <a:endParaRPr lang="en-US" sz="1777">
              <a:solidFill>
                <a:srgbClr val="000066"/>
              </a:solidFill>
              <a:latin typeface="Arial"/>
              <a:ea typeface="Arial"/>
              <a:cs typeface="Arial"/>
              <a:sym typeface="Arial"/>
            </a:endParaRPr>
          </a:p>
          <a:p>
            <a:pPr marL="0" marR="0" indent="0" algn="l">
              <a:lnSpc>
                <a:spcPct val="120312"/>
              </a:lnSpc>
              <a:spcBef>
                <a:spcPts val="0"/>
              </a:spcBef>
              <a:spcAft>
                <a:spcPts val="0"/>
              </a:spcAft>
              <a:buNone/>
            </a:pPr>
            <a:r>
              <a:rPr lang="en-US" sz="1777">
                <a:solidFill>
                  <a:srgbClr val="000066"/>
                </a:solidFill>
                <a:latin typeface="Arial"/>
                <a:ea typeface="Arial"/>
                <a:cs typeface="Arial"/>
                <a:sym typeface="Arial"/>
              </a:rPr>
              <a:t>Eskey, D. (1993). Holding in the bottom: An interactive approach to the language problems of second language readers. In P. Carrell, J. Devine, &amp; D. Eskey (Eds.), </a:t>
            </a:r>
            <a:r>
              <a:rPr lang="en-US" sz="1777" i="1">
                <a:solidFill>
                  <a:srgbClr val="000066"/>
                </a:solidFill>
                <a:latin typeface="Arial"/>
                <a:ea typeface="Arial"/>
                <a:cs typeface="Arial"/>
                <a:sym typeface="Arial"/>
              </a:rPr>
              <a:t>Interactive approaches to second language reading</a:t>
            </a:r>
            <a:r>
              <a:rPr lang="en-US" sz="1777">
                <a:solidFill>
                  <a:srgbClr val="000066"/>
                </a:solidFill>
                <a:latin typeface="Arial"/>
                <a:ea typeface="Arial"/>
                <a:cs typeface="Arial"/>
                <a:sym typeface="Arial"/>
              </a:rPr>
              <a:t> (pp. 93-100). Cambridge, England: Cambridge University Press.</a:t>
            </a:r>
          </a:p>
          <a:p>
            <a:endParaRPr lang="en-US" sz="1777">
              <a:solidFill>
                <a:srgbClr val="000066"/>
              </a:solidFill>
              <a:latin typeface="Arial"/>
              <a:ea typeface="Arial"/>
              <a:cs typeface="Arial"/>
              <a:sym typeface="Arial"/>
            </a:endParaRPr>
          </a:p>
          <a:p>
            <a:pPr marL="0" marR="0" indent="0" algn="l">
              <a:lnSpc>
                <a:spcPct val="120312"/>
              </a:lnSpc>
              <a:spcBef>
                <a:spcPts val="0"/>
              </a:spcBef>
              <a:spcAft>
                <a:spcPts val="0"/>
              </a:spcAft>
              <a:buNone/>
            </a:pPr>
            <a:r>
              <a:rPr lang="en-US" sz="1777">
                <a:solidFill>
                  <a:srgbClr val="000066"/>
                </a:solidFill>
                <a:latin typeface="Arial"/>
                <a:ea typeface="Arial"/>
                <a:cs typeface="Arial"/>
                <a:sym typeface="Arial"/>
              </a:rPr>
              <a:t>Nunes, T. (1999). </a:t>
            </a:r>
            <a:r>
              <a:rPr lang="en-US" sz="1777" i="1">
                <a:solidFill>
                  <a:srgbClr val="000066"/>
                </a:solidFill>
                <a:latin typeface="Arial"/>
                <a:ea typeface="Arial"/>
                <a:cs typeface="Arial"/>
                <a:sym typeface="Arial"/>
              </a:rPr>
              <a:t>Learning to read: An integrated view from research and practice.</a:t>
            </a:r>
            <a:r>
              <a:rPr lang="en-US" sz="1777">
                <a:solidFill>
                  <a:srgbClr val="000066"/>
                </a:solidFill>
                <a:latin typeface="Arial"/>
                <a:ea typeface="Arial"/>
                <a:cs typeface="Arial"/>
                <a:sym typeface="Arial"/>
              </a:rPr>
              <a:t> Dordrecht, The Netherlands: Kluwer.</a:t>
            </a:r>
          </a:p>
        </p:txBody>
      </p:sp>
      <p:sp>
        <p:nvSpPr>
          <p:cNvPr id="710" name="Shape 710"/>
          <p:cNvSpPr/>
          <p:nvPr/>
        </p:nvSpPr>
        <p:spPr>
          <a:xfrm>
            <a:off x="931325" y="1502825"/>
            <a:ext cx="8466649" cy="42325"/>
          </a:xfrm>
          <a:prstGeom prst="rect">
            <a:avLst/>
          </a:prstGeom>
          <a:blipFill>
            <a:blip r:embed="rId5"/>
            <a:stretch>
              <a:fillRect/>
            </a:stretch>
          </a:blipFill>
        </p:spPr>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p:nvPr/>
        </p:nvSpPr>
        <p:spPr>
          <a:xfrm>
            <a:off x="0" y="0"/>
            <a:ext cx="931325" cy="7620000"/>
          </a:xfrm>
          <a:prstGeom prst="rect">
            <a:avLst/>
          </a:prstGeom>
          <a:blipFill>
            <a:blip r:embed="rId3"/>
            <a:stretch>
              <a:fillRect/>
            </a:stretch>
          </a:blipFill>
        </p:spPr>
      </p:sp>
      <p:sp>
        <p:nvSpPr>
          <p:cNvPr id="74" name="Shape 74"/>
          <p:cNvSpPr/>
          <p:nvPr/>
        </p:nvSpPr>
        <p:spPr>
          <a:xfrm>
            <a:off x="7154325" y="52900"/>
            <a:ext cx="3005650" cy="1471074"/>
          </a:xfrm>
          <a:prstGeom prst="rect">
            <a:avLst/>
          </a:prstGeom>
          <a:blipFill>
            <a:blip r:embed="rId4"/>
            <a:stretch>
              <a:fillRect/>
            </a:stretch>
          </a:blipFill>
        </p:spPr>
      </p:sp>
      <p:sp>
        <p:nvSpPr>
          <p:cNvPr id="75" name="Shape 75"/>
          <p:cNvSpPr txBox="1">
            <a:spLocks noGrp="1"/>
          </p:cNvSpPr>
          <p:nvPr>
            <p:ph type="ctrTitle"/>
          </p:nvPr>
        </p:nvSpPr>
        <p:spPr>
          <a:xfrm>
            <a:off x="1118300" y="305150"/>
            <a:ext cx="8846250" cy="2177697"/>
          </a:xfrm>
          <a:prstGeom prst="rect">
            <a:avLst/>
          </a:prstGeom>
        </p:spPr>
        <p:txBody>
          <a:bodyPr lIns="38100" tIns="38100" rIns="38100" bIns="38100" anchor="ctr" anchorCtr="0">
            <a:noAutofit/>
          </a:bodyPr>
          <a:lstStyle/>
          <a:p>
            <a:pPr marL="0" marR="0" indent="0" algn="ctr">
              <a:lnSpc>
                <a:spcPct val="119907"/>
              </a:lnSpc>
              <a:spcBef>
                <a:spcPts val="0"/>
              </a:spcBef>
              <a:spcAft>
                <a:spcPts val="0"/>
              </a:spcAft>
              <a:buNone/>
            </a:pPr>
            <a:r>
              <a:rPr lang="en-US" sz="6000">
                <a:solidFill>
                  <a:srgbClr val="000066"/>
                </a:solidFill>
                <a:latin typeface="Arial"/>
                <a:ea typeface="Arial"/>
                <a:cs typeface="Arial"/>
                <a:sym typeface="Arial"/>
              </a:rPr>
              <a:t>What is </a:t>
            </a:r>
            <a:r>
              <a:rPr lang="en-US" sz="6000" b="1" i="1">
                <a:solidFill>
                  <a:srgbClr val="000066"/>
                </a:solidFill>
                <a:latin typeface="Arial"/>
                <a:ea typeface="Arial"/>
                <a:cs typeface="Arial"/>
                <a:sym typeface="Arial"/>
              </a:rPr>
              <a:t>strategic </a:t>
            </a:r>
            <a:r>
              <a:rPr lang="en-US" sz="6000" i="1">
                <a:solidFill>
                  <a:srgbClr val="000066"/>
                </a:solidFill>
                <a:latin typeface="Arial"/>
                <a:ea typeface="Arial"/>
                <a:cs typeface="Arial"/>
                <a:sym typeface="Arial"/>
              </a:rPr>
              <a:t>reading</a:t>
            </a:r>
            <a:r>
              <a:rPr lang="en-US" sz="6000">
                <a:solidFill>
                  <a:srgbClr val="000066"/>
                </a:solidFill>
                <a:latin typeface="Arial"/>
                <a:ea typeface="Arial"/>
                <a:cs typeface="Arial"/>
                <a:sym typeface="Arial"/>
              </a:rPr>
              <a:t>?</a:t>
            </a:r>
          </a:p>
        </p:txBody>
      </p:sp>
      <p:sp>
        <p:nvSpPr>
          <p:cNvPr id="76" name="Shape 76"/>
          <p:cNvSpPr txBox="1">
            <a:spLocks noGrp="1"/>
          </p:cNvSpPr>
          <p:nvPr>
            <p:ph type="subTitle" idx="1"/>
          </p:nvPr>
        </p:nvSpPr>
        <p:spPr>
          <a:xfrm>
            <a:off x="1287625" y="2591150"/>
            <a:ext cx="8592249" cy="3275874"/>
          </a:xfrm>
          <a:prstGeom prst="rect">
            <a:avLst/>
          </a:prstGeom>
        </p:spPr>
        <p:txBody>
          <a:bodyPr lIns="38100" tIns="38100" rIns="38100" bIns="38100" anchor="t" anchorCtr="0">
            <a:noAutofit/>
          </a:bodyPr>
          <a:lstStyle/>
          <a:p>
            <a:pPr marL="0" marR="0" indent="0" algn="ctr">
              <a:lnSpc>
                <a:spcPct val="119886"/>
              </a:lnSpc>
              <a:spcBef>
                <a:spcPts val="0"/>
              </a:spcBef>
              <a:spcAft>
                <a:spcPts val="0"/>
              </a:spcAft>
              <a:buNone/>
            </a:pPr>
            <a:r>
              <a:rPr lang="en-US" sz="4888" b="1">
                <a:solidFill>
                  <a:srgbClr val="000066"/>
                </a:solidFill>
                <a:latin typeface="Arial"/>
                <a:ea typeface="Arial"/>
                <a:cs typeface="Arial"/>
                <a:sym typeface="Arial"/>
              </a:rPr>
              <a:t>“The ability of the reader to use a wide variety of reading strategies to accomplish a purpose for reading” (68).</a:t>
            </a:r>
          </a:p>
        </p:txBody>
      </p:sp>
      <p:sp>
        <p:nvSpPr>
          <p:cNvPr id="77" name="Shape 77"/>
          <p:cNvSpPr/>
          <p:nvPr/>
        </p:nvSpPr>
        <p:spPr>
          <a:xfrm>
            <a:off x="931325" y="1502825"/>
            <a:ext cx="8466649" cy="42325"/>
          </a:xfrm>
          <a:prstGeom prst="rect">
            <a:avLst/>
          </a:prstGeom>
          <a:blipFill>
            <a:blip r:embed="rId5"/>
            <a:stretch>
              <a:fillRect/>
            </a:stretch>
          </a:blipFill>
        </p:spPr>
      </p:sp>
      <p:sp>
        <p:nvSpPr>
          <p:cNvPr id="78" name="Shape 78"/>
          <p:cNvSpPr txBox="1"/>
          <p:nvPr/>
        </p:nvSpPr>
        <p:spPr>
          <a:xfrm>
            <a:off x="1202950" y="7078475"/>
            <a:ext cx="8676899" cy="481874"/>
          </a:xfrm>
          <a:prstGeom prst="rect">
            <a:avLst/>
          </a:prstGeom>
        </p:spPr>
        <p:txBody>
          <a:bodyPr lIns="38100" tIns="38100" rIns="38100" bIns="38100" anchor="t" anchorCtr="0">
            <a:no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Anderson, N. J. (2003). Exploring Skills: Reading. In D. Nunan (Ed.), </a:t>
            </a:r>
            <a:r>
              <a:rPr lang="en-US" sz="1333" i="1">
                <a:solidFill>
                  <a:srgbClr val="000000"/>
                </a:solidFill>
                <a:latin typeface="Arial"/>
                <a:ea typeface="Arial"/>
                <a:cs typeface="Arial"/>
                <a:sym typeface="Arial"/>
              </a:rPr>
              <a:t>Practical English Language Teaching</a:t>
            </a:r>
            <a:r>
              <a:rPr lang="en-US" sz="1333">
                <a:solidFill>
                  <a:srgbClr val="000000"/>
                </a:solidFill>
                <a:latin typeface="Arial"/>
                <a:ea typeface="Arial"/>
                <a:cs typeface="Arial"/>
                <a:sym typeface="Arial"/>
              </a:rPr>
              <a:t> (pp. 67-86). New York: McGraw-Hill.</a:t>
            </a: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p:nvPr/>
        </p:nvSpPr>
        <p:spPr>
          <a:xfrm>
            <a:off x="0" y="0"/>
            <a:ext cx="931325" cy="7620000"/>
          </a:xfrm>
          <a:prstGeom prst="rect">
            <a:avLst/>
          </a:prstGeom>
          <a:blipFill>
            <a:blip r:embed="rId3"/>
            <a:stretch>
              <a:fillRect/>
            </a:stretch>
          </a:blipFill>
        </p:spPr>
      </p:sp>
      <p:sp>
        <p:nvSpPr>
          <p:cNvPr id="84" name="Shape 84"/>
          <p:cNvSpPr/>
          <p:nvPr/>
        </p:nvSpPr>
        <p:spPr>
          <a:xfrm>
            <a:off x="7154325" y="52900"/>
            <a:ext cx="3005650" cy="1471074"/>
          </a:xfrm>
          <a:prstGeom prst="rect">
            <a:avLst/>
          </a:prstGeom>
          <a:blipFill>
            <a:blip r:embed="rId4"/>
            <a:stretch>
              <a:fillRect/>
            </a:stretch>
          </a:blipFill>
        </p:spPr>
      </p:sp>
      <p:sp>
        <p:nvSpPr>
          <p:cNvPr id="85" name="Shape 85"/>
          <p:cNvSpPr txBox="1">
            <a:spLocks noGrp="1"/>
          </p:cNvSpPr>
          <p:nvPr>
            <p:ph type="title"/>
          </p:nvPr>
        </p:nvSpPr>
        <p:spPr>
          <a:xfrm>
            <a:off x="1202950" y="220475"/>
            <a:ext cx="8761575" cy="2177697"/>
          </a:xfrm>
          <a:prstGeom prst="rect">
            <a:avLst/>
          </a:prstGeom>
        </p:spPr>
        <p:txBody>
          <a:bodyPr lIns="38100" tIns="38100" rIns="38100" bIns="38100" anchor="ctr" anchorCtr="0">
            <a:noAutofit/>
          </a:bodyPr>
          <a:lstStyle/>
          <a:p>
            <a:pPr marL="0" marR="0" indent="0" algn="ctr">
              <a:lnSpc>
                <a:spcPct val="119907"/>
              </a:lnSpc>
              <a:spcBef>
                <a:spcPts val="0"/>
              </a:spcBef>
              <a:spcAft>
                <a:spcPts val="0"/>
              </a:spcAft>
              <a:buNone/>
            </a:pPr>
            <a:r>
              <a:rPr lang="en-US" sz="6000">
                <a:solidFill>
                  <a:srgbClr val="000066"/>
                </a:solidFill>
                <a:latin typeface="Arial"/>
                <a:ea typeface="Arial"/>
                <a:cs typeface="Arial"/>
                <a:sym typeface="Arial"/>
              </a:rPr>
              <a:t>What is the </a:t>
            </a:r>
            <a:r>
              <a:rPr lang="en-US" sz="6000" i="1">
                <a:solidFill>
                  <a:srgbClr val="000066"/>
                </a:solidFill>
                <a:latin typeface="Arial"/>
                <a:ea typeface="Arial"/>
                <a:cs typeface="Arial"/>
                <a:sym typeface="Arial"/>
              </a:rPr>
              <a:t>goal</a:t>
            </a:r>
            <a:r>
              <a:rPr lang="en-US" sz="6000">
                <a:solidFill>
                  <a:srgbClr val="000066"/>
                </a:solidFill>
                <a:latin typeface="Arial"/>
                <a:ea typeface="Arial"/>
                <a:cs typeface="Arial"/>
                <a:sym typeface="Arial"/>
              </a:rPr>
              <a:t> of reading?</a:t>
            </a:r>
          </a:p>
        </p:txBody>
      </p:sp>
      <p:sp>
        <p:nvSpPr>
          <p:cNvPr id="86" name="Shape 86"/>
          <p:cNvSpPr txBox="1">
            <a:spLocks noGrp="1"/>
          </p:cNvSpPr>
          <p:nvPr>
            <p:ph type="body" idx="1"/>
          </p:nvPr>
        </p:nvSpPr>
        <p:spPr>
          <a:xfrm>
            <a:off x="1202950" y="2591150"/>
            <a:ext cx="8676899" cy="1159224"/>
          </a:xfrm>
          <a:prstGeom prst="rect">
            <a:avLst/>
          </a:prstGeom>
        </p:spPr>
        <p:txBody>
          <a:bodyPr lIns="38100" tIns="38100" rIns="38100" bIns="38100" anchor="t" anchorCtr="0">
            <a:noAutofit/>
          </a:bodyPr>
          <a:lstStyle/>
          <a:p>
            <a:pPr marL="0" marR="0" indent="0" algn="ctr">
              <a:lnSpc>
                <a:spcPct val="119907"/>
              </a:lnSpc>
              <a:spcBef>
                <a:spcPts val="0"/>
              </a:spcBef>
              <a:spcAft>
                <a:spcPts val="0"/>
              </a:spcAft>
              <a:buNone/>
            </a:pPr>
            <a:r>
              <a:rPr lang="en-US" sz="6000" b="1">
                <a:solidFill>
                  <a:srgbClr val="000066"/>
                </a:solidFill>
                <a:latin typeface="Arial"/>
                <a:ea typeface="Arial"/>
                <a:cs typeface="Arial"/>
                <a:sym typeface="Arial"/>
              </a:rPr>
              <a:t>Comprehension</a:t>
            </a:r>
          </a:p>
        </p:txBody>
      </p:sp>
      <p:sp>
        <p:nvSpPr>
          <p:cNvPr id="87" name="Shape 87"/>
          <p:cNvSpPr/>
          <p:nvPr/>
        </p:nvSpPr>
        <p:spPr>
          <a:xfrm>
            <a:off x="931325" y="1502825"/>
            <a:ext cx="8466649" cy="42325"/>
          </a:xfrm>
          <a:prstGeom prst="rect">
            <a:avLst/>
          </a:prstGeom>
          <a:blipFill>
            <a:blip r:embed="rId5"/>
            <a:stretch>
              <a:fillRect/>
            </a:stretch>
          </a:blipFill>
        </p:spPr>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p:nvPr/>
        </p:nvSpPr>
        <p:spPr>
          <a:xfrm>
            <a:off x="0" y="0"/>
            <a:ext cx="931325" cy="7620000"/>
          </a:xfrm>
          <a:prstGeom prst="rect">
            <a:avLst/>
          </a:prstGeom>
          <a:blipFill>
            <a:blip r:embed="rId3"/>
            <a:stretch>
              <a:fillRect/>
            </a:stretch>
          </a:blipFill>
        </p:spPr>
      </p:sp>
      <p:sp>
        <p:nvSpPr>
          <p:cNvPr id="93" name="Shape 93"/>
          <p:cNvSpPr/>
          <p:nvPr/>
        </p:nvSpPr>
        <p:spPr>
          <a:xfrm>
            <a:off x="7154325" y="52900"/>
            <a:ext cx="3005650" cy="1471074"/>
          </a:xfrm>
          <a:prstGeom prst="rect">
            <a:avLst/>
          </a:prstGeom>
          <a:blipFill>
            <a:blip r:embed="rId4"/>
            <a:stretch>
              <a:fillRect/>
            </a:stretch>
          </a:blipFill>
        </p:spPr>
      </p:sp>
      <p:sp>
        <p:nvSpPr>
          <p:cNvPr id="94" name="Shape 94"/>
          <p:cNvSpPr txBox="1">
            <a:spLocks noGrp="1"/>
          </p:cNvSpPr>
          <p:nvPr>
            <p:ph type="title"/>
          </p:nvPr>
        </p:nvSpPr>
        <p:spPr>
          <a:xfrm>
            <a:off x="864300" y="220475"/>
            <a:ext cx="9100250" cy="1787649"/>
          </a:xfrm>
          <a:prstGeom prst="rect">
            <a:avLst/>
          </a:prstGeom>
        </p:spPr>
        <p:txBody>
          <a:bodyPr lIns="38100" tIns="38100" rIns="38100" bIns="38100" anchor="ctr" anchorCtr="0">
            <a:noAutofit/>
          </a:bodyPr>
          <a:lstStyle/>
          <a:p>
            <a:pPr marL="0" marR="0" indent="0" algn="ctr">
              <a:lnSpc>
                <a:spcPct val="119886"/>
              </a:lnSpc>
              <a:spcBef>
                <a:spcPts val="0"/>
              </a:spcBef>
              <a:spcAft>
                <a:spcPts val="0"/>
              </a:spcAft>
              <a:buNone/>
            </a:pPr>
            <a:r>
              <a:rPr lang="en-US" sz="4888">
                <a:solidFill>
                  <a:srgbClr val="000066"/>
                </a:solidFill>
                <a:latin typeface="Arial"/>
                <a:ea typeface="Arial"/>
                <a:cs typeface="Arial"/>
                <a:sym typeface="Arial"/>
              </a:rPr>
              <a:t>Factors that influence </a:t>
            </a:r>
            <a:br>
              <a:rPr lang="en-US" sz="4888">
                <a:solidFill>
                  <a:srgbClr val="000066"/>
                </a:solidFill>
                <a:latin typeface="Arial"/>
                <a:ea typeface="Arial"/>
                <a:cs typeface="Arial"/>
                <a:sym typeface="Arial"/>
              </a:rPr>
            </a:br>
            <a:r>
              <a:rPr lang="en-US" sz="4888">
                <a:solidFill>
                  <a:srgbClr val="000066"/>
                </a:solidFill>
                <a:latin typeface="Arial"/>
                <a:ea typeface="Arial"/>
                <a:cs typeface="Arial"/>
                <a:sym typeface="Arial"/>
              </a:rPr>
              <a:t>reading comprehension:</a:t>
            </a:r>
          </a:p>
        </p:txBody>
      </p:sp>
      <p:sp>
        <p:nvSpPr>
          <p:cNvPr id="95" name="Shape 95"/>
          <p:cNvSpPr/>
          <p:nvPr/>
        </p:nvSpPr>
        <p:spPr>
          <a:xfrm>
            <a:off x="931325" y="1502825"/>
            <a:ext cx="8466649" cy="42325"/>
          </a:xfrm>
          <a:prstGeom prst="rect">
            <a:avLst/>
          </a:prstGeom>
          <a:blipFill>
            <a:blip r:embed="rId5"/>
            <a:stretch>
              <a:fillRect/>
            </a:stretch>
          </a:blipFill>
        </p:spPr>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Custom Theme">
  <a:themeElements>
    <a:clrScheme name="blank">
      <a:dk1>
        <a:srgbClr val="000000"/>
      </a:dk1>
      <a:lt1>
        <a:srgbClr val="FFFFFF"/>
      </a:lt1>
      <a:dk2>
        <a:srgbClr val="073763"/>
      </a:dk2>
      <a:lt2>
        <a:srgbClr val="CFE2F3"/>
      </a:lt2>
      <a:accent1>
        <a:srgbClr val="404040"/>
      </a:accent1>
      <a:accent2>
        <a:srgbClr val="808080"/>
      </a:accent2>
      <a:accent3>
        <a:srgbClr val="C0C0C0"/>
      </a:accent3>
      <a:accent4>
        <a:srgbClr val="396187"/>
      </a:accent4>
      <a:accent5>
        <a:srgbClr val="6B8CAB"/>
      </a:accent5>
      <a:accent6>
        <a:srgbClr val="9DB7CF"/>
      </a:accent6>
      <a:hlink>
        <a:srgbClr val="0000EE"/>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3258</Words>
  <Application>Microsoft Office PowerPoint</Application>
  <PresentationFormat>Custom</PresentationFormat>
  <Paragraphs>380</Paragraphs>
  <Slides>65</Slides>
  <Notes>65</Notes>
  <HiddenSlides>0</HiddenSlides>
  <MMClips>0</MMClips>
  <ScaleCrop>false</ScaleCrop>
  <HeadingPairs>
    <vt:vector size="4" baseType="variant">
      <vt:variant>
        <vt:lpstr>Theme</vt:lpstr>
      </vt:variant>
      <vt:variant>
        <vt:i4>1</vt:i4>
      </vt:variant>
      <vt:variant>
        <vt:lpstr>Slide Titles</vt:lpstr>
      </vt:variant>
      <vt:variant>
        <vt:i4>65</vt:i4>
      </vt:variant>
    </vt:vector>
  </HeadingPairs>
  <TitlesOfParts>
    <vt:vector size="66" baseType="lpstr">
      <vt:lpstr>Custom Theme</vt:lpstr>
      <vt:lpstr>PowerPoint Presentation</vt:lpstr>
      <vt:lpstr>Webinar Objectives</vt:lpstr>
      <vt:lpstr>What is reading?</vt:lpstr>
      <vt:lpstr>What is fluent reading?</vt:lpstr>
      <vt:lpstr>What is fluent reading?</vt:lpstr>
      <vt:lpstr>What is strategic reading?</vt:lpstr>
      <vt:lpstr>What is strategic reading?</vt:lpstr>
      <vt:lpstr>What is the goal of reading?</vt:lpstr>
      <vt:lpstr>Factors that influence  reading comprehension:</vt:lpstr>
      <vt:lpstr>Factors that influence  reading comprehension:</vt:lpstr>
      <vt:lpstr>Models of Reading</vt:lpstr>
      <vt:lpstr>Bottom-up Processing</vt:lpstr>
      <vt:lpstr>Top-down Processing</vt:lpstr>
      <vt:lpstr>Interactive Approach</vt:lpstr>
      <vt:lpstr>Interactive Approach</vt:lpstr>
      <vt:lpstr>Which model should be adopted?</vt:lpstr>
      <vt:lpstr>Interaction (“balance”) of  bottom-up and top-down strategies:</vt:lpstr>
      <vt:lpstr>Interaction (“balance”) of  bottom-up and top-down strategies:</vt:lpstr>
      <vt:lpstr>Interaction (“balance”) of  bottom-up and top-down strategies:</vt:lpstr>
      <vt:lpstr>Interaction (“balance”) of  bottom-up and top-down strategies:</vt:lpstr>
      <vt:lpstr>Interaction (“balance”) of  bottom-up and top-down strategies:</vt:lpstr>
      <vt:lpstr>Models of Reading: Application</vt:lpstr>
      <vt:lpstr>Models of Reading: Application</vt:lpstr>
      <vt:lpstr>Decoding Strategy: The C and K Skill</vt:lpstr>
      <vt:lpstr>Models of Reading: Application</vt:lpstr>
      <vt:lpstr>Top-down Strategies: Application</vt:lpstr>
      <vt:lpstr>Top-down Strategies: Application</vt:lpstr>
      <vt:lpstr>Top-down Strategies: Application</vt:lpstr>
      <vt:lpstr>Top-down Strategies: Application</vt:lpstr>
      <vt:lpstr>Bottom-up Strategies: Application</vt:lpstr>
      <vt:lpstr>Bottom-up (Decoding) Strategies:</vt:lpstr>
      <vt:lpstr>Five Phonetic Skills</vt:lpstr>
      <vt:lpstr>Five Phonetic Skills</vt:lpstr>
      <vt:lpstr>Five Phonetic Skills</vt:lpstr>
      <vt:lpstr>Five Phonetic Skills</vt:lpstr>
      <vt:lpstr>Five Phonetic Skills</vt:lpstr>
      <vt:lpstr>Five Phonetic Skills</vt:lpstr>
      <vt:lpstr>Five Phonetic Skills</vt:lpstr>
      <vt:lpstr>Five Phonetic Skills</vt:lpstr>
      <vt:lpstr>PowerPoint Presentation</vt:lpstr>
      <vt:lpstr>PowerPoint Presentation</vt:lpstr>
      <vt:lpstr>PowerPoint Presentation</vt:lpstr>
      <vt:lpstr>PowerPoint Presentation</vt:lpstr>
      <vt:lpstr>Decoding Skill #2</vt:lpstr>
      <vt:lpstr>Decoding Skill #2</vt:lpstr>
      <vt:lpstr>Decoding Skill #2</vt:lpstr>
      <vt:lpstr>Bottom-up Strategies: Application</vt:lpstr>
      <vt:lpstr>The role of phonemic awareness</vt:lpstr>
      <vt:lpstr>The role of phonemic awareness</vt:lpstr>
      <vt:lpstr>The role of phonemic awareness</vt:lpstr>
      <vt:lpstr>The role of phonemic awareness</vt:lpstr>
      <vt:lpstr>The role of phonemic awareness</vt:lpstr>
      <vt:lpstr>Application: Now What?</vt:lpstr>
      <vt:lpstr>Application: Now What?</vt:lpstr>
      <vt:lpstr>Application: Now What?</vt:lpstr>
      <vt:lpstr>Application: Now What?</vt:lpstr>
      <vt:lpstr>Self Reflection</vt:lpstr>
      <vt:lpstr>Self Reflection</vt:lpstr>
      <vt:lpstr>Self Reflection</vt:lpstr>
      <vt:lpstr>Self Reflection</vt:lpstr>
      <vt:lpstr>Self Reflection</vt:lpstr>
      <vt:lpstr>Why bottom-up?</vt:lpstr>
      <vt:lpstr>Why bottom-up?</vt:lpstr>
      <vt:lpstr>What’s your opinion?</vt:lpstr>
      <vt:lpstr>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Bernadette</dc:creator>
  <cp:lastModifiedBy>Bernadette</cp:lastModifiedBy>
  <cp:revision>1</cp:revision>
  <dcterms:modified xsi:type="dcterms:W3CDTF">2013-10-21T13:39:12Z</dcterms:modified>
</cp:coreProperties>
</file>